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harts/chart9.xml" ContentType="application/vnd.openxmlformats-officedocument.drawingml.chart+xml"/>
  <Override PartName="/ppt/charts/chart11.xml" ContentType="application/vnd.openxmlformats-officedocument.drawingml.chart+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charts/chart10.xml" ContentType="application/vnd.openxmlformats-officedocument.drawingml.char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3700" r:id="rId2"/>
  </p:sldMasterIdLst>
  <p:notesMasterIdLst>
    <p:notesMasterId r:id="rId27"/>
  </p:notesMasterIdLst>
  <p:handoutMasterIdLst>
    <p:handoutMasterId r:id="rId28"/>
  </p:handoutMasterIdLst>
  <p:sldIdLst>
    <p:sldId id="256" r:id="rId3"/>
    <p:sldId id="355" r:id="rId4"/>
    <p:sldId id="350" r:id="rId5"/>
    <p:sldId id="359" r:id="rId6"/>
    <p:sldId id="358" r:id="rId7"/>
    <p:sldId id="373" r:id="rId8"/>
    <p:sldId id="366" r:id="rId9"/>
    <p:sldId id="339" r:id="rId10"/>
    <p:sldId id="268" r:id="rId11"/>
    <p:sldId id="270" r:id="rId12"/>
    <p:sldId id="345" r:id="rId13"/>
    <p:sldId id="294" r:id="rId14"/>
    <p:sldId id="363" r:id="rId15"/>
    <p:sldId id="353" r:id="rId16"/>
    <p:sldId id="382" r:id="rId17"/>
    <p:sldId id="344" r:id="rId18"/>
    <p:sldId id="375" r:id="rId19"/>
    <p:sldId id="376" r:id="rId20"/>
    <p:sldId id="377" r:id="rId21"/>
    <p:sldId id="378" r:id="rId22"/>
    <p:sldId id="379" r:id="rId23"/>
    <p:sldId id="380" r:id="rId24"/>
    <p:sldId id="383" r:id="rId25"/>
    <p:sldId id="384" r:id="rId26"/>
  </p:sldIdLst>
  <p:sldSz cx="9144000" cy="6858000" type="screen4x3"/>
  <p:notesSz cx="6797675" cy="987425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195B"/>
    <a:srgbClr val="000000"/>
    <a:srgbClr val="B8005C"/>
    <a:srgbClr val="CC0066"/>
    <a:srgbClr val="DE006F"/>
    <a:srgbClr val="FF65B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7216" autoAdjust="0"/>
    <p:restoredTop sz="86486" autoAdjust="0"/>
  </p:normalViewPr>
  <p:slideViewPr>
    <p:cSldViewPr>
      <p:cViewPr>
        <p:scale>
          <a:sx n="80" d="100"/>
          <a:sy n="80" d="100"/>
        </p:scale>
        <p:origin x="-426" y="282"/>
      </p:cViewPr>
      <p:guideLst>
        <p:guide orient="horz" pos="2160"/>
        <p:guide pos="2880"/>
      </p:guideLst>
    </p:cSldViewPr>
  </p:slideViewPr>
  <p:outlineViewPr>
    <p:cViewPr>
      <p:scale>
        <a:sx n="33" d="100"/>
        <a:sy n="33" d="100"/>
      </p:scale>
      <p:origin x="246"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_rels/viewProps.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attarulo\Documents\PATRIZIA\2017\Finanza%20pubblica\Tab%20debito.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lattarulo\Documents\PATRIZIA\2017\OOPP\Presentazione%20Conferenza%20Cottarelli\tab.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lattarulo\Documents\PATRIZIA\2017\OOPP\Presentazione%20Conferenza%20Cottarelli\tab.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lattarulo\Documents\PATRIZIA\2017\OOPP\Presentazione%20Conferenza%20Cottarelli\tab.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lattarulo\Documents\PATRIZIA\2017\Finanza%20pubblica\Tab%20debito.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lattarulo\Documents\PATRIZIA\2017\Finanza%20pubblica\Copia%20di%20Alcune%20tab%20Corte%20dei%20Conti.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lattarulo\Documents\PATRIZIA\2017\Finanza%20pubblica\Copia%20di%20Alcune%20tab%20Corte%20dei%20Conti.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lattarulo\Documents\PATRIZIA\2017\Finanza%20pubblica\Copia%20di%20Alcune%20tab%20Corte%20dei%20Conti.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lattarulo\Documents\PATRIZIA\2017\Finanza%20pubblica\Copia%20di%20Alcune%20tab%20Corte%20dei%20Conti.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10.10.11.11\allestimento\Archivio%202017%20Provvisorio\Lattarulo\Federalismo%20in%20Toscana%201_2017\materiali\dati%20fig.1%20irpet.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10.10.11.11\allestimento\Archivio%202017%20Provvisorio\Lattarulo\Federalismo%20in%20Toscana%201_2017\materiali\dati%20fig.1%20irpet.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Cartel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it-IT"/>
  <c:chart>
    <c:autoTitleDeleted val="1"/>
    <c:plotArea>
      <c:layout>
        <c:manualLayout>
          <c:layoutTarget val="inner"/>
          <c:xMode val="edge"/>
          <c:yMode val="edge"/>
          <c:x val="0.12410134728779702"/>
          <c:y val="2.8645833333333402E-2"/>
          <c:w val="0.86561037529119955"/>
          <c:h val="0.81839854002624657"/>
        </c:manualLayout>
      </c:layout>
      <c:lineChart>
        <c:grouping val="standard"/>
        <c:ser>
          <c:idx val="0"/>
          <c:order val="0"/>
          <c:tx>
            <c:strRef>
              <c:f>Foglio1!$E$1</c:f>
              <c:strCache>
                <c:ptCount val="1"/>
                <c:pt idx="0">
                  <c:v>DEBITO/PIL</c:v>
                </c:pt>
              </c:strCache>
            </c:strRef>
          </c:tx>
          <c:spPr>
            <a:ln w="28575" cap="rnd">
              <a:solidFill>
                <a:srgbClr val="0070C0"/>
              </a:solidFill>
              <a:round/>
            </a:ln>
            <a:effectLst/>
          </c:spPr>
          <c:marker>
            <c:symbol val="none"/>
          </c:marker>
          <c:cat>
            <c:numRef>
              <c:f>Foglio1!$A$2:$A$157</c:f>
              <c:numCache>
                <c:formatCode>General</c:formatCode>
                <c:ptCount val="156"/>
                <c:pt idx="0">
                  <c:v>1861</c:v>
                </c:pt>
                <c:pt idx="1">
                  <c:v>1862</c:v>
                </c:pt>
                <c:pt idx="2">
                  <c:v>1863</c:v>
                </c:pt>
                <c:pt idx="3">
                  <c:v>1864</c:v>
                </c:pt>
                <c:pt idx="4">
                  <c:v>1865</c:v>
                </c:pt>
                <c:pt idx="5">
                  <c:v>1866</c:v>
                </c:pt>
                <c:pt idx="6">
                  <c:v>1867</c:v>
                </c:pt>
                <c:pt idx="7">
                  <c:v>1868</c:v>
                </c:pt>
                <c:pt idx="8">
                  <c:v>1869</c:v>
                </c:pt>
                <c:pt idx="9">
                  <c:v>1870</c:v>
                </c:pt>
                <c:pt idx="10">
                  <c:v>1871</c:v>
                </c:pt>
                <c:pt idx="11">
                  <c:v>1872</c:v>
                </c:pt>
                <c:pt idx="12">
                  <c:v>1873</c:v>
                </c:pt>
                <c:pt idx="13">
                  <c:v>1874</c:v>
                </c:pt>
                <c:pt idx="14">
                  <c:v>1875</c:v>
                </c:pt>
                <c:pt idx="15">
                  <c:v>1876</c:v>
                </c:pt>
                <c:pt idx="16">
                  <c:v>1877</c:v>
                </c:pt>
                <c:pt idx="17">
                  <c:v>1878</c:v>
                </c:pt>
                <c:pt idx="18">
                  <c:v>1879</c:v>
                </c:pt>
                <c:pt idx="19">
                  <c:v>1880</c:v>
                </c:pt>
                <c:pt idx="20">
                  <c:v>1881</c:v>
                </c:pt>
                <c:pt idx="21">
                  <c:v>1882</c:v>
                </c:pt>
                <c:pt idx="22">
                  <c:v>1883</c:v>
                </c:pt>
                <c:pt idx="23">
                  <c:v>1884</c:v>
                </c:pt>
                <c:pt idx="24">
                  <c:v>1885</c:v>
                </c:pt>
                <c:pt idx="25">
                  <c:v>1886</c:v>
                </c:pt>
                <c:pt idx="26">
                  <c:v>1887</c:v>
                </c:pt>
                <c:pt idx="27">
                  <c:v>1888</c:v>
                </c:pt>
                <c:pt idx="28">
                  <c:v>1889</c:v>
                </c:pt>
                <c:pt idx="29">
                  <c:v>1890</c:v>
                </c:pt>
                <c:pt idx="30">
                  <c:v>1891</c:v>
                </c:pt>
                <c:pt idx="31">
                  <c:v>1892</c:v>
                </c:pt>
                <c:pt idx="32">
                  <c:v>1893</c:v>
                </c:pt>
                <c:pt idx="33">
                  <c:v>1894</c:v>
                </c:pt>
                <c:pt idx="34">
                  <c:v>1895</c:v>
                </c:pt>
                <c:pt idx="35">
                  <c:v>1896</c:v>
                </c:pt>
                <c:pt idx="36">
                  <c:v>1897</c:v>
                </c:pt>
                <c:pt idx="37">
                  <c:v>1898</c:v>
                </c:pt>
                <c:pt idx="38">
                  <c:v>1899</c:v>
                </c:pt>
                <c:pt idx="39">
                  <c:v>1900</c:v>
                </c:pt>
                <c:pt idx="40">
                  <c:v>1901</c:v>
                </c:pt>
                <c:pt idx="41">
                  <c:v>1902</c:v>
                </c:pt>
                <c:pt idx="42">
                  <c:v>1903</c:v>
                </c:pt>
                <c:pt idx="43">
                  <c:v>1904</c:v>
                </c:pt>
                <c:pt idx="44">
                  <c:v>1905</c:v>
                </c:pt>
                <c:pt idx="45">
                  <c:v>1906</c:v>
                </c:pt>
                <c:pt idx="46">
                  <c:v>1907</c:v>
                </c:pt>
                <c:pt idx="47">
                  <c:v>1908</c:v>
                </c:pt>
                <c:pt idx="48">
                  <c:v>1909</c:v>
                </c:pt>
                <c:pt idx="49">
                  <c:v>1910</c:v>
                </c:pt>
                <c:pt idx="50">
                  <c:v>1911</c:v>
                </c:pt>
                <c:pt idx="51">
                  <c:v>1912</c:v>
                </c:pt>
                <c:pt idx="52">
                  <c:v>1913</c:v>
                </c:pt>
                <c:pt idx="53">
                  <c:v>1914</c:v>
                </c:pt>
                <c:pt idx="54">
                  <c:v>1915</c:v>
                </c:pt>
                <c:pt idx="55">
                  <c:v>1916</c:v>
                </c:pt>
                <c:pt idx="56">
                  <c:v>1917</c:v>
                </c:pt>
                <c:pt idx="57">
                  <c:v>1918</c:v>
                </c:pt>
                <c:pt idx="58">
                  <c:v>1919</c:v>
                </c:pt>
                <c:pt idx="59">
                  <c:v>1920</c:v>
                </c:pt>
                <c:pt idx="60">
                  <c:v>1921</c:v>
                </c:pt>
                <c:pt idx="61">
                  <c:v>1922</c:v>
                </c:pt>
                <c:pt idx="62">
                  <c:v>1923</c:v>
                </c:pt>
                <c:pt idx="63">
                  <c:v>1924</c:v>
                </c:pt>
                <c:pt idx="64">
                  <c:v>1925</c:v>
                </c:pt>
                <c:pt idx="65">
                  <c:v>1926</c:v>
                </c:pt>
                <c:pt idx="66">
                  <c:v>1927</c:v>
                </c:pt>
                <c:pt idx="67">
                  <c:v>1928</c:v>
                </c:pt>
                <c:pt idx="68">
                  <c:v>1929</c:v>
                </c:pt>
                <c:pt idx="69">
                  <c:v>1930</c:v>
                </c:pt>
                <c:pt idx="70">
                  <c:v>1931</c:v>
                </c:pt>
                <c:pt idx="71">
                  <c:v>1932</c:v>
                </c:pt>
                <c:pt idx="72">
                  <c:v>1933</c:v>
                </c:pt>
                <c:pt idx="73">
                  <c:v>1934</c:v>
                </c:pt>
                <c:pt idx="74">
                  <c:v>1935</c:v>
                </c:pt>
                <c:pt idx="75">
                  <c:v>1936</c:v>
                </c:pt>
                <c:pt idx="76">
                  <c:v>1937</c:v>
                </c:pt>
                <c:pt idx="77">
                  <c:v>1938</c:v>
                </c:pt>
                <c:pt idx="78">
                  <c:v>1939</c:v>
                </c:pt>
                <c:pt idx="79">
                  <c:v>1940</c:v>
                </c:pt>
                <c:pt idx="80">
                  <c:v>1941</c:v>
                </c:pt>
                <c:pt idx="81">
                  <c:v>1942</c:v>
                </c:pt>
                <c:pt idx="82">
                  <c:v>1943</c:v>
                </c:pt>
                <c:pt idx="83">
                  <c:v>1944</c:v>
                </c:pt>
                <c:pt idx="84">
                  <c:v>1945</c:v>
                </c:pt>
                <c:pt idx="85">
                  <c:v>1946</c:v>
                </c:pt>
                <c:pt idx="86">
                  <c:v>1947</c:v>
                </c:pt>
                <c:pt idx="87">
                  <c:v>1948</c:v>
                </c:pt>
                <c:pt idx="88">
                  <c:v>1949</c:v>
                </c:pt>
                <c:pt idx="89">
                  <c:v>1950</c:v>
                </c:pt>
                <c:pt idx="90">
                  <c:v>1951</c:v>
                </c:pt>
                <c:pt idx="91">
                  <c:v>1952</c:v>
                </c:pt>
                <c:pt idx="92">
                  <c:v>1953</c:v>
                </c:pt>
                <c:pt idx="93">
                  <c:v>1954</c:v>
                </c:pt>
                <c:pt idx="94">
                  <c:v>1955</c:v>
                </c:pt>
                <c:pt idx="95">
                  <c:v>1956</c:v>
                </c:pt>
                <c:pt idx="96">
                  <c:v>1957</c:v>
                </c:pt>
                <c:pt idx="97">
                  <c:v>1958</c:v>
                </c:pt>
                <c:pt idx="98">
                  <c:v>1959</c:v>
                </c:pt>
                <c:pt idx="99">
                  <c:v>1960</c:v>
                </c:pt>
                <c:pt idx="100">
                  <c:v>1961</c:v>
                </c:pt>
                <c:pt idx="101">
                  <c:v>1962</c:v>
                </c:pt>
                <c:pt idx="102">
                  <c:v>1963</c:v>
                </c:pt>
                <c:pt idx="103">
                  <c:v>1964</c:v>
                </c:pt>
                <c:pt idx="104">
                  <c:v>1965</c:v>
                </c:pt>
                <c:pt idx="105">
                  <c:v>1966</c:v>
                </c:pt>
                <c:pt idx="106">
                  <c:v>1967</c:v>
                </c:pt>
                <c:pt idx="107">
                  <c:v>1968</c:v>
                </c:pt>
                <c:pt idx="108">
                  <c:v>1969</c:v>
                </c:pt>
                <c:pt idx="109">
                  <c:v>1970</c:v>
                </c:pt>
                <c:pt idx="110">
                  <c:v>1971</c:v>
                </c:pt>
                <c:pt idx="111">
                  <c:v>1972</c:v>
                </c:pt>
                <c:pt idx="112">
                  <c:v>1973</c:v>
                </c:pt>
                <c:pt idx="113">
                  <c:v>1974</c:v>
                </c:pt>
                <c:pt idx="114">
                  <c:v>1975</c:v>
                </c:pt>
                <c:pt idx="115">
                  <c:v>1976</c:v>
                </c:pt>
                <c:pt idx="116">
                  <c:v>1977</c:v>
                </c:pt>
                <c:pt idx="117">
                  <c:v>1978</c:v>
                </c:pt>
                <c:pt idx="118">
                  <c:v>1979</c:v>
                </c:pt>
                <c:pt idx="119">
                  <c:v>1980</c:v>
                </c:pt>
                <c:pt idx="120">
                  <c:v>1981</c:v>
                </c:pt>
                <c:pt idx="121">
                  <c:v>1982</c:v>
                </c:pt>
                <c:pt idx="122">
                  <c:v>1983</c:v>
                </c:pt>
                <c:pt idx="123">
                  <c:v>1984</c:v>
                </c:pt>
                <c:pt idx="124">
                  <c:v>1985</c:v>
                </c:pt>
                <c:pt idx="125">
                  <c:v>1986</c:v>
                </c:pt>
                <c:pt idx="126">
                  <c:v>1987</c:v>
                </c:pt>
                <c:pt idx="127">
                  <c:v>1988</c:v>
                </c:pt>
                <c:pt idx="128">
                  <c:v>1989</c:v>
                </c:pt>
                <c:pt idx="129">
                  <c:v>1990</c:v>
                </c:pt>
                <c:pt idx="130">
                  <c:v>1991</c:v>
                </c:pt>
                <c:pt idx="131">
                  <c:v>1992</c:v>
                </c:pt>
                <c:pt idx="132">
                  <c:v>1993</c:v>
                </c:pt>
                <c:pt idx="133">
                  <c:v>1994</c:v>
                </c:pt>
                <c:pt idx="134">
                  <c:v>1995</c:v>
                </c:pt>
                <c:pt idx="135">
                  <c:v>1996</c:v>
                </c:pt>
                <c:pt idx="136">
                  <c:v>1997</c:v>
                </c:pt>
                <c:pt idx="137">
                  <c:v>1998</c:v>
                </c:pt>
                <c:pt idx="138">
                  <c:v>1999</c:v>
                </c:pt>
                <c:pt idx="139">
                  <c:v>2000</c:v>
                </c:pt>
                <c:pt idx="140">
                  <c:v>2001</c:v>
                </c:pt>
                <c:pt idx="141">
                  <c:v>2002</c:v>
                </c:pt>
                <c:pt idx="142">
                  <c:v>2003</c:v>
                </c:pt>
                <c:pt idx="143">
                  <c:v>2004</c:v>
                </c:pt>
                <c:pt idx="144">
                  <c:v>2005</c:v>
                </c:pt>
                <c:pt idx="145">
                  <c:v>2006</c:v>
                </c:pt>
                <c:pt idx="146">
                  <c:v>2007</c:v>
                </c:pt>
                <c:pt idx="147">
                  <c:v>2008</c:v>
                </c:pt>
                <c:pt idx="148">
                  <c:v>2009</c:v>
                </c:pt>
                <c:pt idx="149">
                  <c:v>2010</c:v>
                </c:pt>
                <c:pt idx="150">
                  <c:v>2011</c:v>
                </c:pt>
                <c:pt idx="151">
                  <c:v>2012</c:v>
                </c:pt>
                <c:pt idx="152">
                  <c:v>2013</c:v>
                </c:pt>
                <c:pt idx="153">
                  <c:v>2014</c:v>
                </c:pt>
                <c:pt idx="154">
                  <c:v>2015</c:v>
                </c:pt>
                <c:pt idx="155">
                  <c:v>2016</c:v>
                </c:pt>
              </c:numCache>
            </c:numRef>
          </c:cat>
          <c:val>
            <c:numRef>
              <c:f>Foglio1!$E$2:$E$157</c:f>
              <c:numCache>
                <c:formatCode>0.0%</c:formatCode>
                <c:ptCount val="156"/>
                <c:pt idx="0">
                  <c:v>0.37647917045374341</c:v>
                </c:pt>
                <c:pt idx="1">
                  <c:v>0.40504726902008908</c:v>
                </c:pt>
                <c:pt idx="2">
                  <c:v>0.48197809377841055</c:v>
                </c:pt>
                <c:pt idx="3">
                  <c:v>0.58544610327852509</c:v>
                </c:pt>
                <c:pt idx="4">
                  <c:v>0.62846664572598931</c:v>
                </c:pt>
                <c:pt idx="5">
                  <c:v>0.67029261075858027</c:v>
                </c:pt>
                <c:pt idx="6">
                  <c:v>0.81656091157862798</c:v>
                </c:pt>
                <c:pt idx="7">
                  <c:v>0.82304078765713851</c:v>
                </c:pt>
                <c:pt idx="8">
                  <c:v>0.87693561426683786</c:v>
                </c:pt>
                <c:pt idx="9">
                  <c:v>0.93456375928639857</c:v>
                </c:pt>
                <c:pt idx="10">
                  <c:v>0.96128930327258455</c:v>
                </c:pt>
                <c:pt idx="11">
                  <c:v>0.92051022411063343</c:v>
                </c:pt>
                <c:pt idx="12">
                  <c:v>0.84164019636326681</c:v>
                </c:pt>
                <c:pt idx="13">
                  <c:v>0.7781194987257064</c:v>
                </c:pt>
                <c:pt idx="14">
                  <c:v>0.91099948677137754</c:v>
                </c:pt>
                <c:pt idx="15">
                  <c:v>1.051964917854306</c:v>
                </c:pt>
                <c:pt idx="16">
                  <c:v>0.94574364394239452</c:v>
                </c:pt>
                <c:pt idx="17">
                  <c:v>0.95699654781879151</c:v>
                </c:pt>
                <c:pt idx="18">
                  <c:v>0.99725322638939151</c:v>
                </c:pt>
                <c:pt idx="19">
                  <c:v>0.9291067133426395</c:v>
                </c:pt>
                <c:pt idx="20">
                  <c:v>1.0376109546765981</c:v>
                </c:pt>
                <c:pt idx="21">
                  <c:v>1.0845568998285651</c:v>
                </c:pt>
                <c:pt idx="22">
                  <c:v>1.113873986106956</c:v>
                </c:pt>
                <c:pt idx="23">
                  <c:v>1.1469128664983599</c:v>
                </c:pt>
                <c:pt idx="24">
                  <c:v>1.0654682299990179</c:v>
                </c:pt>
                <c:pt idx="25">
                  <c:v>1.0155392623291926</c:v>
                </c:pt>
                <c:pt idx="26">
                  <c:v>1.0717406397084839</c:v>
                </c:pt>
                <c:pt idx="27">
                  <c:v>1.1187300155996938</c:v>
                </c:pt>
                <c:pt idx="28">
                  <c:v>1.0967387732632741</c:v>
                </c:pt>
                <c:pt idx="29">
                  <c:v>1.0513346865006077</c:v>
                </c:pt>
                <c:pt idx="30">
                  <c:v>1.0835925647036031</c:v>
                </c:pt>
                <c:pt idx="31">
                  <c:v>1.1642509812173891</c:v>
                </c:pt>
                <c:pt idx="32">
                  <c:v>1.181964092236554</c:v>
                </c:pt>
                <c:pt idx="33">
                  <c:v>1.257350821592033</c:v>
                </c:pt>
                <c:pt idx="34">
                  <c:v>1.1808871205795313</c:v>
                </c:pt>
                <c:pt idx="35">
                  <c:v>1.1805180646939282</c:v>
                </c:pt>
                <c:pt idx="36">
                  <c:v>1.1928304098940261</c:v>
                </c:pt>
                <c:pt idx="37">
                  <c:v>1.1828912707892738</c:v>
                </c:pt>
                <c:pt idx="38">
                  <c:v>1.1394242409951434</c:v>
                </c:pt>
                <c:pt idx="39">
                  <c:v>1.1131197753160131</c:v>
                </c:pt>
                <c:pt idx="40">
                  <c:v>1.0802978460254071</c:v>
                </c:pt>
                <c:pt idx="41">
                  <c:v>1.0712609174136698</c:v>
                </c:pt>
                <c:pt idx="42">
                  <c:v>1.031159739902175</c:v>
                </c:pt>
                <c:pt idx="43">
                  <c:v>1.0282605306621211</c:v>
                </c:pt>
                <c:pt idx="44">
                  <c:v>0.98916682085733787</c:v>
                </c:pt>
                <c:pt idx="45">
                  <c:v>0.90642466806187805</c:v>
                </c:pt>
                <c:pt idx="46">
                  <c:v>0.85646433450630199</c:v>
                </c:pt>
                <c:pt idx="47">
                  <c:v>0.87735710248734</c:v>
                </c:pt>
                <c:pt idx="48">
                  <c:v>0.85794288281696851</c:v>
                </c:pt>
                <c:pt idx="49">
                  <c:v>0.84210694390459995</c:v>
                </c:pt>
                <c:pt idx="50">
                  <c:v>0.76202273418614952</c:v>
                </c:pt>
                <c:pt idx="51">
                  <c:v>0.74627988713669569</c:v>
                </c:pt>
                <c:pt idx="52">
                  <c:v>0.73865278235339482</c:v>
                </c:pt>
                <c:pt idx="53">
                  <c:v>0.83169640641474785</c:v>
                </c:pt>
                <c:pt idx="54">
                  <c:v>0.94627053366888125</c:v>
                </c:pt>
                <c:pt idx="55">
                  <c:v>0.83884070473033101</c:v>
                </c:pt>
                <c:pt idx="56">
                  <c:v>0.98114942922970405</c:v>
                </c:pt>
                <c:pt idx="57">
                  <c:v>0.97094834741194591</c:v>
                </c:pt>
                <c:pt idx="58">
                  <c:v>1.3946807989990051</c:v>
                </c:pt>
                <c:pt idx="59">
                  <c:v>1.594731269225907</c:v>
                </c:pt>
                <c:pt idx="60">
                  <c:v>1.5892147701287311</c:v>
                </c:pt>
                <c:pt idx="61">
                  <c:v>1.4836622653533798</c:v>
                </c:pt>
                <c:pt idx="62">
                  <c:v>1.491644568719267</c:v>
                </c:pt>
                <c:pt idx="63">
                  <c:v>1.528708766040628</c:v>
                </c:pt>
                <c:pt idx="64">
                  <c:v>1.1123813667613651</c:v>
                </c:pt>
                <c:pt idx="65">
                  <c:v>0.94786354935382999</c:v>
                </c:pt>
                <c:pt idx="66">
                  <c:v>1.0729467106546038</c:v>
                </c:pt>
                <c:pt idx="67">
                  <c:v>1.041476268737723</c:v>
                </c:pt>
                <c:pt idx="68">
                  <c:v>1.0237932990143166</c:v>
                </c:pt>
                <c:pt idx="69">
                  <c:v>1.1646068526092299</c:v>
                </c:pt>
                <c:pt idx="70">
                  <c:v>1.13099051433235</c:v>
                </c:pt>
                <c:pt idx="71">
                  <c:v>0.92637652888107058</c:v>
                </c:pt>
                <c:pt idx="72">
                  <c:v>1.035718387696581</c:v>
                </c:pt>
                <c:pt idx="73">
                  <c:v>1.0856837637361461</c:v>
                </c:pt>
                <c:pt idx="74">
                  <c:v>0.99079848836082751</c:v>
                </c:pt>
                <c:pt idx="75">
                  <c:v>1.03917198835852</c:v>
                </c:pt>
                <c:pt idx="76">
                  <c:v>0.86844784079951154</c:v>
                </c:pt>
                <c:pt idx="77">
                  <c:v>0.85224495051075655</c:v>
                </c:pt>
                <c:pt idx="78">
                  <c:v>0.83456104118573859</c:v>
                </c:pt>
                <c:pt idx="79">
                  <c:v>0.85824025129961357</c:v>
                </c:pt>
                <c:pt idx="80">
                  <c:v>1.0198916731882108</c:v>
                </c:pt>
                <c:pt idx="81">
                  <c:v>1.13627139108139</c:v>
                </c:pt>
                <c:pt idx="82">
                  <c:v>1.1260671795422192</c:v>
                </c:pt>
                <c:pt idx="83">
                  <c:v>0.87597319725822753</c:v>
                </c:pt>
                <c:pt idx="84">
                  <c:v>0.68345802174733328</c:v>
                </c:pt>
                <c:pt idx="85">
                  <c:v>0.39999910093937141</c:v>
                </c:pt>
                <c:pt idx="86">
                  <c:v>0.254342424883716</c:v>
                </c:pt>
                <c:pt idx="87">
                  <c:v>0.286811642748105</c:v>
                </c:pt>
                <c:pt idx="88">
                  <c:v>0.31790771494169634</c:v>
                </c:pt>
                <c:pt idx="89">
                  <c:v>0.31254854649859193</c:v>
                </c:pt>
                <c:pt idx="90">
                  <c:v>0.31015548865652676</c:v>
                </c:pt>
                <c:pt idx="91">
                  <c:v>0.32843965996337426</c:v>
                </c:pt>
                <c:pt idx="92">
                  <c:v>0.3351926512593924</c:v>
                </c:pt>
                <c:pt idx="93">
                  <c:v>0.35071251127145042</c:v>
                </c:pt>
                <c:pt idx="94">
                  <c:v>0.34903247886409533</c:v>
                </c:pt>
                <c:pt idx="95">
                  <c:v>0.33761879786347376</c:v>
                </c:pt>
                <c:pt idx="96">
                  <c:v>0.32988594238161761</c:v>
                </c:pt>
                <c:pt idx="97">
                  <c:v>0.32659904188126726</c:v>
                </c:pt>
                <c:pt idx="98">
                  <c:v>0.33698021131113942</c:v>
                </c:pt>
                <c:pt idx="99">
                  <c:v>0.31900853431518034</c:v>
                </c:pt>
                <c:pt idx="100">
                  <c:v>0.30032503274967942</c:v>
                </c:pt>
                <c:pt idx="101">
                  <c:v>0.28886002354493834</c:v>
                </c:pt>
                <c:pt idx="102">
                  <c:v>0.26936497079625044</c:v>
                </c:pt>
                <c:pt idx="103">
                  <c:v>0.26766603841125475</c:v>
                </c:pt>
                <c:pt idx="104">
                  <c:v>0.278027045471478</c:v>
                </c:pt>
                <c:pt idx="105">
                  <c:v>0.32481008117009863</c:v>
                </c:pt>
                <c:pt idx="106">
                  <c:v>0.32053020900208035</c:v>
                </c:pt>
                <c:pt idx="107">
                  <c:v>0.34422618522048848</c:v>
                </c:pt>
                <c:pt idx="108">
                  <c:v>0.35037266671311135</c:v>
                </c:pt>
                <c:pt idx="109">
                  <c:v>0.35977691844140902</c:v>
                </c:pt>
                <c:pt idx="110">
                  <c:v>0.40643269977185842</c:v>
                </c:pt>
                <c:pt idx="111">
                  <c:v>0.46164228365662002</c:v>
                </c:pt>
                <c:pt idx="112">
                  <c:v>0.490849113586174</c:v>
                </c:pt>
                <c:pt idx="113">
                  <c:v>0.48784610023554142</c:v>
                </c:pt>
                <c:pt idx="114">
                  <c:v>0.55050112932962159</c:v>
                </c:pt>
                <c:pt idx="115">
                  <c:v>0.54740932030537803</c:v>
                </c:pt>
                <c:pt idx="116">
                  <c:v>0.53777549688967385</c:v>
                </c:pt>
                <c:pt idx="117">
                  <c:v>0.57836430600996158</c:v>
                </c:pt>
                <c:pt idx="118">
                  <c:v>0.56646501407369654</c:v>
                </c:pt>
                <c:pt idx="119">
                  <c:v>0.54571594657412881</c:v>
                </c:pt>
                <c:pt idx="120">
                  <c:v>0.56847058672732032</c:v>
                </c:pt>
                <c:pt idx="121">
                  <c:v>0.61376485480518483</c:v>
                </c:pt>
                <c:pt idx="122">
                  <c:v>0.67402756573161249</c:v>
                </c:pt>
                <c:pt idx="123">
                  <c:v>0.72703011344686352</c:v>
                </c:pt>
                <c:pt idx="124">
                  <c:v>0.78472120489295549</c:v>
                </c:pt>
                <c:pt idx="125">
                  <c:v>0.82411698444915948</c:v>
                </c:pt>
                <c:pt idx="126">
                  <c:v>0.86164175655764486</c:v>
                </c:pt>
                <c:pt idx="127">
                  <c:v>0.87724870124530552</c:v>
                </c:pt>
                <c:pt idx="128">
                  <c:v>0.90045781579674156</c:v>
                </c:pt>
                <c:pt idx="129">
                  <c:v>0.91889408403306505</c:v>
                </c:pt>
                <c:pt idx="130">
                  <c:v>0.95069377812874756</c:v>
                </c:pt>
                <c:pt idx="131">
                  <c:v>1.016400724049928</c:v>
                </c:pt>
                <c:pt idx="132">
                  <c:v>1.113411083211975</c:v>
                </c:pt>
                <c:pt idx="133">
                  <c:v>1.1727310892582781</c:v>
                </c:pt>
                <c:pt idx="134">
                  <c:v>1.1690947831000358</c:v>
                </c:pt>
                <c:pt idx="135">
                  <c:v>1.1634088438756001</c:v>
                </c:pt>
                <c:pt idx="136">
                  <c:v>1.1376397397933411</c:v>
                </c:pt>
                <c:pt idx="137">
                  <c:v>1.1080785164806042</c:v>
                </c:pt>
                <c:pt idx="138">
                  <c:v>1.0965548074005791</c:v>
                </c:pt>
                <c:pt idx="139">
                  <c:v>1.0510638086367681</c:v>
                </c:pt>
                <c:pt idx="140">
                  <c:v>1.0472674238485722</c:v>
                </c:pt>
                <c:pt idx="141">
                  <c:v>1.0192339896731331</c:v>
                </c:pt>
                <c:pt idx="142">
                  <c:v>1.0048542219550121</c:v>
                </c:pt>
                <c:pt idx="143">
                  <c:v>1.000893339268506</c:v>
                </c:pt>
                <c:pt idx="144">
                  <c:v>1.0194090766121469</c:v>
                </c:pt>
                <c:pt idx="145">
                  <c:v>1.0255728107530691</c:v>
                </c:pt>
                <c:pt idx="146">
                  <c:v>0.99792017241393105</c:v>
                </c:pt>
                <c:pt idx="147">
                  <c:v>1.0240479801667373</c:v>
                </c:pt>
                <c:pt idx="148">
                  <c:v>1.125445725489999</c:v>
                </c:pt>
                <c:pt idx="149">
                  <c:v>1.1540822349350222</c:v>
                </c:pt>
                <c:pt idx="150">
                  <c:v>1.1651619834165241</c:v>
                </c:pt>
                <c:pt idx="151">
                  <c:v>1.2335516020996637</c:v>
                </c:pt>
                <c:pt idx="152">
                  <c:v>1.2901538840767242</c:v>
                </c:pt>
                <c:pt idx="153">
                  <c:v>1.3189734905353299</c:v>
                </c:pt>
                <c:pt idx="154">
                  <c:v>1.32293734698704</c:v>
                </c:pt>
                <c:pt idx="155">
                  <c:v>1.3261835845512582</c:v>
                </c:pt>
              </c:numCache>
            </c:numRef>
          </c:val>
          <c:extLst xmlns:c16r2="http://schemas.microsoft.com/office/drawing/2015/06/chart">
            <c:ext xmlns:c16="http://schemas.microsoft.com/office/drawing/2014/chart" uri="{C3380CC4-5D6E-409C-BE32-E72D297353CC}">
              <c16:uniqueId val="{00000000-5D54-46F9-8FDB-28D9B9703DAF}"/>
            </c:ext>
          </c:extLst>
        </c:ser>
        <c:marker val="1"/>
        <c:axId val="148808448"/>
        <c:axId val="148809984"/>
      </c:lineChart>
      <c:catAx>
        <c:axId val="14880844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800" b="0" i="0" u="none" strike="noStrike" kern="1200" baseline="0">
                <a:solidFill>
                  <a:schemeClr val="tx1"/>
                </a:solidFill>
                <a:latin typeface="+mn-lt"/>
                <a:ea typeface="+mn-ea"/>
                <a:cs typeface="+mn-cs"/>
              </a:defRPr>
            </a:pPr>
            <a:endParaRPr lang="it-IT"/>
          </a:p>
        </c:txPr>
        <c:crossAx val="148809984"/>
        <c:crosses val="autoZero"/>
        <c:auto val="1"/>
        <c:lblAlgn val="ctr"/>
        <c:lblOffset val="100"/>
      </c:catAx>
      <c:valAx>
        <c:axId val="148809984"/>
        <c:scaling>
          <c:orientation val="minMax"/>
        </c:scaling>
        <c:axPos val="l"/>
        <c:majorGridlines>
          <c:spPr>
            <a:ln w="9525" cap="flat" cmpd="sng" algn="ctr">
              <a:solidFill>
                <a:schemeClr val="tx1">
                  <a:lumMod val="15000"/>
                  <a:lumOff val="85000"/>
                </a:schemeClr>
              </a:solidFill>
              <a:round/>
            </a:ln>
            <a:effectLst/>
          </c:spPr>
        </c:majorGridlines>
        <c:numFmt formatCode="0%" sourceLinked="0"/>
        <c:majorTickMark val="none"/>
        <c:tickLblPos val="nextTo"/>
        <c:spPr>
          <a:noFill/>
          <a:ln>
            <a:noFill/>
          </a:ln>
          <a:effectLst/>
        </c:spPr>
        <c:txPr>
          <a:bodyPr rot="-60000000" spcFirstLastPara="1" vertOverflow="ellipsis" vert="horz" wrap="square" anchor="ctr" anchorCtr="1"/>
          <a:lstStyle/>
          <a:p>
            <a:pPr>
              <a:defRPr lang="en-US" sz="1100" b="1" i="0" u="none" strike="noStrike" kern="1200" baseline="0">
                <a:solidFill>
                  <a:schemeClr val="tx1"/>
                </a:solidFill>
                <a:latin typeface="+mn-lt"/>
                <a:ea typeface="+mn-ea"/>
                <a:cs typeface="+mn-cs"/>
              </a:defRPr>
            </a:pPr>
            <a:endParaRPr lang="it-IT"/>
          </a:p>
        </c:txPr>
        <c:crossAx val="148808448"/>
        <c:crosses val="autoZero"/>
        <c:crossBetween val="between"/>
      </c:valAx>
      <c:spPr>
        <a:solidFill>
          <a:schemeClr val="bg1"/>
        </a:solidFill>
        <a:ln>
          <a:noFill/>
        </a:ln>
        <a:effectLst/>
      </c:spPr>
    </c:plotArea>
    <c:plotVisOnly val="1"/>
    <c:dispBlanksAs val="gap"/>
  </c:chart>
  <c:spPr>
    <a:solidFill>
      <a:schemeClr val="bg1"/>
    </a:solidFill>
    <a:ln>
      <a:noFill/>
    </a:ln>
    <a:effectLst/>
  </c:spPr>
  <c:txPr>
    <a:bodyPr/>
    <a:lstStyle/>
    <a:p>
      <a:pPr>
        <a:defRPr/>
      </a:pPr>
      <a:endParaRPr lang="it-IT"/>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it-IT"/>
  <c:chart>
    <c:autoTitleDeleted val="1"/>
    <c:plotArea>
      <c:layout/>
      <c:barChart>
        <c:barDir val="bar"/>
        <c:grouping val="stacked"/>
        <c:ser>
          <c:idx val="0"/>
          <c:order val="0"/>
          <c:tx>
            <c:strRef>
              <c:f>Foglio1!$C$30</c:f>
              <c:strCache>
                <c:ptCount val="1"/>
                <c:pt idx="0">
                  <c:v>Massimo ribasso</c:v>
                </c:pt>
              </c:strCache>
            </c:strRef>
          </c:tx>
          <c:cat>
            <c:strRef>
              <c:f>Foglio1!$B$31:$B$33</c:f>
              <c:strCache>
                <c:ptCount val="3"/>
                <c:pt idx="0">
                  <c:v>&lt; milione di euro</c:v>
                </c:pt>
                <c:pt idx="1">
                  <c:v>&gt; milione di euro</c:v>
                </c:pt>
                <c:pt idx="2">
                  <c:v>totale</c:v>
                </c:pt>
              </c:strCache>
            </c:strRef>
          </c:cat>
          <c:val>
            <c:numRef>
              <c:f>Foglio1!$C$31:$C$33</c:f>
              <c:numCache>
                <c:formatCode>General</c:formatCode>
                <c:ptCount val="3"/>
                <c:pt idx="0">
                  <c:v>93</c:v>
                </c:pt>
                <c:pt idx="1">
                  <c:v>63</c:v>
                </c:pt>
                <c:pt idx="2">
                  <c:v>91</c:v>
                </c:pt>
              </c:numCache>
            </c:numRef>
          </c:val>
        </c:ser>
        <c:ser>
          <c:idx val="1"/>
          <c:order val="1"/>
          <c:tx>
            <c:strRef>
              <c:f>Foglio1!$D$30</c:f>
              <c:strCache>
                <c:ptCount val="1"/>
                <c:pt idx="0">
                  <c:v>Offerta economicamente più vantaggiosa</c:v>
                </c:pt>
              </c:strCache>
            </c:strRef>
          </c:tx>
          <c:spPr>
            <a:solidFill>
              <a:srgbClr val="A3195B"/>
            </a:solidFill>
          </c:spPr>
          <c:cat>
            <c:strRef>
              <c:f>Foglio1!$B$31:$B$33</c:f>
              <c:strCache>
                <c:ptCount val="3"/>
                <c:pt idx="0">
                  <c:v>&lt; milione di euro</c:v>
                </c:pt>
                <c:pt idx="1">
                  <c:v>&gt; milione di euro</c:v>
                </c:pt>
                <c:pt idx="2">
                  <c:v>totale</c:v>
                </c:pt>
              </c:strCache>
            </c:strRef>
          </c:cat>
          <c:val>
            <c:numRef>
              <c:f>Foglio1!$D$31:$D$33</c:f>
              <c:numCache>
                <c:formatCode>General</c:formatCode>
                <c:ptCount val="3"/>
                <c:pt idx="0">
                  <c:v>7</c:v>
                </c:pt>
                <c:pt idx="1">
                  <c:v>37</c:v>
                </c:pt>
                <c:pt idx="2">
                  <c:v>9</c:v>
                </c:pt>
              </c:numCache>
            </c:numRef>
          </c:val>
        </c:ser>
        <c:gapWidth val="75"/>
        <c:overlap val="100"/>
        <c:axId val="106022400"/>
        <c:axId val="106023936"/>
      </c:barChart>
      <c:catAx>
        <c:axId val="106022400"/>
        <c:scaling>
          <c:orientation val="minMax"/>
        </c:scaling>
        <c:axPos val="l"/>
        <c:majorTickMark val="none"/>
        <c:tickLblPos val="nextTo"/>
        <c:txPr>
          <a:bodyPr/>
          <a:lstStyle/>
          <a:p>
            <a:pPr>
              <a:defRPr sz="1600" b="1"/>
            </a:pPr>
            <a:endParaRPr lang="it-IT"/>
          </a:p>
        </c:txPr>
        <c:crossAx val="106023936"/>
        <c:crosses val="autoZero"/>
        <c:auto val="1"/>
        <c:lblAlgn val="ctr"/>
        <c:lblOffset val="20"/>
      </c:catAx>
      <c:valAx>
        <c:axId val="106023936"/>
        <c:scaling>
          <c:orientation val="minMax"/>
        </c:scaling>
        <c:axPos val="b"/>
        <c:majorGridlines/>
        <c:numFmt formatCode="General" sourceLinked="1"/>
        <c:majorTickMark val="none"/>
        <c:tickLblPos val="none"/>
        <c:spPr>
          <a:ln w="9525">
            <a:noFill/>
          </a:ln>
        </c:spPr>
        <c:crossAx val="106022400"/>
        <c:crosses val="autoZero"/>
        <c:crossBetween val="between"/>
      </c:valAx>
      <c:spPr>
        <a:noFill/>
        <a:ln>
          <a:noFill/>
        </a:ln>
      </c:spPr>
    </c:plotArea>
    <c:legend>
      <c:legendPos val="b"/>
      <c:layout/>
      <c:txPr>
        <a:bodyPr/>
        <a:lstStyle/>
        <a:p>
          <a:pPr>
            <a:defRPr sz="1400" b="1"/>
          </a:pPr>
          <a:endParaRPr lang="it-IT"/>
        </a:p>
      </c:txPr>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it-IT"/>
  <c:chart>
    <c:title>
      <c:tx>
        <c:rich>
          <a:bodyPr/>
          <a:lstStyle/>
          <a:p>
            <a:pPr>
              <a:lnSpc>
                <a:spcPct val="90000"/>
              </a:lnSpc>
              <a:defRPr sz="2000"/>
            </a:pPr>
            <a:r>
              <a:rPr lang="it-IT" sz="1800" dirty="0"/>
              <a:t>Imprese </a:t>
            </a:r>
            <a:r>
              <a:rPr lang="it-IT" sz="1800" dirty="0" smtClean="0"/>
              <a:t>aggiudicatarie di lavori pubblici</a:t>
            </a:r>
            <a:r>
              <a:rPr lang="it-IT" sz="1800" baseline="0" dirty="0" smtClean="0"/>
              <a:t> </a:t>
            </a:r>
            <a:r>
              <a:rPr lang="it-IT" sz="1800" baseline="0" dirty="0"/>
              <a:t>in Toscana </a:t>
            </a:r>
            <a:r>
              <a:rPr lang="it-IT" sz="1800" b="1" baseline="0" dirty="0"/>
              <a:t>per </a:t>
            </a:r>
            <a:r>
              <a:rPr lang="it-IT" sz="1800" b="1" baseline="0" dirty="0" smtClean="0"/>
              <a:t>provenienza e per importo</a:t>
            </a:r>
          </a:p>
          <a:p>
            <a:pPr>
              <a:lnSpc>
                <a:spcPct val="90000"/>
              </a:lnSpc>
              <a:defRPr sz="2000"/>
            </a:pPr>
            <a:r>
              <a:rPr lang="it-IT" sz="1600" b="0" baseline="0" dirty="0" smtClean="0"/>
              <a:t>Valori % </a:t>
            </a:r>
            <a:endParaRPr lang="it-IT" sz="1600" b="0" dirty="0"/>
          </a:p>
        </c:rich>
      </c:tx>
      <c:layout>
        <c:manualLayout>
          <c:xMode val="edge"/>
          <c:yMode val="edge"/>
          <c:x val="0.15474541735490957"/>
          <c:y val="0"/>
        </c:manualLayout>
      </c:layout>
    </c:title>
    <c:plotArea>
      <c:layout>
        <c:manualLayout>
          <c:layoutTarget val="inner"/>
          <c:xMode val="edge"/>
          <c:yMode val="edge"/>
          <c:x val="3.0794638338244598E-2"/>
          <c:y val="0.30231804951638952"/>
          <c:w val="0.93841072332351083"/>
          <c:h val="0.44178204496476181"/>
        </c:manualLayout>
      </c:layout>
      <c:barChart>
        <c:barDir val="col"/>
        <c:grouping val="clustered"/>
        <c:ser>
          <c:idx val="0"/>
          <c:order val="0"/>
          <c:tx>
            <c:strRef>
              <c:f>Foglio1!$D$47</c:f>
              <c:strCache>
                <c:ptCount val="1"/>
                <c:pt idx="0">
                  <c:v>stessa regione</c:v>
                </c:pt>
              </c:strCache>
            </c:strRef>
          </c:tx>
          <c:dLbls>
            <c:txPr>
              <a:bodyPr/>
              <a:lstStyle/>
              <a:p>
                <a:pPr>
                  <a:defRPr sz="1600" b="1"/>
                </a:pPr>
                <a:endParaRPr lang="it-IT"/>
              </a:p>
            </c:txPr>
            <c:showVal val="1"/>
          </c:dLbls>
          <c:cat>
            <c:strRef>
              <c:f>Foglio1!$E$45:$H$46</c:f>
              <c:strCache>
                <c:ptCount val="4"/>
                <c:pt idx="0">
                  <c:v>40mila-150mila</c:v>
                </c:pt>
                <c:pt idx="1">
                  <c:v>150mila-1milione</c:v>
                </c:pt>
                <c:pt idx="2">
                  <c:v>&gt;1milione</c:v>
                </c:pt>
                <c:pt idx="3">
                  <c:v>Totale</c:v>
                </c:pt>
              </c:strCache>
            </c:strRef>
          </c:cat>
          <c:val>
            <c:numRef>
              <c:f>Foglio1!$E$47:$H$47</c:f>
              <c:numCache>
                <c:formatCode>General</c:formatCode>
                <c:ptCount val="4"/>
                <c:pt idx="0">
                  <c:v>85</c:v>
                </c:pt>
                <c:pt idx="1">
                  <c:v>73</c:v>
                </c:pt>
                <c:pt idx="2">
                  <c:v>49</c:v>
                </c:pt>
                <c:pt idx="3">
                  <c:v>76</c:v>
                </c:pt>
              </c:numCache>
            </c:numRef>
          </c:val>
        </c:ser>
        <c:ser>
          <c:idx val="1"/>
          <c:order val="1"/>
          <c:tx>
            <c:strRef>
              <c:f>Foglio1!$D$48</c:f>
              <c:strCache>
                <c:ptCount val="1"/>
                <c:pt idx="0">
                  <c:v>stessa provincia</c:v>
                </c:pt>
              </c:strCache>
            </c:strRef>
          </c:tx>
          <c:spPr>
            <a:solidFill>
              <a:srgbClr val="A3195B"/>
            </a:solidFill>
          </c:spPr>
          <c:dLbls>
            <c:txPr>
              <a:bodyPr/>
              <a:lstStyle/>
              <a:p>
                <a:pPr>
                  <a:defRPr sz="1600" b="1"/>
                </a:pPr>
                <a:endParaRPr lang="it-IT"/>
              </a:p>
            </c:txPr>
            <c:showVal val="1"/>
          </c:dLbls>
          <c:cat>
            <c:strRef>
              <c:f>Foglio1!$E$45:$H$46</c:f>
              <c:strCache>
                <c:ptCount val="4"/>
                <c:pt idx="0">
                  <c:v>40mila-150mila</c:v>
                </c:pt>
                <c:pt idx="1">
                  <c:v>150mila-1milione</c:v>
                </c:pt>
                <c:pt idx="2">
                  <c:v>&gt;1milione</c:v>
                </c:pt>
                <c:pt idx="3">
                  <c:v>Totale</c:v>
                </c:pt>
              </c:strCache>
            </c:strRef>
          </c:cat>
          <c:val>
            <c:numRef>
              <c:f>Foglio1!$E$48:$H$48</c:f>
              <c:numCache>
                <c:formatCode>General</c:formatCode>
                <c:ptCount val="4"/>
                <c:pt idx="0">
                  <c:v>59</c:v>
                </c:pt>
                <c:pt idx="1">
                  <c:v>44</c:v>
                </c:pt>
                <c:pt idx="2">
                  <c:v>23</c:v>
                </c:pt>
                <c:pt idx="3">
                  <c:v>49</c:v>
                </c:pt>
              </c:numCache>
            </c:numRef>
          </c:val>
        </c:ser>
        <c:dLbls>
          <c:showVal val="1"/>
        </c:dLbls>
        <c:gapWidth val="100"/>
        <c:overlap val="-25"/>
        <c:axId val="106609664"/>
        <c:axId val="49353472"/>
      </c:barChart>
      <c:catAx>
        <c:axId val="106609664"/>
        <c:scaling>
          <c:orientation val="minMax"/>
        </c:scaling>
        <c:axPos val="b"/>
        <c:majorTickMark val="none"/>
        <c:tickLblPos val="nextTo"/>
        <c:txPr>
          <a:bodyPr/>
          <a:lstStyle/>
          <a:p>
            <a:pPr>
              <a:defRPr sz="1000" b="1"/>
            </a:pPr>
            <a:endParaRPr lang="it-IT"/>
          </a:p>
        </c:txPr>
        <c:crossAx val="49353472"/>
        <c:crosses val="autoZero"/>
        <c:auto val="1"/>
        <c:lblAlgn val="ctr"/>
        <c:lblOffset val="100"/>
      </c:catAx>
      <c:valAx>
        <c:axId val="49353472"/>
        <c:scaling>
          <c:orientation val="minMax"/>
        </c:scaling>
        <c:delete val="1"/>
        <c:axPos val="l"/>
        <c:numFmt formatCode="General" sourceLinked="1"/>
        <c:majorTickMark val="none"/>
        <c:tickLblPos val="none"/>
        <c:crossAx val="106609664"/>
        <c:crosses val="autoZero"/>
        <c:crossBetween val="between"/>
      </c:valAx>
    </c:plotArea>
    <c:legend>
      <c:legendPos val="b"/>
      <c:layout>
        <c:manualLayout>
          <c:xMode val="edge"/>
          <c:yMode val="edge"/>
          <c:x val="0.15809508820007692"/>
          <c:y val="0.86090314422680125"/>
          <c:w val="0.68940884875225328"/>
          <c:h val="0.11449171659271133"/>
        </c:manualLayout>
      </c:layout>
      <c:txPr>
        <a:bodyPr/>
        <a:lstStyle/>
        <a:p>
          <a:pPr>
            <a:defRPr sz="1400" b="1"/>
          </a:pPr>
          <a:endParaRPr lang="it-IT"/>
        </a:p>
      </c:txPr>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it-IT"/>
  <c:chart>
    <c:title>
      <c:tx>
        <c:rich>
          <a:bodyPr/>
          <a:lstStyle/>
          <a:p>
            <a:pPr>
              <a:lnSpc>
                <a:spcPct val="90000"/>
              </a:lnSpc>
              <a:defRPr/>
            </a:pPr>
            <a:r>
              <a:rPr lang="it-IT" dirty="0"/>
              <a:t>Risparmio totale per provenienza impresa aggiudicataria </a:t>
            </a:r>
            <a:endParaRPr lang="it-IT" sz="1800" b="1" i="0" u="none" strike="noStrike" baseline="0" dirty="0"/>
          </a:p>
          <a:p>
            <a:pPr>
              <a:lnSpc>
                <a:spcPct val="90000"/>
              </a:lnSpc>
              <a:defRPr/>
            </a:pPr>
            <a:r>
              <a:rPr lang="it-IT" sz="1600" b="0" i="0" u="none" strike="noStrike" baseline="0" dirty="0"/>
              <a:t>Valori %</a:t>
            </a:r>
            <a:endParaRPr lang="it-IT" sz="1600" b="0" dirty="0"/>
          </a:p>
        </c:rich>
      </c:tx>
      <c:layout/>
    </c:title>
    <c:plotArea>
      <c:layout>
        <c:manualLayout>
          <c:layoutTarget val="inner"/>
          <c:xMode val="edge"/>
          <c:yMode val="edge"/>
          <c:x val="4.9181541796555095E-2"/>
          <c:y val="0.34350260032679697"/>
          <c:w val="0.8927371835226815"/>
          <c:h val="0.4044337185622453"/>
        </c:manualLayout>
      </c:layout>
      <c:barChart>
        <c:barDir val="col"/>
        <c:grouping val="clustered"/>
        <c:ser>
          <c:idx val="0"/>
          <c:order val="0"/>
          <c:tx>
            <c:strRef>
              <c:f>Foglio1!$J$49</c:f>
              <c:strCache>
                <c:ptCount val="1"/>
                <c:pt idx="0">
                  <c:v>Altra provincia</c:v>
                </c:pt>
              </c:strCache>
            </c:strRef>
          </c:tx>
          <c:dLbls>
            <c:txPr>
              <a:bodyPr/>
              <a:lstStyle/>
              <a:p>
                <a:pPr>
                  <a:defRPr sz="1600" b="1"/>
                </a:pPr>
                <a:endParaRPr lang="it-IT"/>
              </a:p>
            </c:txPr>
            <c:showVal val="1"/>
          </c:dLbls>
          <c:cat>
            <c:strRef>
              <c:f>Foglio1!$I$50:$I$52</c:f>
              <c:strCache>
                <c:ptCount val="3"/>
                <c:pt idx="0">
                  <c:v>Ribasso</c:v>
                </c:pt>
                <c:pt idx="1">
                  <c:v>Scostamento di importo</c:v>
                </c:pt>
                <c:pt idx="2">
                  <c:v>Risparmio totale</c:v>
                </c:pt>
              </c:strCache>
            </c:strRef>
          </c:cat>
          <c:val>
            <c:numRef>
              <c:f>Foglio1!$J$50:$J$52</c:f>
              <c:numCache>
                <c:formatCode>General</c:formatCode>
                <c:ptCount val="3"/>
                <c:pt idx="0">
                  <c:v>20</c:v>
                </c:pt>
                <c:pt idx="1">
                  <c:v>14</c:v>
                </c:pt>
                <c:pt idx="2">
                  <c:v>6</c:v>
                </c:pt>
              </c:numCache>
            </c:numRef>
          </c:val>
        </c:ser>
        <c:ser>
          <c:idx val="1"/>
          <c:order val="1"/>
          <c:tx>
            <c:strRef>
              <c:f>Foglio1!$K$49</c:f>
              <c:strCache>
                <c:ptCount val="1"/>
                <c:pt idx="0">
                  <c:v>Stessa provincia</c:v>
                </c:pt>
              </c:strCache>
            </c:strRef>
          </c:tx>
          <c:spPr>
            <a:solidFill>
              <a:srgbClr val="A3195B"/>
            </a:solidFill>
          </c:spPr>
          <c:dLbls>
            <c:txPr>
              <a:bodyPr/>
              <a:lstStyle/>
              <a:p>
                <a:pPr>
                  <a:defRPr sz="1600" b="1"/>
                </a:pPr>
                <a:endParaRPr lang="it-IT"/>
              </a:p>
            </c:txPr>
            <c:showVal val="1"/>
          </c:dLbls>
          <c:cat>
            <c:strRef>
              <c:f>Foglio1!$I$50:$I$52</c:f>
              <c:strCache>
                <c:ptCount val="3"/>
                <c:pt idx="0">
                  <c:v>Ribasso</c:v>
                </c:pt>
                <c:pt idx="1">
                  <c:v>Scostamento di importo</c:v>
                </c:pt>
                <c:pt idx="2">
                  <c:v>Risparmio totale</c:v>
                </c:pt>
              </c:strCache>
            </c:strRef>
          </c:cat>
          <c:val>
            <c:numRef>
              <c:f>Foglio1!$K$50:$K$52</c:f>
              <c:numCache>
                <c:formatCode>General</c:formatCode>
                <c:ptCount val="3"/>
                <c:pt idx="0">
                  <c:v>17</c:v>
                </c:pt>
                <c:pt idx="1">
                  <c:v>12</c:v>
                </c:pt>
                <c:pt idx="2">
                  <c:v>5</c:v>
                </c:pt>
              </c:numCache>
            </c:numRef>
          </c:val>
        </c:ser>
        <c:dLbls>
          <c:showVal val="1"/>
        </c:dLbls>
        <c:gapWidth val="170"/>
        <c:overlap val="-25"/>
        <c:axId val="49391488"/>
        <c:axId val="49393024"/>
      </c:barChart>
      <c:catAx>
        <c:axId val="49391488"/>
        <c:scaling>
          <c:orientation val="minMax"/>
        </c:scaling>
        <c:axPos val="b"/>
        <c:majorTickMark val="none"/>
        <c:tickLblPos val="nextTo"/>
        <c:txPr>
          <a:bodyPr/>
          <a:lstStyle/>
          <a:p>
            <a:pPr>
              <a:defRPr sz="1050" b="1"/>
            </a:pPr>
            <a:endParaRPr lang="it-IT"/>
          </a:p>
        </c:txPr>
        <c:crossAx val="49393024"/>
        <c:crosses val="autoZero"/>
        <c:auto val="1"/>
        <c:lblAlgn val="ctr"/>
        <c:lblOffset val="100"/>
      </c:catAx>
      <c:valAx>
        <c:axId val="49393024"/>
        <c:scaling>
          <c:orientation val="minMax"/>
        </c:scaling>
        <c:delete val="1"/>
        <c:axPos val="l"/>
        <c:numFmt formatCode="General" sourceLinked="1"/>
        <c:majorTickMark val="none"/>
        <c:tickLblPos val="none"/>
        <c:crossAx val="49391488"/>
        <c:crosses val="autoZero"/>
        <c:crossBetween val="between"/>
      </c:valAx>
    </c:plotArea>
    <c:legend>
      <c:legendPos val="b"/>
      <c:layout>
        <c:manualLayout>
          <c:xMode val="edge"/>
          <c:yMode val="edge"/>
          <c:x val="0.12786215096538942"/>
          <c:y val="0.86771462346837924"/>
          <c:w val="0.74427546447430204"/>
          <c:h val="0.10817429087461877"/>
        </c:manualLayout>
      </c:layout>
      <c:txPr>
        <a:bodyPr/>
        <a:lstStyle/>
        <a:p>
          <a:pPr>
            <a:defRPr sz="1400" b="1"/>
          </a:pPr>
          <a:endParaRPr lang="it-IT"/>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it-IT"/>
  <c:chart>
    <c:title>
      <c:tx>
        <c:rich>
          <a:bodyPr/>
          <a:lstStyle/>
          <a:p>
            <a:pPr>
              <a:lnSpc>
                <a:spcPct val="90000"/>
              </a:lnSpc>
              <a:defRPr sz="2000"/>
            </a:pPr>
            <a:r>
              <a:rPr lang="it-IT" sz="2000" dirty="0"/>
              <a:t>Debito delle amministrazioni pubbliche</a:t>
            </a:r>
          </a:p>
        </c:rich>
      </c:tx>
      <c:layout/>
    </c:title>
    <c:plotArea>
      <c:layout>
        <c:manualLayout>
          <c:layoutTarget val="inner"/>
          <c:xMode val="edge"/>
          <c:yMode val="edge"/>
          <c:x val="3.6897016386289928E-2"/>
          <c:y val="0.21566127041722327"/>
          <c:w val="0.92620596722741999"/>
          <c:h val="0.67887733901092351"/>
        </c:manualLayout>
      </c:layout>
      <c:barChart>
        <c:barDir val="col"/>
        <c:grouping val="stacked"/>
        <c:ser>
          <c:idx val="0"/>
          <c:order val="0"/>
          <c:tx>
            <c:strRef>
              <c:f>Foglio1!$B$3</c:f>
              <c:strCache>
                <c:ptCount val="1"/>
                <c:pt idx="0">
                  <c:v>Amministrazione centrale</c:v>
                </c:pt>
              </c:strCache>
            </c:strRef>
          </c:tx>
          <c:dLbls>
            <c:dLbl>
              <c:idx val="0"/>
              <c:layout/>
              <c:tx>
                <c:rich>
                  <a:bodyPr/>
                  <a:lstStyle/>
                  <a:p>
                    <a:r>
                      <a:rPr lang="nb-NO" sz="1600" b="1" smtClean="0"/>
                      <a:t>1</a:t>
                    </a:r>
                    <a:r>
                      <a:rPr lang="nb-NO" smtClean="0"/>
                      <a:t>.561</a:t>
                    </a:r>
                    <a:endParaRPr lang="nb-NO"/>
                  </a:p>
                </c:rich>
              </c:tx>
              <c:showVal val="1"/>
              <c:extLst>
                <c:ext xmlns:c15="http://schemas.microsoft.com/office/drawing/2012/chart" uri="{CE6537A1-D6FC-4f65-9D91-7224C49458BB}">
                  <c15:layout/>
                </c:ext>
              </c:extLst>
            </c:dLbl>
            <c:dLbl>
              <c:idx val="1"/>
              <c:layout/>
              <c:tx>
                <c:rich>
                  <a:bodyPr/>
                  <a:lstStyle/>
                  <a:p>
                    <a:r>
                      <a:rPr lang="is-IS" sz="1600" b="1" smtClean="0"/>
                      <a:t>2</a:t>
                    </a:r>
                    <a:r>
                      <a:rPr lang="is-IS" smtClean="0"/>
                      <a:t>.045</a:t>
                    </a:r>
                    <a:endParaRPr lang="is-IS"/>
                  </a:p>
                </c:rich>
              </c:tx>
              <c:showVal val="1"/>
              <c:extLst>
                <c:ext xmlns:c15="http://schemas.microsoft.com/office/drawing/2012/chart" uri="{CE6537A1-D6FC-4f65-9D91-7224C49458BB}">
                  <c15:layout/>
                </c:ext>
              </c:extLst>
            </c:dLbl>
            <c:spPr>
              <a:noFill/>
              <a:ln>
                <a:noFill/>
              </a:ln>
              <a:effectLst/>
            </c:spPr>
            <c:txPr>
              <a:bodyPr/>
              <a:lstStyle/>
              <a:p>
                <a:pPr>
                  <a:defRPr sz="1600" b="1">
                    <a:solidFill>
                      <a:schemeClr val="bg1"/>
                    </a:solidFill>
                  </a:defRPr>
                </a:pPr>
                <a:endParaRPr lang="it-IT"/>
              </a:p>
            </c:txPr>
            <c:showVal val="1"/>
            <c:extLst>
              <c:ext xmlns:c15="http://schemas.microsoft.com/office/drawing/2012/chart" uri="{CE6537A1-D6FC-4f65-9D91-7224C49458BB}">
                <c15:showLeaderLines val="0"/>
              </c:ext>
            </c:extLst>
          </c:dLbls>
          <c:cat>
            <c:numRef>
              <c:f>'[Tab debito.xlsx]Foglio1'!$C$2,'[Tab debito.xlsx]Foglio1'!$J$2</c:f>
              <c:numCache>
                <c:formatCode>General</c:formatCode>
                <c:ptCount val="2"/>
                <c:pt idx="0">
                  <c:v>2008</c:v>
                </c:pt>
                <c:pt idx="1">
                  <c:v>2015</c:v>
                </c:pt>
              </c:numCache>
            </c:numRef>
          </c:cat>
          <c:val>
            <c:numRef>
              <c:f>'[Tab debito.xlsx]Foglio1'!$C$3,'[Tab debito.xlsx]Foglio1'!$J$3</c:f>
              <c:numCache>
                <c:formatCode>General</c:formatCode>
                <c:ptCount val="2"/>
                <c:pt idx="0">
                  <c:v>1561</c:v>
                </c:pt>
                <c:pt idx="1">
                  <c:v>2045</c:v>
                </c:pt>
              </c:numCache>
            </c:numRef>
          </c:val>
        </c:ser>
        <c:ser>
          <c:idx val="1"/>
          <c:order val="1"/>
          <c:tx>
            <c:strRef>
              <c:f>Foglio1!$B$4</c:f>
              <c:strCache>
                <c:ptCount val="1"/>
                <c:pt idx="0">
                  <c:v>Amministrazione locale</c:v>
                </c:pt>
              </c:strCache>
            </c:strRef>
          </c:tx>
          <c:spPr>
            <a:solidFill>
              <a:srgbClr val="B8005C"/>
            </a:solidFill>
          </c:spPr>
          <c:dLbls>
            <c:spPr>
              <a:noFill/>
              <a:ln>
                <a:noFill/>
              </a:ln>
              <a:effectLst/>
            </c:spPr>
            <c:txPr>
              <a:bodyPr/>
              <a:lstStyle/>
              <a:p>
                <a:pPr>
                  <a:defRPr sz="1600" b="1">
                    <a:solidFill>
                      <a:schemeClr val="bg1"/>
                    </a:solidFill>
                  </a:defRPr>
                </a:pPr>
                <a:endParaRPr lang="it-IT"/>
              </a:p>
            </c:txPr>
            <c:showVal val="1"/>
            <c:extLst>
              <c:ext xmlns:c15="http://schemas.microsoft.com/office/drawing/2012/chart" uri="{CE6537A1-D6FC-4f65-9D91-7224C49458BB}">
                <c15:layout/>
                <c15:showLeaderLines val="0"/>
              </c:ext>
            </c:extLst>
          </c:dLbls>
          <c:cat>
            <c:numRef>
              <c:f>'[Tab debito.xlsx]Foglio1'!$C$2,'[Tab debito.xlsx]Foglio1'!$J$2</c:f>
              <c:numCache>
                <c:formatCode>General</c:formatCode>
                <c:ptCount val="2"/>
                <c:pt idx="0">
                  <c:v>2008</c:v>
                </c:pt>
                <c:pt idx="1">
                  <c:v>2015</c:v>
                </c:pt>
              </c:numCache>
            </c:numRef>
          </c:cat>
          <c:val>
            <c:numRef>
              <c:f>'[Tab debito.xlsx]Foglio1'!$C$4,'[Tab debito.xlsx]Foglio1'!$J$4</c:f>
              <c:numCache>
                <c:formatCode>General</c:formatCode>
                <c:ptCount val="2"/>
                <c:pt idx="0">
                  <c:v>110</c:v>
                </c:pt>
                <c:pt idx="1">
                  <c:v>125</c:v>
                </c:pt>
              </c:numCache>
            </c:numRef>
          </c:val>
        </c:ser>
        <c:dLbls>
          <c:showVal val="1"/>
        </c:dLbls>
        <c:gapWidth val="95"/>
        <c:overlap val="100"/>
        <c:axId val="86221568"/>
        <c:axId val="86223104"/>
      </c:barChart>
      <c:catAx>
        <c:axId val="86221568"/>
        <c:scaling>
          <c:orientation val="minMax"/>
        </c:scaling>
        <c:axPos val="b"/>
        <c:numFmt formatCode="General" sourceLinked="1"/>
        <c:majorTickMark val="none"/>
        <c:tickLblPos val="nextTo"/>
        <c:txPr>
          <a:bodyPr/>
          <a:lstStyle/>
          <a:p>
            <a:pPr>
              <a:defRPr sz="1600" b="1"/>
            </a:pPr>
            <a:endParaRPr lang="it-IT"/>
          </a:p>
        </c:txPr>
        <c:crossAx val="86223104"/>
        <c:crosses val="autoZero"/>
        <c:auto val="1"/>
        <c:lblAlgn val="ctr"/>
        <c:lblOffset val="100"/>
      </c:catAx>
      <c:valAx>
        <c:axId val="86223104"/>
        <c:scaling>
          <c:orientation val="minMax"/>
        </c:scaling>
        <c:delete val="1"/>
        <c:axPos val="l"/>
        <c:numFmt formatCode="General" sourceLinked="1"/>
        <c:tickLblPos val="none"/>
        <c:crossAx val="86221568"/>
        <c:crosses val="autoZero"/>
        <c:crossBetween val="between"/>
      </c:valAx>
    </c:plotArea>
    <c:legend>
      <c:legendPos val="t"/>
      <c:layout>
        <c:manualLayout>
          <c:xMode val="edge"/>
          <c:yMode val="edge"/>
          <c:x val="0.111177550978365"/>
          <c:y val="0.17180207622429897"/>
          <c:w val="0.78435344647714"/>
          <c:h val="0.1083250453563081"/>
        </c:manualLayout>
      </c:layout>
      <c:txPr>
        <a:bodyPr/>
        <a:lstStyle/>
        <a:p>
          <a:pPr>
            <a:defRPr sz="1600" b="1"/>
          </a:pPr>
          <a:endParaRPr lang="it-IT"/>
        </a:p>
      </c:txPr>
    </c:legend>
    <c:plotVisOnly val="1"/>
    <c:dispBlanksAs val="gap"/>
  </c:chart>
  <c:txPr>
    <a:bodyPr/>
    <a:lstStyle/>
    <a:p>
      <a:pPr>
        <a:defRPr>
          <a:latin typeface="Calibri" pitchFamily="34" charset="0"/>
        </a:defRPr>
      </a:pPr>
      <a:endParaRPr lang="it-IT"/>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it-IT"/>
  <c:chart>
    <c:autoTitleDeleted val="1"/>
    <c:plotArea>
      <c:layout>
        <c:manualLayout>
          <c:layoutTarget val="inner"/>
          <c:xMode val="edge"/>
          <c:yMode val="edge"/>
          <c:x val="3.3489897312761814E-2"/>
          <c:y val="0.13016453299301187"/>
          <c:w val="0.66595739245938812"/>
          <c:h val="0.78703237604177401"/>
        </c:manualLayout>
      </c:layout>
      <c:pieChart>
        <c:varyColors val="1"/>
        <c:ser>
          <c:idx val="0"/>
          <c:order val="0"/>
          <c:explosion val="25"/>
          <c:dPt>
            <c:idx val="0"/>
            <c:explosion val="6"/>
          </c:dPt>
          <c:dPt>
            <c:idx val="1"/>
            <c:explosion val="13"/>
            <c:spPr>
              <a:solidFill>
                <a:srgbClr val="B8005C"/>
              </a:solidFill>
            </c:spPr>
          </c:dPt>
          <c:dPt>
            <c:idx val="2"/>
            <c:explosion val="6"/>
          </c:dPt>
          <c:dLbls>
            <c:dLbl>
              <c:idx val="0"/>
              <c:layout>
                <c:manualLayout>
                  <c:x val="-0.10585374731787102"/>
                  <c:y val="0.160420611566743"/>
                </c:manualLayout>
              </c:layout>
              <c:dLblPos val="bestFit"/>
              <c:showPercent val="1"/>
              <c:extLst>
                <c:ext xmlns:c15="http://schemas.microsoft.com/office/drawing/2012/chart" uri="{CE6537A1-D6FC-4f65-9D91-7224C49458BB}">
                  <c15:layout/>
                </c:ext>
              </c:extLst>
            </c:dLbl>
            <c:spPr>
              <a:noFill/>
              <a:ln>
                <a:noFill/>
              </a:ln>
              <a:effectLst/>
            </c:spPr>
            <c:txPr>
              <a:bodyPr/>
              <a:lstStyle/>
              <a:p>
                <a:pPr>
                  <a:defRPr sz="2000" b="1">
                    <a:solidFill>
                      <a:schemeClr val="bg1"/>
                    </a:solidFill>
                  </a:defRPr>
                </a:pPr>
                <a:endParaRPr lang="it-IT"/>
              </a:p>
            </c:txPr>
            <c:dLblPos val="ctr"/>
            <c:showPercent val="1"/>
            <c:extLst>
              <c:ext xmlns:c15="http://schemas.microsoft.com/office/drawing/2012/chart" uri="{CE6537A1-D6FC-4f65-9D91-7224C49458BB}">
                <c15:layout/>
              </c:ext>
            </c:extLst>
          </c:dLbls>
          <c:cat>
            <c:strRef>
              <c:f>Foglio1!$B$3:$D$3</c:f>
              <c:strCache>
                <c:ptCount val="3"/>
                <c:pt idx="0">
                  <c:v>Spazi ceduti dalla regione</c:v>
                </c:pt>
                <c:pt idx="1">
                  <c:v>Spazi ceduti dagli enti locali sul territorio regionale</c:v>
                </c:pt>
                <c:pt idx="2">
                  <c:v>Spazi ceduti dagli enti locali sul territorio nazionale</c:v>
                </c:pt>
              </c:strCache>
            </c:strRef>
          </c:cat>
          <c:val>
            <c:numRef>
              <c:f>Foglio1!$B$21:$D$21</c:f>
              <c:numCache>
                <c:formatCode>_-* #,##0_-;\-* #,##0_-;_-* "-"??_-;_-@_-</c:formatCode>
                <c:ptCount val="3"/>
                <c:pt idx="0">
                  <c:v>34241</c:v>
                </c:pt>
                <c:pt idx="1">
                  <c:v>117781</c:v>
                </c:pt>
                <c:pt idx="2">
                  <c:v>60907</c:v>
                </c:pt>
              </c:numCache>
            </c:numRef>
          </c:val>
        </c:ser>
        <c:dLbls>
          <c:showCatName val="1"/>
          <c:showPercent val="1"/>
        </c:dLbls>
        <c:firstSliceAng val="0"/>
      </c:pieChart>
    </c:plotArea>
    <c:plotVisOnly val="1"/>
    <c:dispBlanksAs val="zero"/>
  </c:chart>
  <c:txPr>
    <a:bodyPr/>
    <a:lstStyle/>
    <a:p>
      <a:pPr>
        <a:defRPr>
          <a:latin typeface="Calibri" pitchFamily="34" charset="0"/>
        </a:defRPr>
      </a:pPr>
      <a:endParaRPr lang="it-IT"/>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it-IT"/>
  <c:chart>
    <c:autoTitleDeleted val="1"/>
    <c:plotArea>
      <c:layout>
        <c:manualLayout>
          <c:layoutTarget val="inner"/>
          <c:xMode val="edge"/>
          <c:yMode val="edge"/>
          <c:x val="0.10728760518525507"/>
          <c:y val="4.9082283540311578E-2"/>
          <c:w val="0.85827740073861403"/>
          <c:h val="0.63349935113592604"/>
        </c:manualLayout>
      </c:layout>
      <c:barChart>
        <c:barDir val="col"/>
        <c:grouping val="stacked"/>
        <c:ser>
          <c:idx val="0"/>
          <c:order val="0"/>
          <c:tx>
            <c:strRef>
              <c:f>Foglio1!$B$3</c:f>
              <c:strCache>
                <c:ptCount val="1"/>
                <c:pt idx="0">
                  <c:v>Spazi ceduti dalla regione</c:v>
                </c:pt>
              </c:strCache>
            </c:strRef>
          </c:tx>
          <c:cat>
            <c:strRef>
              <c:f>Foglio1!$A$4:$A$20</c:f>
              <c:strCache>
                <c:ptCount val="17"/>
                <c:pt idx="0">
                  <c:v>PIEMONTE </c:v>
                </c:pt>
                <c:pt idx="1">
                  <c:v>LOMBARDIA </c:v>
                </c:pt>
                <c:pt idx="2">
                  <c:v>VENETO </c:v>
                </c:pt>
                <c:pt idx="3">
                  <c:v>LIGURIA </c:v>
                </c:pt>
                <c:pt idx="4">
                  <c:v>EMILIA-ROMAGNA </c:v>
                </c:pt>
                <c:pt idx="5">
                  <c:v>TOSCANA </c:v>
                </c:pt>
                <c:pt idx="6">
                  <c:v>UMBRIA </c:v>
                </c:pt>
                <c:pt idx="7">
                  <c:v>MARCHE </c:v>
                </c:pt>
                <c:pt idx="8">
                  <c:v>LAZIO </c:v>
                </c:pt>
                <c:pt idx="9">
                  <c:v>ABRUZZO </c:v>
                </c:pt>
                <c:pt idx="10">
                  <c:v>MOLISE </c:v>
                </c:pt>
                <c:pt idx="11">
                  <c:v>CAMPANIA </c:v>
                </c:pt>
                <c:pt idx="12">
                  <c:v>PUGLIA </c:v>
                </c:pt>
                <c:pt idx="13">
                  <c:v>BASILICATA </c:v>
                </c:pt>
                <c:pt idx="14">
                  <c:v>CALABRIA </c:v>
                </c:pt>
                <c:pt idx="15">
                  <c:v>SICILIA </c:v>
                </c:pt>
                <c:pt idx="16">
                  <c:v>SARDEGNA </c:v>
                </c:pt>
              </c:strCache>
            </c:strRef>
          </c:cat>
          <c:val>
            <c:numRef>
              <c:f>Foglio1!$B$4:$B$20</c:f>
              <c:numCache>
                <c:formatCode>_-* #,##0_-;\-* #,##0_-;_-* "-"??_-;_-@_-</c:formatCode>
                <c:ptCount val="17"/>
                <c:pt idx="0">
                  <c:v>10000</c:v>
                </c:pt>
                <c:pt idx="1">
                  <c:v>0</c:v>
                </c:pt>
                <c:pt idx="2">
                  <c:v>0</c:v>
                </c:pt>
                <c:pt idx="3">
                  <c:v>11545</c:v>
                </c:pt>
                <c:pt idx="4">
                  <c:v>0</c:v>
                </c:pt>
                <c:pt idx="5">
                  <c:v>0</c:v>
                </c:pt>
                <c:pt idx="6">
                  <c:v>0</c:v>
                </c:pt>
                <c:pt idx="7">
                  <c:v>0</c:v>
                </c:pt>
                <c:pt idx="8">
                  <c:v>0</c:v>
                </c:pt>
                <c:pt idx="9">
                  <c:v>3000</c:v>
                </c:pt>
                <c:pt idx="10">
                  <c:v>0</c:v>
                </c:pt>
                <c:pt idx="11">
                  <c:v>0</c:v>
                </c:pt>
                <c:pt idx="12">
                  <c:v>0</c:v>
                </c:pt>
                <c:pt idx="13">
                  <c:v>9696</c:v>
                </c:pt>
                <c:pt idx="14">
                  <c:v>0</c:v>
                </c:pt>
                <c:pt idx="15">
                  <c:v>0</c:v>
                </c:pt>
                <c:pt idx="16">
                  <c:v>0</c:v>
                </c:pt>
              </c:numCache>
            </c:numRef>
          </c:val>
        </c:ser>
        <c:ser>
          <c:idx val="1"/>
          <c:order val="1"/>
          <c:tx>
            <c:strRef>
              <c:f>Foglio1!$C$3</c:f>
              <c:strCache>
                <c:ptCount val="1"/>
                <c:pt idx="0">
                  <c:v>Spazi ceduti dagli enti locali sul territorio regionale</c:v>
                </c:pt>
              </c:strCache>
            </c:strRef>
          </c:tx>
          <c:spPr>
            <a:solidFill>
              <a:srgbClr val="B8005C"/>
            </a:solidFill>
          </c:spPr>
          <c:cat>
            <c:strRef>
              <c:f>Foglio1!$A$4:$A$20</c:f>
              <c:strCache>
                <c:ptCount val="17"/>
                <c:pt idx="0">
                  <c:v>PIEMONTE </c:v>
                </c:pt>
                <c:pt idx="1">
                  <c:v>LOMBARDIA </c:v>
                </c:pt>
                <c:pt idx="2">
                  <c:v>VENETO </c:v>
                </c:pt>
                <c:pt idx="3">
                  <c:v>LIGURIA </c:v>
                </c:pt>
                <c:pt idx="4">
                  <c:v>EMILIA-ROMAGNA </c:v>
                </c:pt>
                <c:pt idx="5">
                  <c:v>TOSCANA </c:v>
                </c:pt>
                <c:pt idx="6">
                  <c:v>UMBRIA </c:v>
                </c:pt>
                <c:pt idx="7">
                  <c:v>MARCHE </c:v>
                </c:pt>
                <c:pt idx="8">
                  <c:v>LAZIO </c:v>
                </c:pt>
                <c:pt idx="9">
                  <c:v>ABRUZZO </c:v>
                </c:pt>
                <c:pt idx="10">
                  <c:v>MOLISE </c:v>
                </c:pt>
                <c:pt idx="11">
                  <c:v>CAMPANIA </c:v>
                </c:pt>
                <c:pt idx="12">
                  <c:v>PUGLIA </c:v>
                </c:pt>
                <c:pt idx="13">
                  <c:v>BASILICATA </c:v>
                </c:pt>
                <c:pt idx="14">
                  <c:v>CALABRIA </c:v>
                </c:pt>
                <c:pt idx="15">
                  <c:v>SICILIA </c:v>
                </c:pt>
                <c:pt idx="16">
                  <c:v>SARDEGNA </c:v>
                </c:pt>
              </c:strCache>
            </c:strRef>
          </c:cat>
          <c:val>
            <c:numRef>
              <c:f>Foglio1!$C$4:$C$20</c:f>
              <c:numCache>
                <c:formatCode>_-* #,##0_-;\-* #,##0_-;_-* "-"??_-;_-@_-</c:formatCode>
                <c:ptCount val="17"/>
                <c:pt idx="0">
                  <c:v>2480</c:v>
                </c:pt>
                <c:pt idx="1">
                  <c:v>17612</c:v>
                </c:pt>
                <c:pt idx="2">
                  <c:v>13528</c:v>
                </c:pt>
                <c:pt idx="3">
                  <c:v>0</c:v>
                </c:pt>
                <c:pt idx="4">
                  <c:v>67337</c:v>
                </c:pt>
                <c:pt idx="5">
                  <c:v>12292</c:v>
                </c:pt>
                <c:pt idx="6">
                  <c:v>532</c:v>
                </c:pt>
                <c:pt idx="7">
                  <c:v>120</c:v>
                </c:pt>
                <c:pt idx="8">
                  <c:v>1740</c:v>
                </c:pt>
                <c:pt idx="12">
                  <c:v>500</c:v>
                </c:pt>
                <c:pt idx="16">
                  <c:v>1640</c:v>
                </c:pt>
              </c:numCache>
            </c:numRef>
          </c:val>
        </c:ser>
        <c:ser>
          <c:idx val="2"/>
          <c:order val="2"/>
          <c:tx>
            <c:strRef>
              <c:f>Foglio1!$D$3</c:f>
              <c:strCache>
                <c:ptCount val="1"/>
                <c:pt idx="0">
                  <c:v>Spazi ceduti dagli enti locali sul territorio nazionale</c:v>
                </c:pt>
              </c:strCache>
            </c:strRef>
          </c:tx>
          <c:cat>
            <c:strRef>
              <c:f>Foglio1!$A$4:$A$20</c:f>
              <c:strCache>
                <c:ptCount val="17"/>
                <c:pt idx="0">
                  <c:v>PIEMONTE </c:v>
                </c:pt>
                <c:pt idx="1">
                  <c:v>LOMBARDIA </c:v>
                </c:pt>
                <c:pt idx="2">
                  <c:v>VENETO </c:v>
                </c:pt>
                <c:pt idx="3">
                  <c:v>LIGURIA </c:v>
                </c:pt>
                <c:pt idx="4">
                  <c:v>EMILIA-ROMAGNA </c:v>
                </c:pt>
                <c:pt idx="5">
                  <c:v>TOSCANA </c:v>
                </c:pt>
                <c:pt idx="6">
                  <c:v>UMBRIA </c:v>
                </c:pt>
                <c:pt idx="7">
                  <c:v>MARCHE </c:v>
                </c:pt>
                <c:pt idx="8">
                  <c:v>LAZIO </c:v>
                </c:pt>
                <c:pt idx="9">
                  <c:v>ABRUZZO </c:v>
                </c:pt>
                <c:pt idx="10">
                  <c:v>MOLISE </c:v>
                </c:pt>
                <c:pt idx="11">
                  <c:v>CAMPANIA </c:v>
                </c:pt>
                <c:pt idx="12">
                  <c:v>PUGLIA </c:v>
                </c:pt>
                <c:pt idx="13">
                  <c:v>BASILICATA </c:v>
                </c:pt>
                <c:pt idx="14">
                  <c:v>CALABRIA </c:v>
                </c:pt>
                <c:pt idx="15">
                  <c:v>SICILIA </c:v>
                </c:pt>
                <c:pt idx="16">
                  <c:v>SARDEGNA </c:v>
                </c:pt>
              </c:strCache>
            </c:strRef>
          </c:cat>
          <c:val>
            <c:numRef>
              <c:f>Foglio1!$D$4:$D$20</c:f>
              <c:numCache>
                <c:formatCode>_-* #,##0_-;\-* #,##0_-;_-* "-"??_-;_-@_-</c:formatCode>
                <c:ptCount val="17"/>
                <c:pt idx="0">
                  <c:v>240</c:v>
                </c:pt>
                <c:pt idx="1">
                  <c:v>17820</c:v>
                </c:pt>
                <c:pt idx="2">
                  <c:v>20070</c:v>
                </c:pt>
                <c:pt idx="3">
                  <c:v>350</c:v>
                </c:pt>
                <c:pt idx="4">
                  <c:v>5000</c:v>
                </c:pt>
                <c:pt idx="5">
                  <c:v>10500</c:v>
                </c:pt>
                <c:pt idx="6">
                  <c:v>1650</c:v>
                </c:pt>
                <c:pt idx="7">
                  <c:v>920</c:v>
                </c:pt>
                <c:pt idx="8">
                  <c:v>2080</c:v>
                </c:pt>
                <c:pt idx="10">
                  <c:v>707</c:v>
                </c:pt>
                <c:pt idx="11">
                  <c:v>1500</c:v>
                </c:pt>
                <c:pt idx="14">
                  <c:v>70</c:v>
                </c:pt>
              </c:numCache>
            </c:numRef>
          </c:val>
        </c:ser>
        <c:gapWidth val="55"/>
        <c:overlap val="100"/>
        <c:axId val="88348544"/>
        <c:axId val="88350080"/>
      </c:barChart>
      <c:catAx>
        <c:axId val="88348544"/>
        <c:scaling>
          <c:orientation val="minMax"/>
        </c:scaling>
        <c:axPos val="b"/>
        <c:numFmt formatCode="General" sourceLinked="0"/>
        <c:majorTickMark val="cross"/>
        <c:tickLblPos val="nextTo"/>
        <c:txPr>
          <a:bodyPr/>
          <a:lstStyle/>
          <a:p>
            <a:pPr>
              <a:defRPr sz="1100">
                <a:latin typeface="Calibri" pitchFamily="34" charset="0"/>
              </a:defRPr>
            </a:pPr>
            <a:endParaRPr lang="it-IT"/>
          </a:p>
        </c:txPr>
        <c:crossAx val="88350080"/>
        <c:crosses val="autoZero"/>
        <c:auto val="1"/>
        <c:lblAlgn val="ctr"/>
        <c:lblOffset val="100"/>
      </c:catAx>
      <c:valAx>
        <c:axId val="88350080"/>
        <c:scaling>
          <c:orientation val="minMax"/>
        </c:scaling>
        <c:axPos val="l"/>
        <c:majorGridlines/>
        <c:numFmt formatCode="#,##0" sourceLinked="0"/>
        <c:majorTickMark val="none"/>
        <c:tickLblPos val="nextTo"/>
        <c:spPr>
          <a:ln>
            <a:noFill/>
          </a:ln>
        </c:spPr>
        <c:txPr>
          <a:bodyPr/>
          <a:lstStyle/>
          <a:p>
            <a:pPr>
              <a:defRPr sz="1400" b="1">
                <a:latin typeface="Calibri" pitchFamily="34" charset="0"/>
              </a:defRPr>
            </a:pPr>
            <a:endParaRPr lang="it-IT"/>
          </a:p>
        </c:txPr>
        <c:crossAx val="88348544"/>
        <c:crosses val="autoZero"/>
        <c:crossBetween val="between"/>
        <c:majorUnit val="20000"/>
      </c:valAx>
    </c:plotArea>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it-IT"/>
  <c:chart>
    <c:title>
      <c:tx>
        <c:rich>
          <a:bodyPr/>
          <a:lstStyle/>
          <a:p>
            <a:pPr>
              <a:defRPr sz="1400"/>
            </a:pPr>
            <a:r>
              <a:rPr lang="it-IT" sz="2000" dirty="0">
                <a:solidFill>
                  <a:srgbClr val="CC0066"/>
                </a:solidFill>
              </a:rPr>
              <a:t>Saldo regionale consolidato</a:t>
            </a:r>
          </a:p>
          <a:p>
            <a:pPr>
              <a:defRPr sz="1400"/>
            </a:pPr>
            <a:r>
              <a:rPr lang="it-IT" sz="1400" dirty="0"/>
              <a:t>Saldo effettivo - saldo obiettivo per tipologia di ente e per regione (</a:t>
            </a:r>
            <a:r>
              <a:rPr lang="it-IT" sz="1400" dirty="0" err="1"/>
              <a:t>overshooting</a:t>
            </a:r>
            <a:r>
              <a:rPr lang="it-IT" sz="1400" dirty="0"/>
              <a:t>)</a:t>
            </a:r>
          </a:p>
          <a:p>
            <a:pPr>
              <a:defRPr sz="1400"/>
            </a:pPr>
            <a:r>
              <a:rPr lang="it-IT" sz="1400" dirty="0" smtClean="0"/>
              <a:t>Milioni </a:t>
            </a:r>
            <a:r>
              <a:rPr lang="it-IT" sz="1400" dirty="0"/>
              <a:t>di euro</a:t>
            </a:r>
          </a:p>
        </c:rich>
      </c:tx>
      <c:layout/>
    </c:title>
    <c:plotArea>
      <c:layout>
        <c:manualLayout>
          <c:layoutTarget val="inner"/>
          <c:xMode val="edge"/>
          <c:yMode val="edge"/>
          <c:x val="6.8709839457534214E-2"/>
          <c:y val="0.25322978200210899"/>
          <c:w val="0.92070123737438825"/>
          <c:h val="0.45782072257551526"/>
        </c:manualLayout>
      </c:layout>
      <c:barChart>
        <c:barDir val="col"/>
        <c:grouping val="stacked"/>
        <c:ser>
          <c:idx val="0"/>
          <c:order val="0"/>
          <c:tx>
            <c:strRef>
              <c:f>Foglio1!$J$26</c:f>
              <c:strCache>
                <c:ptCount val="1"/>
                <c:pt idx="0">
                  <c:v>Regione</c:v>
                </c:pt>
              </c:strCache>
            </c:strRef>
          </c:tx>
          <c:cat>
            <c:strRef>
              <c:f>Foglio1!$A$27:$A$43</c:f>
              <c:strCache>
                <c:ptCount val="17"/>
                <c:pt idx="0">
                  <c:v>PIEMONTE </c:v>
                </c:pt>
                <c:pt idx="1">
                  <c:v>LOMBARDIA </c:v>
                </c:pt>
                <c:pt idx="2">
                  <c:v>VENETO </c:v>
                </c:pt>
                <c:pt idx="3">
                  <c:v>LIGURIA </c:v>
                </c:pt>
                <c:pt idx="4">
                  <c:v>EMILIA-ROMAGNA </c:v>
                </c:pt>
                <c:pt idx="5">
                  <c:v>TOSCANA </c:v>
                </c:pt>
                <c:pt idx="6">
                  <c:v>UMBRIA </c:v>
                </c:pt>
                <c:pt idx="7">
                  <c:v>MARCHE </c:v>
                </c:pt>
                <c:pt idx="8">
                  <c:v>LAZIO </c:v>
                </c:pt>
                <c:pt idx="9">
                  <c:v>ABRUZZO </c:v>
                </c:pt>
                <c:pt idx="10">
                  <c:v>MOLISE </c:v>
                </c:pt>
                <c:pt idx="11">
                  <c:v>CAMPANIA </c:v>
                </c:pt>
                <c:pt idx="12">
                  <c:v>PUGLIA </c:v>
                </c:pt>
                <c:pt idx="13">
                  <c:v>BASILICATA </c:v>
                </c:pt>
                <c:pt idx="14">
                  <c:v>CALABRIA </c:v>
                </c:pt>
                <c:pt idx="15">
                  <c:v>SICILIA </c:v>
                </c:pt>
                <c:pt idx="16">
                  <c:v>SARDEGNA </c:v>
                </c:pt>
              </c:strCache>
            </c:strRef>
          </c:cat>
          <c:val>
            <c:numRef>
              <c:f>Foglio1!$J$27:$J$43</c:f>
              <c:numCache>
                <c:formatCode>0</c:formatCode>
                <c:ptCount val="17"/>
                <c:pt idx="0">
                  <c:v>203.2</c:v>
                </c:pt>
                <c:pt idx="1">
                  <c:v>226.86642965972629</c:v>
                </c:pt>
                <c:pt idx="2">
                  <c:v>159</c:v>
                </c:pt>
                <c:pt idx="3">
                  <c:v>12.3</c:v>
                </c:pt>
                <c:pt idx="4">
                  <c:v>101.5</c:v>
                </c:pt>
                <c:pt idx="5">
                  <c:v>80.599999999999994</c:v>
                </c:pt>
                <c:pt idx="6">
                  <c:v>22.6</c:v>
                </c:pt>
                <c:pt idx="7">
                  <c:v>90.7</c:v>
                </c:pt>
                <c:pt idx="8">
                  <c:v>94.9</c:v>
                </c:pt>
                <c:pt idx="9">
                  <c:v>36.300000000000004</c:v>
                </c:pt>
                <c:pt idx="10">
                  <c:v>-273.10000000000002</c:v>
                </c:pt>
                <c:pt idx="11">
                  <c:v>84</c:v>
                </c:pt>
                <c:pt idx="12">
                  <c:v>420.6</c:v>
                </c:pt>
                <c:pt idx="13">
                  <c:v>80.800000000000011</c:v>
                </c:pt>
                <c:pt idx="14">
                  <c:v>14.10000000000001</c:v>
                </c:pt>
                <c:pt idx="15">
                  <c:v>2088.6</c:v>
                </c:pt>
                <c:pt idx="16">
                  <c:v>601.4</c:v>
                </c:pt>
              </c:numCache>
            </c:numRef>
          </c:val>
        </c:ser>
        <c:ser>
          <c:idx val="1"/>
          <c:order val="1"/>
          <c:tx>
            <c:strRef>
              <c:f>Foglio1!$K$26</c:f>
              <c:strCache>
                <c:ptCount val="1"/>
                <c:pt idx="0">
                  <c:v>Province e città metro</c:v>
                </c:pt>
              </c:strCache>
            </c:strRef>
          </c:tx>
          <c:spPr>
            <a:solidFill>
              <a:srgbClr val="CC0066"/>
            </a:solidFill>
          </c:spPr>
          <c:cat>
            <c:strRef>
              <c:f>Foglio1!$A$27:$A$43</c:f>
              <c:strCache>
                <c:ptCount val="17"/>
                <c:pt idx="0">
                  <c:v>PIEMONTE </c:v>
                </c:pt>
                <c:pt idx="1">
                  <c:v>LOMBARDIA </c:v>
                </c:pt>
                <c:pt idx="2">
                  <c:v>VENETO </c:v>
                </c:pt>
                <c:pt idx="3">
                  <c:v>LIGURIA </c:v>
                </c:pt>
                <c:pt idx="4">
                  <c:v>EMILIA-ROMAGNA </c:v>
                </c:pt>
                <c:pt idx="5">
                  <c:v>TOSCANA </c:v>
                </c:pt>
                <c:pt idx="6">
                  <c:v>UMBRIA </c:v>
                </c:pt>
                <c:pt idx="7">
                  <c:v>MARCHE </c:v>
                </c:pt>
                <c:pt idx="8">
                  <c:v>LAZIO </c:v>
                </c:pt>
                <c:pt idx="9">
                  <c:v>ABRUZZO </c:v>
                </c:pt>
                <c:pt idx="10">
                  <c:v>MOLISE </c:v>
                </c:pt>
                <c:pt idx="11">
                  <c:v>CAMPANIA </c:v>
                </c:pt>
                <c:pt idx="12">
                  <c:v>PUGLIA </c:v>
                </c:pt>
                <c:pt idx="13">
                  <c:v>BASILICATA </c:v>
                </c:pt>
                <c:pt idx="14">
                  <c:v>CALABRIA </c:v>
                </c:pt>
                <c:pt idx="15">
                  <c:v>SICILIA </c:v>
                </c:pt>
                <c:pt idx="16">
                  <c:v>SARDEGNA </c:v>
                </c:pt>
              </c:strCache>
            </c:strRef>
          </c:cat>
          <c:val>
            <c:numRef>
              <c:f>Foglio1!$K$27:$K$43</c:f>
              <c:numCache>
                <c:formatCode>0</c:formatCode>
                <c:ptCount val="17"/>
                <c:pt idx="0">
                  <c:v>39.5</c:v>
                </c:pt>
                <c:pt idx="1">
                  <c:v>-6.5</c:v>
                </c:pt>
                <c:pt idx="2">
                  <c:v>18.299999999999986</c:v>
                </c:pt>
                <c:pt idx="3">
                  <c:v>30.6</c:v>
                </c:pt>
                <c:pt idx="4">
                  <c:v>37</c:v>
                </c:pt>
                <c:pt idx="5">
                  <c:v>-9.6</c:v>
                </c:pt>
                <c:pt idx="6">
                  <c:v>-3.9</c:v>
                </c:pt>
                <c:pt idx="7">
                  <c:v>-22.9</c:v>
                </c:pt>
                <c:pt idx="8">
                  <c:v>-1</c:v>
                </c:pt>
                <c:pt idx="9">
                  <c:v>-8.5</c:v>
                </c:pt>
                <c:pt idx="10">
                  <c:v>-0.2</c:v>
                </c:pt>
                <c:pt idx="11">
                  <c:v>-29</c:v>
                </c:pt>
                <c:pt idx="12">
                  <c:v>-21.5</c:v>
                </c:pt>
                <c:pt idx="13">
                  <c:v>17.3</c:v>
                </c:pt>
                <c:pt idx="14">
                  <c:v>28</c:v>
                </c:pt>
                <c:pt idx="15">
                  <c:v>-99.6</c:v>
                </c:pt>
                <c:pt idx="16">
                  <c:v>25.4</c:v>
                </c:pt>
              </c:numCache>
            </c:numRef>
          </c:val>
        </c:ser>
        <c:ser>
          <c:idx val="2"/>
          <c:order val="2"/>
          <c:tx>
            <c:strRef>
              <c:f>Foglio1!$L$26</c:f>
              <c:strCache>
                <c:ptCount val="1"/>
                <c:pt idx="0">
                  <c:v>Comuni</c:v>
                </c:pt>
              </c:strCache>
            </c:strRef>
          </c:tx>
          <c:cat>
            <c:strRef>
              <c:f>Foglio1!$A$27:$A$43</c:f>
              <c:strCache>
                <c:ptCount val="17"/>
                <c:pt idx="0">
                  <c:v>PIEMONTE </c:v>
                </c:pt>
                <c:pt idx="1">
                  <c:v>LOMBARDIA </c:v>
                </c:pt>
                <c:pt idx="2">
                  <c:v>VENETO </c:v>
                </c:pt>
                <c:pt idx="3">
                  <c:v>LIGURIA </c:v>
                </c:pt>
                <c:pt idx="4">
                  <c:v>EMILIA-ROMAGNA </c:v>
                </c:pt>
                <c:pt idx="5">
                  <c:v>TOSCANA </c:v>
                </c:pt>
                <c:pt idx="6">
                  <c:v>UMBRIA </c:v>
                </c:pt>
                <c:pt idx="7">
                  <c:v>MARCHE </c:v>
                </c:pt>
                <c:pt idx="8">
                  <c:v>LAZIO </c:v>
                </c:pt>
                <c:pt idx="9">
                  <c:v>ABRUZZO </c:v>
                </c:pt>
                <c:pt idx="10">
                  <c:v>MOLISE </c:v>
                </c:pt>
                <c:pt idx="11">
                  <c:v>CAMPANIA </c:v>
                </c:pt>
                <c:pt idx="12">
                  <c:v>PUGLIA </c:v>
                </c:pt>
                <c:pt idx="13">
                  <c:v>BASILICATA </c:v>
                </c:pt>
                <c:pt idx="14">
                  <c:v>CALABRIA </c:v>
                </c:pt>
                <c:pt idx="15">
                  <c:v>SICILIA </c:v>
                </c:pt>
                <c:pt idx="16">
                  <c:v>SARDEGNA </c:v>
                </c:pt>
              </c:strCache>
            </c:strRef>
          </c:cat>
          <c:val>
            <c:numRef>
              <c:f>Foglio1!$L$27:$L$43</c:f>
              <c:numCache>
                <c:formatCode>0</c:formatCode>
                <c:ptCount val="17"/>
                <c:pt idx="0">
                  <c:v>356</c:v>
                </c:pt>
                <c:pt idx="1">
                  <c:v>479.8</c:v>
                </c:pt>
                <c:pt idx="2">
                  <c:v>352.3</c:v>
                </c:pt>
                <c:pt idx="3">
                  <c:v>26.299999999999986</c:v>
                </c:pt>
                <c:pt idx="4">
                  <c:v>175.8</c:v>
                </c:pt>
                <c:pt idx="5">
                  <c:v>312.89999999999964</c:v>
                </c:pt>
                <c:pt idx="6">
                  <c:v>43.7</c:v>
                </c:pt>
                <c:pt idx="7">
                  <c:v>53.600000000000009</c:v>
                </c:pt>
                <c:pt idx="8">
                  <c:v>626.79999999999995</c:v>
                </c:pt>
                <c:pt idx="9">
                  <c:v>34.20000000000001</c:v>
                </c:pt>
                <c:pt idx="10">
                  <c:v>20.5</c:v>
                </c:pt>
                <c:pt idx="11">
                  <c:v>688.5</c:v>
                </c:pt>
                <c:pt idx="12">
                  <c:v>182.5</c:v>
                </c:pt>
                <c:pt idx="13">
                  <c:v>57.9</c:v>
                </c:pt>
                <c:pt idx="14">
                  <c:v>143</c:v>
                </c:pt>
                <c:pt idx="15">
                  <c:v>321.8</c:v>
                </c:pt>
                <c:pt idx="16">
                  <c:v>180.3</c:v>
                </c:pt>
              </c:numCache>
            </c:numRef>
          </c:val>
        </c:ser>
        <c:gapWidth val="25"/>
        <c:overlap val="100"/>
        <c:axId val="101265792"/>
        <c:axId val="101267328"/>
      </c:barChart>
      <c:catAx>
        <c:axId val="101265792"/>
        <c:scaling>
          <c:orientation val="minMax"/>
        </c:scaling>
        <c:axPos val="b"/>
        <c:numFmt formatCode="General" sourceLinked="0"/>
        <c:majorTickMark val="cross"/>
        <c:tickLblPos val="low"/>
        <c:txPr>
          <a:bodyPr/>
          <a:lstStyle/>
          <a:p>
            <a:pPr>
              <a:defRPr sz="1200" b="1"/>
            </a:pPr>
            <a:endParaRPr lang="it-IT"/>
          </a:p>
        </c:txPr>
        <c:crossAx val="101267328"/>
        <c:crosses val="autoZero"/>
        <c:auto val="1"/>
        <c:lblAlgn val="ctr"/>
        <c:lblOffset val="100"/>
      </c:catAx>
      <c:valAx>
        <c:axId val="101267328"/>
        <c:scaling>
          <c:orientation val="minMax"/>
          <c:max val="2500"/>
        </c:scaling>
        <c:axPos val="l"/>
        <c:majorGridlines/>
        <c:numFmt formatCode="#,##0" sourceLinked="0"/>
        <c:majorTickMark val="none"/>
        <c:tickLblPos val="nextTo"/>
        <c:spPr>
          <a:ln>
            <a:noFill/>
          </a:ln>
        </c:spPr>
        <c:txPr>
          <a:bodyPr/>
          <a:lstStyle/>
          <a:p>
            <a:pPr>
              <a:defRPr sz="1600" b="1"/>
            </a:pPr>
            <a:endParaRPr lang="it-IT"/>
          </a:p>
        </c:txPr>
        <c:crossAx val="101265792"/>
        <c:crosses val="autoZero"/>
        <c:crossBetween val="between"/>
      </c:valAx>
    </c:plotArea>
    <c:legend>
      <c:legendPos val="r"/>
      <c:layout>
        <c:manualLayout>
          <c:xMode val="edge"/>
          <c:yMode val="edge"/>
          <c:x val="9.2490316840389011E-2"/>
          <c:y val="0.22270241708751201"/>
          <c:w val="0.53818937022192159"/>
          <c:h val="0.11153958834102902"/>
        </c:manualLayout>
      </c:layout>
      <c:spPr>
        <a:solidFill>
          <a:schemeClr val="bg1"/>
        </a:solidFill>
        <a:ln>
          <a:solidFill>
            <a:schemeClr val="bg1">
              <a:lumMod val="65000"/>
            </a:schemeClr>
          </a:solidFill>
        </a:ln>
      </c:spPr>
      <c:txPr>
        <a:bodyPr/>
        <a:lstStyle/>
        <a:p>
          <a:pPr>
            <a:defRPr sz="1600" b="1"/>
          </a:pPr>
          <a:endParaRPr lang="it-IT"/>
        </a:p>
      </c:txPr>
    </c:legend>
    <c:plotVisOnly val="1"/>
    <c:dispBlanksAs val="gap"/>
  </c:chart>
  <c:txPr>
    <a:bodyPr/>
    <a:lstStyle/>
    <a:p>
      <a:pPr>
        <a:defRPr>
          <a:latin typeface="Calibri" pitchFamily="34" charset="0"/>
        </a:defRPr>
      </a:pPr>
      <a:endParaRPr lang="it-IT"/>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it-IT"/>
  <c:chart>
    <c:title>
      <c:tx>
        <c:rich>
          <a:bodyPr/>
          <a:lstStyle/>
          <a:p>
            <a:pPr>
              <a:defRPr sz="2000"/>
            </a:pPr>
            <a:r>
              <a:rPr lang="it-IT" sz="2000" dirty="0"/>
              <a:t>Andamento spesa </a:t>
            </a:r>
            <a:r>
              <a:rPr lang="it-IT" sz="2000" dirty="0" smtClean="0"/>
              <a:t>in c/capitale dei </a:t>
            </a:r>
            <a:r>
              <a:rPr lang="it-IT" sz="2000" dirty="0"/>
              <a:t>comuni</a:t>
            </a:r>
          </a:p>
          <a:p>
            <a:pPr>
              <a:defRPr sz="2000"/>
            </a:pPr>
            <a:r>
              <a:rPr lang="it-IT" sz="2000" dirty="0" smtClean="0"/>
              <a:t>Var.  % </a:t>
            </a:r>
            <a:r>
              <a:rPr lang="it-IT" sz="2000" dirty="0"/>
              <a:t>2016/2015</a:t>
            </a:r>
          </a:p>
        </c:rich>
      </c:tx>
      <c:layout/>
    </c:title>
    <c:plotArea>
      <c:layout/>
      <c:barChart>
        <c:barDir val="col"/>
        <c:grouping val="stacked"/>
        <c:ser>
          <c:idx val="0"/>
          <c:order val="0"/>
          <c:tx>
            <c:strRef>
              <c:f>Foglio1!$D$49</c:f>
              <c:strCache>
                <c:ptCount val="1"/>
                <c:pt idx="0">
                  <c:v>Var % 2016/2015</c:v>
                </c:pt>
              </c:strCache>
            </c:strRef>
          </c:tx>
          <c:dLbls>
            <c:spPr>
              <a:noFill/>
              <a:ln>
                <a:noFill/>
              </a:ln>
              <a:effectLst/>
            </c:spPr>
            <c:txPr>
              <a:bodyPr/>
              <a:lstStyle/>
              <a:p>
                <a:pPr>
                  <a:defRPr sz="2000" b="1">
                    <a:solidFill>
                      <a:schemeClr val="bg1"/>
                    </a:solidFill>
                  </a:defRPr>
                </a:pPr>
                <a:endParaRPr lang="it-IT"/>
              </a:p>
            </c:txPr>
            <c:showVal val="1"/>
            <c:extLst>
              <c:ext xmlns:c15="http://schemas.microsoft.com/office/drawing/2012/chart" uri="{CE6537A1-D6FC-4f65-9D91-7224C49458BB}">
                <c15:layout/>
                <c15:showLeaderLines val="0"/>
              </c:ext>
            </c:extLst>
          </c:dLbls>
          <c:cat>
            <c:strRef>
              <c:f>Foglio1!$A$50:$A$52</c:f>
              <c:strCache>
                <c:ptCount val="3"/>
                <c:pt idx="0">
                  <c:v>Impegni (Fonte Corte dei conti)</c:v>
                </c:pt>
                <c:pt idx="1">
                  <c:v>Pagamenti (Fonte Corte dei Conti)</c:v>
                </c:pt>
                <c:pt idx="2">
                  <c:v>Impegni (fonte Ifel)</c:v>
                </c:pt>
              </c:strCache>
            </c:strRef>
          </c:cat>
          <c:val>
            <c:numRef>
              <c:f>Foglio1!$D$50:$D$52</c:f>
              <c:numCache>
                <c:formatCode>General</c:formatCode>
                <c:ptCount val="3"/>
                <c:pt idx="0">
                  <c:v>39.1</c:v>
                </c:pt>
                <c:pt idx="1">
                  <c:v>-15.2</c:v>
                </c:pt>
                <c:pt idx="2">
                  <c:v>7.1</c:v>
                </c:pt>
              </c:numCache>
            </c:numRef>
          </c:val>
        </c:ser>
        <c:overlap val="100"/>
        <c:axId val="101349632"/>
        <c:axId val="101363712"/>
      </c:barChart>
      <c:catAx>
        <c:axId val="101349632"/>
        <c:scaling>
          <c:orientation val="minMax"/>
        </c:scaling>
        <c:axPos val="b"/>
        <c:numFmt formatCode="General" sourceLinked="0"/>
        <c:majorTickMark val="cross"/>
        <c:tickLblPos val="low"/>
        <c:txPr>
          <a:bodyPr/>
          <a:lstStyle/>
          <a:p>
            <a:pPr>
              <a:defRPr sz="1500" b="1"/>
            </a:pPr>
            <a:endParaRPr lang="it-IT"/>
          </a:p>
        </c:txPr>
        <c:crossAx val="101363712"/>
        <c:crosses val="autoZero"/>
        <c:auto val="1"/>
        <c:lblAlgn val="ctr"/>
        <c:lblOffset val="10"/>
      </c:catAx>
      <c:valAx>
        <c:axId val="101363712"/>
        <c:scaling>
          <c:orientation val="minMax"/>
        </c:scaling>
        <c:delete val="1"/>
        <c:axPos val="l"/>
        <c:numFmt formatCode="General" sourceLinked="1"/>
        <c:tickLblPos val="none"/>
        <c:crossAx val="101349632"/>
        <c:crosses val="autoZero"/>
        <c:crossBetween val="between"/>
      </c:valAx>
    </c:plotArea>
    <c:plotVisOnly val="1"/>
    <c:dispBlanksAs val="gap"/>
  </c:chart>
  <c:txPr>
    <a:bodyPr/>
    <a:lstStyle/>
    <a:p>
      <a:pPr>
        <a:defRPr>
          <a:latin typeface="Calibri" pitchFamily="34" charset="0"/>
        </a:defRPr>
      </a:pPr>
      <a:endParaRPr lang="it-IT"/>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it-IT"/>
  <c:chart>
    <c:autoTitleDeleted val="1"/>
    <c:plotArea>
      <c:layout>
        <c:manualLayout>
          <c:layoutTarget val="inner"/>
          <c:xMode val="edge"/>
          <c:yMode val="edge"/>
          <c:x val="0.2007163102265167"/>
          <c:y val="8.4347370011983225E-2"/>
          <c:w val="0.72246585589735046"/>
          <c:h val="0.70892994015639321"/>
        </c:manualLayout>
      </c:layout>
      <c:lineChart>
        <c:grouping val="standard"/>
        <c:ser>
          <c:idx val="0"/>
          <c:order val="0"/>
          <c:tx>
            <c:strRef>
              <c:f>Foglio1!$B$2</c:f>
              <c:strCache>
                <c:ptCount val="1"/>
              </c:strCache>
            </c:strRef>
          </c:tx>
          <c:spPr>
            <a:ln w="38100"/>
          </c:spPr>
          <c:marker>
            <c:symbol val="circle"/>
            <c:size val="12"/>
            <c:spPr>
              <a:ln>
                <a:noFill/>
              </a:ln>
            </c:spPr>
          </c:marker>
          <c:cat>
            <c:numRef>
              <c:f>Foglio1!$A$3:$A$8</c:f>
              <c:numCache>
                <c:formatCode>General</c:formatCode>
                <c:ptCount val="6"/>
                <c:pt idx="0">
                  <c:v>2011</c:v>
                </c:pt>
                <c:pt idx="1">
                  <c:v>2012</c:v>
                </c:pt>
                <c:pt idx="2">
                  <c:v>2013</c:v>
                </c:pt>
                <c:pt idx="3">
                  <c:v>2014</c:v>
                </c:pt>
                <c:pt idx="4">
                  <c:v>2015</c:v>
                </c:pt>
                <c:pt idx="5">
                  <c:v>2016</c:v>
                </c:pt>
              </c:numCache>
            </c:numRef>
          </c:cat>
          <c:val>
            <c:numRef>
              <c:f>Foglio1!$B$3:$B$8</c:f>
              <c:numCache>
                <c:formatCode>#,##0</c:formatCode>
                <c:ptCount val="6"/>
                <c:pt idx="0">
                  <c:v>6139</c:v>
                </c:pt>
                <c:pt idx="1">
                  <c:v>5056</c:v>
                </c:pt>
                <c:pt idx="2">
                  <c:v>5393</c:v>
                </c:pt>
                <c:pt idx="3">
                  <c:v>6083</c:v>
                </c:pt>
                <c:pt idx="4">
                  <c:v>5750</c:v>
                </c:pt>
                <c:pt idx="5">
                  <c:v>2563</c:v>
                </c:pt>
              </c:numCache>
            </c:numRef>
          </c:val>
        </c:ser>
        <c:marker val="1"/>
        <c:axId val="101416960"/>
        <c:axId val="101418880"/>
      </c:lineChart>
      <c:catAx>
        <c:axId val="101416960"/>
        <c:scaling>
          <c:orientation val="minMax"/>
        </c:scaling>
        <c:axPos val="b"/>
        <c:numFmt formatCode="General" sourceLinked="1"/>
        <c:majorTickMark val="cross"/>
        <c:tickLblPos val="nextTo"/>
        <c:spPr>
          <a:ln w="6350">
            <a:solidFill>
              <a:schemeClr val="tx1"/>
            </a:solidFill>
          </a:ln>
        </c:spPr>
        <c:crossAx val="101418880"/>
        <c:crosses val="autoZero"/>
        <c:auto val="1"/>
        <c:lblAlgn val="ctr"/>
        <c:lblOffset val="100"/>
      </c:catAx>
      <c:valAx>
        <c:axId val="101418880"/>
        <c:scaling>
          <c:orientation val="minMax"/>
          <c:max val="8000"/>
          <c:min val="0"/>
        </c:scaling>
        <c:axPos val="l"/>
        <c:majorGridlines>
          <c:spPr>
            <a:ln w="3175">
              <a:solidFill>
                <a:schemeClr val="bg1">
                  <a:lumMod val="50000"/>
                </a:schemeClr>
              </a:solidFill>
            </a:ln>
          </c:spPr>
        </c:majorGridlines>
        <c:numFmt formatCode="#,##0" sourceLinked="1"/>
        <c:tickLblPos val="nextTo"/>
        <c:spPr>
          <a:ln>
            <a:noFill/>
          </a:ln>
        </c:spPr>
        <c:crossAx val="101416960"/>
        <c:crossesAt val="1"/>
        <c:crossBetween val="midCat"/>
        <c:majorUnit val="2000"/>
        <c:minorUnit val="20"/>
      </c:valAx>
      <c:spPr>
        <a:noFill/>
        <a:ln>
          <a:noFill/>
        </a:ln>
      </c:spPr>
    </c:plotArea>
    <c:plotVisOnly val="1"/>
  </c:chart>
  <c:spPr>
    <a:noFill/>
    <a:ln>
      <a:noFill/>
    </a:ln>
  </c:spPr>
  <c:txPr>
    <a:bodyPr/>
    <a:lstStyle/>
    <a:p>
      <a:pPr>
        <a:defRPr sz="1600" b="1">
          <a:latin typeface="+mj-lt"/>
        </a:defRPr>
      </a:pPr>
      <a:endParaRPr lang="it-IT"/>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it-IT"/>
  <c:chart>
    <c:autoTitleDeleted val="1"/>
    <c:plotArea>
      <c:layout>
        <c:manualLayout>
          <c:layoutTarget val="inner"/>
          <c:xMode val="edge"/>
          <c:yMode val="edge"/>
          <c:x val="0.20120824697639059"/>
          <c:y val="8.4480692621454759E-2"/>
          <c:w val="0.71601981963690065"/>
          <c:h val="0.74012082948638014"/>
        </c:manualLayout>
      </c:layout>
      <c:lineChart>
        <c:grouping val="standard"/>
        <c:ser>
          <c:idx val="0"/>
          <c:order val="0"/>
          <c:tx>
            <c:strRef>
              <c:f>Foglio1!$E$1</c:f>
              <c:strCache>
                <c:ptCount val="1"/>
                <c:pt idx="0">
                  <c:v>Colonna1</c:v>
                </c:pt>
              </c:strCache>
            </c:strRef>
          </c:tx>
          <c:spPr>
            <a:ln w="6350"/>
          </c:spPr>
          <c:marker>
            <c:symbol val="circle"/>
            <c:size val="5"/>
            <c:spPr>
              <a:ln>
                <a:noFill/>
              </a:ln>
            </c:spPr>
          </c:marker>
          <c:cat>
            <c:numRef>
              <c:f>Foglio1!$E$3:$E$8</c:f>
              <c:numCache>
                <c:formatCode>General</c:formatCode>
                <c:ptCount val="6"/>
                <c:pt idx="0">
                  <c:v>2011</c:v>
                </c:pt>
                <c:pt idx="1">
                  <c:v>2012</c:v>
                </c:pt>
                <c:pt idx="2">
                  <c:v>2013</c:v>
                </c:pt>
                <c:pt idx="3">
                  <c:v>2014</c:v>
                </c:pt>
                <c:pt idx="4">
                  <c:v>2015</c:v>
                </c:pt>
                <c:pt idx="5">
                  <c:v>2016</c:v>
                </c:pt>
              </c:numCache>
            </c:numRef>
          </c:cat>
          <c:val>
            <c:numRef>
              <c:f>Foglio1!$E$3:$E$8</c:f>
              <c:numCache>
                <c:formatCode>General</c:formatCode>
                <c:ptCount val="6"/>
                <c:pt idx="0">
                  <c:v>2011</c:v>
                </c:pt>
                <c:pt idx="1">
                  <c:v>2012</c:v>
                </c:pt>
                <c:pt idx="2">
                  <c:v>2013</c:v>
                </c:pt>
                <c:pt idx="3">
                  <c:v>2014</c:v>
                </c:pt>
                <c:pt idx="4">
                  <c:v>2015</c:v>
                </c:pt>
                <c:pt idx="5">
                  <c:v>2016</c:v>
                </c:pt>
              </c:numCache>
            </c:numRef>
          </c:val>
        </c:ser>
        <c:ser>
          <c:idx val="1"/>
          <c:order val="1"/>
          <c:tx>
            <c:strRef>
              <c:f>Foglio1!$F$1</c:f>
              <c:strCache>
                <c:ptCount val="1"/>
                <c:pt idx="0">
                  <c:v>Colonna2</c:v>
                </c:pt>
              </c:strCache>
            </c:strRef>
          </c:tx>
          <c:spPr>
            <a:ln w="38100">
              <a:solidFill>
                <a:srgbClr val="A3195B"/>
              </a:solidFill>
            </a:ln>
          </c:spPr>
          <c:marker>
            <c:symbol val="circle"/>
            <c:size val="12"/>
            <c:spPr>
              <a:solidFill>
                <a:srgbClr val="A3195B"/>
              </a:solidFill>
              <a:ln>
                <a:noFill/>
              </a:ln>
            </c:spPr>
          </c:marker>
          <c:cat>
            <c:numRef>
              <c:f>Foglio1!$E$3:$E$8</c:f>
              <c:numCache>
                <c:formatCode>General</c:formatCode>
                <c:ptCount val="6"/>
                <c:pt idx="0">
                  <c:v>2011</c:v>
                </c:pt>
                <c:pt idx="1">
                  <c:v>2012</c:v>
                </c:pt>
                <c:pt idx="2">
                  <c:v>2013</c:v>
                </c:pt>
                <c:pt idx="3">
                  <c:v>2014</c:v>
                </c:pt>
                <c:pt idx="4">
                  <c:v>2015</c:v>
                </c:pt>
                <c:pt idx="5">
                  <c:v>2016</c:v>
                </c:pt>
              </c:numCache>
            </c:numRef>
          </c:cat>
          <c:val>
            <c:numRef>
              <c:f>Foglio1!$F$3:$F$8</c:f>
              <c:numCache>
                <c:formatCode>#,##0</c:formatCode>
                <c:ptCount val="6"/>
                <c:pt idx="0">
                  <c:v>24533</c:v>
                </c:pt>
                <c:pt idx="1">
                  <c:v>23664</c:v>
                </c:pt>
                <c:pt idx="2">
                  <c:v>18255</c:v>
                </c:pt>
                <c:pt idx="3">
                  <c:v>22758</c:v>
                </c:pt>
                <c:pt idx="4">
                  <c:v>19880</c:v>
                </c:pt>
                <c:pt idx="5">
                  <c:v>14089</c:v>
                </c:pt>
              </c:numCache>
            </c:numRef>
          </c:val>
        </c:ser>
        <c:marker val="1"/>
        <c:axId val="101459072"/>
        <c:axId val="101460992"/>
      </c:lineChart>
      <c:catAx>
        <c:axId val="101459072"/>
        <c:scaling>
          <c:orientation val="minMax"/>
        </c:scaling>
        <c:axPos val="b"/>
        <c:numFmt formatCode="General" sourceLinked="1"/>
        <c:majorTickMark val="cross"/>
        <c:tickLblPos val="nextTo"/>
        <c:spPr>
          <a:ln w="6350">
            <a:solidFill>
              <a:schemeClr val="tx1"/>
            </a:solidFill>
          </a:ln>
        </c:spPr>
        <c:crossAx val="101460992"/>
        <c:crosses val="autoZero"/>
        <c:auto val="1"/>
        <c:lblAlgn val="ctr"/>
        <c:lblOffset val="100"/>
      </c:catAx>
      <c:valAx>
        <c:axId val="101460992"/>
        <c:scaling>
          <c:orientation val="minMax"/>
          <c:max val="26000"/>
          <c:min val="10000"/>
        </c:scaling>
        <c:axPos val="l"/>
        <c:majorGridlines>
          <c:spPr>
            <a:ln w="3175">
              <a:solidFill>
                <a:schemeClr val="bg1">
                  <a:lumMod val="50000"/>
                </a:schemeClr>
              </a:solidFill>
            </a:ln>
          </c:spPr>
        </c:majorGridlines>
        <c:numFmt formatCode="#,##0" sourceLinked="0"/>
        <c:tickLblPos val="nextTo"/>
        <c:spPr>
          <a:ln>
            <a:noFill/>
          </a:ln>
        </c:spPr>
        <c:crossAx val="101459072"/>
        <c:crossesAt val="1"/>
        <c:crossBetween val="midCat"/>
        <c:majorUnit val="4000"/>
        <c:minorUnit val="20"/>
      </c:valAx>
      <c:spPr>
        <a:noFill/>
        <a:ln>
          <a:noFill/>
        </a:ln>
      </c:spPr>
    </c:plotArea>
    <c:plotVisOnly val="1"/>
  </c:chart>
  <c:spPr>
    <a:noFill/>
    <a:ln>
      <a:noFill/>
    </a:ln>
  </c:spPr>
  <c:txPr>
    <a:bodyPr/>
    <a:lstStyle/>
    <a:p>
      <a:pPr>
        <a:defRPr sz="1600" b="1">
          <a:latin typeface="+mj-lt"/>
        </a:defRPr>
      </a:pPr>
      <a:endParaRPr lang="it-IT"/>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it-IT"/>
  <c:chart>
    <c:title>
      <c:tx>
        <c:rich>
          <a:bodyPr/>
          <a:lstStyle/>
          <a:p>
            <a:pPr>
              <a:defRPr/>
            </a:pPr>
            <a:r>
              <a:rPr lang="it-IT" dirty="0"/>
              <a:t>Frequenza e media degli </a:t>
            </a:r>
            <a:r>
              <a:rPr lang="it-IT" dirty="0" smtClean="0"/>
              <a:t>scostamenti</a:t>
            </a:r>
          </a:p>
          <a:p>
            <a:pPr>
              <a:defRPr/>
            </a:pPr>
            <a:r>
              <a:rPr lang="it-IT" sz="1600" b="0" dirty="0" smtClean="0"/>
              <a:t>Lavori di importo superiore a  40mila euro, Toscana</a:t>
            </a:r>
            <a:endParaRPr lang="it-IT" sz="1600" b="0" dirty="0"/>
          </a:p>
        </c:rich>
      </c:tx>
      <c:layout>
        <c:manualLayout>
          <c:xMode val="edge"/>
          <c:yMode val="edge"/>
          <c:x val="0.24678985719221824"/>
          <c:y val="0"/>
        </c:manualLayout>
      </c:layout>
    </c:title>
    <c:plotArea>
      <c:layout>
        <c:manualLayout>
          <c:layoutTarget val="inner"/>
          <c:xMode val="edge"/>
          <c:yMode val="edge"/>
          <c:x val="7.361885886277672E-2"/>
          <c:y val="0.20572905692470952"/>
          <c:w val="0.5067969002424807"/>
          <c:h val="0.59323485130004716"/>
        </c:manualLayout>
      </c:layout>
      <c:barChart>
        <c:barDir val="col"/>
        <c:grouping val="clustered"/>
        <c:ser>
          <c:idx val="0"/>
          <c:order val="0"/>
          <c:tx>
            <c:strRef>
              <c:f>Foglio1!$C$7</c:f>
              <c:strCache>
                <c:ptCount val="1"/>
                <c:pt idx="0">
                  <c:v>scostamenti di tempo</c:v>
                </c:pt>
              </c:strCache>
            </c:strRef>
          </c:tx>
          <c:dLbls>
            <c:txPr>
              <a:bodyPr/>
              <a:lstStyle/>
              <a:p>
                <a:pPr>
                  <a:defRPr sz="1800"/>
                </a:pPr>
                <a:endParaRPr lang="it-IT"/>
              </a:p>
            </c:txPr>
            <c:showVal val="1"/>
          </c:dLbls>
          <c:cat>
            <c:strRef>
              <c:f>Foglio1!$D$6:$F$6</c:f>
              <c:strCache>
                <c:ptCount val="3"/>
                <c:pt idx="0">
                  <c:v>incidenza</c:v>
                </c:pt>
                <c:pt idx="2">
                  <c:v>media</c:v>
                </c:pt>
              </c:strCache>
            </c:strRef>
          </c:cat>
          <c:val>
            <c:numRef>
              <c:f>Foglio1!$D$7:$F$7</c:f>
              <c:numCache>
                <c:formatCode>General</c:formatCode>
                <c:ptCount val="3"/>
                <c:pt idx="0" formatCode="0%">
                  <c:v>0.56999999999999995</c:v>
                </c:pt>
                <c:pt idx="2" formatCode="0%">
                  <c:v>0.54</c:v>
                </c:pt>
              </c:numCache>
            </c:numRef>
          </c:val>
        </c:ser>
        <c:ser>
          <c:idx val="1"/>
          <c:order val="1"/>
          <c:tx>
            <c:strRef>
              <c:f>Foglio1!$C$8</c:f>
              <c:strCache>
                <c:ptCount val="1"/>
                <c:pt idx="0">
                  <c:v>scostamenti di importo </c:v>
                </c:pt>
              </c:strCache>
            </c:strRef>
          </c:tx>
          <c:spPr>
            <a:solidFill>
              <a:srgbClr val="A3195B"/>
            </a:solidFill>
          </c:spPr>
          <c:dLbls>
            <c:txPr>
              <a:bodyPr/>
              <a:lstStyle/>
              <a:p>
                <a:pPr>
                  <a:defRPr sz="1800"/>
                </a:pPr>
                <a:endParaRPr lang="it-IT"/>
              </a:p>
            </c:txPr>
            <c:showVal val="1"/>
          </c:dLbls>
          <c:cat>
            <c:strRef>
              <c:f>Foglio1!$D$6:$F$6</c:f>
              <c:strCache>
                <c:ptCount val="3"/>
                <c:pt idx="0">
                  <c:v>incidenza</c:v>
                </c:pt>
                <c:pt idx="2">
                  <c:v>media</c:v>
                </c:pt>
              </c:strCache>
            </c:strRef>
          </c:cat>
          <c:val>
            <c:numRef>
              <c:f>Foglio1!$D$8:$F$8</c:f>
              <c:numCache>
                <c:formatCode>General</c:formatCode>
                <c:ptCount val="3"/>
                <c:pt idx="0" formatCode="0%">
                  <c:v>0.55000000000000004</c:v>
                </c:pt>
                <c:pt idx="2" formatCode="0%">
                  <c:v>0.1</c:v>
                </c:pt>
              </c:numCache>
            </c:numRef>
          </c:val>
        </c:ser>
        <c:dLbls>
          <c:showVal val="1"/>
        </c:dLbls>
        <c:gapWidth val="70"/>
        <c:overlap val="-25"/>
        <c:axId val="105925248"/>
        <c:axId val="105931136"/>
      </c:barChart>
      <c:catAx>
        <c:axId val="105925248"/>
        <c:scaling>
          <c:orientation val="minMax"/>
        </c:scaling>
        <c:axPos val="b"/>
        <c:majorTickMark val="none"/>
        <c:tickLblPos val="nextTo"/>
        <c:txPr>
          <a:bodyPr/>
          <a:lstStyle/>
          <a:p>
            <a:pPr>
              <a:defRPr sz="1800"/>
            </a:pPr>
            <a:endParaRPr lang="it-IT"/>
          </a:p>
        </c:txPr>
        <c:crossAx val="105931136"/>
        <c:crosses val="autoZero"/>
        <c:auto val="1"/>
        <c:lblAlgn val="ctr"/>
        <c:lblOffset val="50"/>
      </c:catAx>
      <c:valAx>
        <c:axId val="105931136"/>
        <c:scaling>
          <c:orientation val="minMax"/>
        </c:scaling>
        <c:delete val="1"/>
        <c:axPos val="l"/>
        <c:numFmt formatCode="0%" sourceLinked="1"/>
        <c:majorTickMark val="none"/>
        <c:tickLblPos val="none"/>
        <c:crossAx val="105925248"/>
        <c:crosses val="autoZero"/>
        <c:crossBetween val="between"/>
      </c:valAx>
    </c:plotArea>
    <c:legend>
      <c:legendPos val="r"/>
      <c:layout>
        <c:manualLayout>
          <c:xMode val="edge"/>
          <c:yMode val="edge"/>
          <c:x val="0.59036024363509898"/>
          <c:y val="0.34402690888751891"/>
          <c:w val="0.3984587189348392"/>
          <c:h val="0.38681621582276443"/>
        </c:manualLayout>
      </c:layout>
      <c:txPr>
        <a:bodyPr/>
        <a:lstStyle/>
        <a:p>
          <a:pPr>
            <a:defRPr sz="1800"/>
          </a:pPr>
          <a:endParaRPr lang="it-IT"/>
        </a:p>
      </c:txPr>
    </c:legend>
    <c:plotVisOnly val="1"/>
  </c:chart>
  <c:txPr>
    <a:bodyPr/>
    <a:lstStyle/>
    <a:p>
      <a:pPr>
        <a:defRPr sz="1600" b="1"/>
      </a:pPr>
      <a:endParaRPr lang="it-IT"/>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ABDC2592-F7A7-4522-8CD8-CCAC10B2DF9C}" type="datetimeFigureOut">
              <a:rPr lang="it-IT" smtClean="0"/>
              <a:pPr/>
              <a:t>18/09/2017</a:t>
            </a:fld>
            <a:endParaRPr lang="it-IT"/>
          </a:p>
        </p:txBody>
      </p:sp>
      <p:sp>
        <p:nvSpPr>
          <p:cNvPr id="4" name="Segnaposto piè di pagina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5781E99D-7A9A-41BA-A474-103C4EA1F420}" type="slidenum">
              <a:rPr lang="it-IT" smtClean="0"/>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4" name="PlaceHolder 1"/>
          <p:cNvSpPr>
            <a:spLocks noGrp="1"/>
          </p:cNvSpPr>
          <p:nvPr>
            <p:ph type="body"/>
          </p:nvPr>
        </p:nvSpPr>
        <p:spPr>
          <a:xfrm>
            <a:off x="756000" y="5050910"/>
            <a:ext cx="6047640" cy="4784885"/>
          </a:xfrm>
          <a:prstGeom prst="rect">
            <a:avLst/>
          </a:prstGeom>
        </p:spPr>
        <p:txBody>
          <a:bodyPr lIns="0" tIns="0" rIns="0" bIns="0"/>
          <a:lstStyle/>
          <a:p>
            <a:r>
              <a:rPr lang="it-IT" sz="2000" b="0" strike="noStrike" spc="-1">
                <a:solidFill>
                  <a:srgbClr val="000000"/>
                </a:solidFill>
                <a:uFill>
                  <a:solidFill>
                    <a:srgbClr val="FFFFFF"/>
                  </a:solidFill>
                </a:uFill>
                <a:latin typeface="Arial"/>
              </a:rPr>
              <a:t>Fai clic per modificare il formato delle note</a:t>
            </a:r>
          </a:p>
        </p:txBody>
      </p:sp>
      <p:sp>
        <p:nvSpPr>
          <p:cNvPr id="235" name="PlaceHolder 2"/>
          <p:cNvSpPr>
            <a:spLocks noGrp="1"/>
          </p:cNvSpPr>
          <p:nvPr>
            <p:ph type="hdr"/>
          </p:nvPr>
        </p:nvSpPr>
        <p:spPr>
          <a:xfrm>
            <a:off x="0" y="0"/>
            <a:ext cx="3280680" cy="531336"/>
          </a:xfrm>
          <a:prstGeom prst="rect">
            <a:avLst/>
          </a:prstGeom>
        </p:spPr>
        <p:txBody>
          <a:bodyPr lIns="0" tIns="0" rIns="0" bIns="0"/>
          <a:lstStyle/>
          <a:p>
            <a:r>
              <a:rPr lang="it-IT" sz="1400" b="0" strike="noStrike" spc="-1">
                <a:solidFill>
                  <a:srgbClr val="000000"/>
                </a:solidFill>
                <a:uFill>
                  <a:solidFill>
                    <a:srgbClr val="FFFFFF"/>
                  </a:solidFill>
                </a:uFill>
                <a:latin typeface="Times New Roman"/>
              </a:rPr>
              <a:t> </a:t>
            </a:r>
          </a:p>
        </p:txBody>
      </p:sp>
      <p:sp>
        <p:nvSpPr>
          <p:cNvPr id="236" name="PlaceHolder 3"/>
          <p:cNvSpPr>
            <a:spLocks noGrp="1"/>
          </p:cNvSpPr>
          <p:nvPr>
            <p:ph type="dt"/>
          </p:nvPr>
        </p:nvSpPr>
        <p:spPr>
          <a:xfrm>
            <a:off x="4278960" y="0"/>
            <a:ext cx="3280680" cy="531336"/>
          </a:xfrm>
          <a:prstGeom prst="rect">
            <a:avLst/>
          </a:prstGeom>
        </p:spPr>
        <p:txBody>
          <a:bodyPr lIns="0" tIns="0" rIns="0" bIns="0"/>
          <a:lstStyle/>
          <a:p>
            <a:pPr algn="r"/>
            <a:r>
              <a:rPr lang="it-IT" sz="1400" b="0" strike="noStrike" spc="-1">
                <a:solidFill>
                  <a:srgbClr val="000000"/>
                </a:solidFill>
                <a:uFill>
                  <a:solidFill>
                    <a:srgbClr val="FFFFFF"/>
                  </a:solidFill>
                </a:uFill>
                <a:latin typeface="Times New Roman"/>
              </a:rPr>
              <a:t> </a:t>
            </a:r>
          </a:p>
        </p:txBody>
      </p:sp>
      <p:sp>
        <p:nvSpPr>
          <p:cNvPr id="237" name="PlaceHolder 4"/>
          <p:cNvSpPr>
            <a:spLocks noGrp="1"/>
          </p:cNvSpPr>
          <p:nvPr>
            <p:ph type="ftr"/>
          </p:nvPr>
        </p:nvSpPr>
        <p:spPr>
          <a:xfrm>
            <a:off x="0" y="10102179"/>
            <a:ext cx="3280680" cy="531336"/>
          </a:xfrm>
          <a:prstGeom prst="rect">
            <a:avLst/>
          </a:prstGeom>
        </p:spPr>
        <p:txBody>
          <a:bodyPr lIns="0" tIns="0" rIns="0" bIns="0" anchor="b"/>
          <a:lstStyle/>
          <a:p>
            <a:r>
              <a:rPr lang="it-IT" sz="1400" b="0" strike="noStrike" spc="-1">
                <a:solidFill>
                  <a:srgbClr val="000000"/>
                </a:solidFill>
                <a:uFill>
                  <a:solidFill>
                    <a:srgbClr val="FFFFFF"/>
                  </a:solidFill>
                </a:uFill>
                <a:latin typeface="Times New Roman"/>
              </a:rPr>
              <a:t> </a:t>
            </a:r>
          </a:p>
        </p:txBody>
      </p:sp>
      <p:sp>
        <p:nvSpPr>
          <p:cNvPr id="238" name="PlaceHolder 5"/>
          <p:cNvSpPr>
            <a:spLocks noGrp="1"/>
          </p:cNvSpPr>
          <p:nvPr>
            <p:ph type="sldNum"/>
          </p:nvPr>
        </p:nvSpPr>
        <p:spPr>
          <a:xfrm>
            <a:off x="4278960" y="10102179"/>
            <a:ext cx="3280680" cy="531336"/>
          </a:xfrm>
          <a:prstGeom prst="rect">
            <a:avLst/>
          </a:prstGeom>
        </p:spPr>
        <p:txBody>
          <a:bodyPr lIns="0" tIns="0" rIns="0" bIns="0" anchor="b"/>
          <a:lstStyle/>
          <a:p>
            <a:pPr algn="r"/>
            <a:fld id="{03685222-1799-49B0-9A11-47DDB2D09CE5}" type="slidenum">
              <a:rPr lang="it-IT" sz="1400" b="0" strike="noStrike" spc="-1">
                <a:solidFill>
                  <a:srgbClr val="000000"/>
                </a:solidFill>
                <a:uFill>
                  <a:solidFill>
                    <a:srgbClr val="FFFFFF"/>
                  </a:solidFill>
                </a:uFill>
                <a:latin typeface="Times New Roman"/>
              </a:rPr>
              <a:pPr algn="r"/>
              <a:t>‹N›</a:t>
            </a:fld>
            <a:endParaRPr lang="it-IT"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PlaceHolder 1"/>
          <p:cNvSpPr>
            <a:spLocks noGrp="1"/>
          </p:cNvSpPr>
          <p:nvPr>
            <p:ph type="body"/>
          </p:nvPr>
        </p:nvSpPr>
        <p:spPr>
          <a:xfrm>
            <a:off x="679680" y="4690361"/>
            <a:ext cx="5436720" cy="4441880"/>
          </a:xfrm>
          <a:prstGeom prst="rect">
            <a:avLst/>
          </a:prstGeom>
        </p:spPr>
        <p:txBody>
          <a:bodyPr lIns="0" tIns="0" rIns="0" bIns="0"/>
          <a:lstStyle/>
          <a:p>
            <a:endParaRPr lang="it-IT" sz="2000" b="0" strike="noStrike" spc="-1">
              <a:solidFill>
                <a:srgbClr val="000000"/>
              </a:solidFill>
              <a:uFill>
                <a:solidFill>
                  <a:srgbClr val="FFFFFF"/>
                </a:solidFill>
              </a:uFill>
              <a:latin typeface="Arial"/>
            </a:endParaRPr>
          </a:p>
        </p:txBody>
      </p:sp>
      <p:sp>
        <p:nvSpPr>
          <p:cNvPr id="449" name="CustomShape 2"/>
          <p:cNvSpPr/>
          <p:nvPr/>
        </p:nvSpPr>
        <p:spPr>
          <a:xfrm>
            <a:off x="3850560" y="9378932"/>
            <a:ext cx="2944080" cy="49230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DC643A40-E568-4AAE-BD25-6AAB5C171180}" type="slidenum">
              <a:rPr lang="it-IT" sz="1200" b="0" strike="noStrike" spc="-1">
                <a:solidFill>
                  <a:srgbClr val="000000"/>
                </a:solidFill>
                <a:uFill>
                  <a:solidFill>
                    <a:srgbClr val="FFFFFF"/>
                  </a:solidFill>
                </a:uFill>
                <a:latin typeface="+mn-lt"/>
                <a:ea typeface="+mn-ea"/>
              </a:rPr>
              <a:pPr algn="r">
                <a:lnSpc>
                  <a:spcPct val="100000"/>
                </a:lnSpc>
              </a:pPr>
              <a:t>1</a:t>
            </a:fld>
            <a:endParaRPr lang="it-IT" sz="1800" b="0" strike="noStrike" spc="-1">
              <a:solidFill>
                <a:srgbClr val="000000"/>
              </a:solidFill>
              <a:uFill>
                <a:solidFill>
                  <a:srgbClr val="FFFFFF"/>
                </a:solidFill>
              </a:uFill>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30275" y="739775"/>
            <a:ext cx="4937125" cy="3703638"/>
          </a:xfrm>
          <a:prstGeom prst="rect">
            <a:avLst/>
          </a:prstGeom>
        </p:spPr>
      </p:sp>
      <p:sp>
        <p:nvSpPr>
          <p:cNvPr id="3" name="Segnaposto note 2"/>
          <p:cNvSpPr>
            <a:spLocks noGrp="1"/>
          </p:cNvSpPr>
          <p:nvPr>
            <p:ph type="body" idx="1"/>
          </p:nvPr>
        </p:nvSpPr>
        <p:spPr/>
        <p:txBody>
          <a:bodyPr>
            <a:normAutofit/>
          </a:bodyPr>
          <a:lstStyle/>
          <a:p>
            <a:r>
              <a:rPr lang="it-IT" dirty="0" smtClean="0"/>
              <a:t>Equilibri di bilancio</a:t>
            </a:r>
          </a:p>
          <a:p>
            <a:r>
              <a:rPr lang="it-IT" dirty="0" smtClean="0"/>
              <a:t>Indebitamento</a:t>
            </a:r>
          </a:p>
          <a:p>
            <a:r>
              <a:rPr lang="it-IT" dirty="0" smtClean="0"/>
              <a:t>Contributo</a:t>
            </a:r>
            <a:r>
              <a:rPr lang="it-IT" baseline="0" dirty="0" smtClean="0"/>
              <a:t> al risanamento</a:t>
            </a:r>
            <a:endParaRPr lang="it-IT" dirty="0"/>
          </a:p>
        </p:txBody>
      </p:sp>
      <p:sp>
        <p:nvSpPr>
          <p:cNvPr id="4" name="Segnaposto numero diapositiva 3"/>
          <p:cNvSpPr>
            <a:spLocks noGrp="1"/>
          </p:cNvSpPr>
          <p:nvPr>
            <p:ph type="sldNum" sz="quarter" idx="10"/>
          </p:nvPr>
        </p:nvSpPr>
        <p:spPr/>
        <p:txBody>
          <a:bodyPr/>
          <a:lstStyle/>
          <a:p>
            <a:fld id="{D1C64C89-E45D-4905-AC85-BD1FD8136B9E}" type="slidenum">
              <a:rPr lang="it-IT" smtClean="0"/>
              <a:pPr/>
              <a:t>12</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31863" y="741363"/>
            <a:ext cx="4933950" cy="3702050"/>
          </a:xfrm>
          <a:prstGeom prst="rect">
            <a:avLst/>
          </a:prstGeom>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534A870F-47AA-43D2-9602-E35340A8BA89}" type="slidenum">
              <a:rPr lang="it-IT" smtClean="0"/>
              <a:pPr/>
              <a:t>15</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31863" y="741363"/>
            <a:ext cx="4933950" cy="3702050"/>
          </a:xfrm>
          <a:prstGeom prst="rect">
            <a:avLst/>
          </a:prstGeom>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534A870F-47AA-43D2-9602-E35340A8BA89}" type="slidenum">
              <a:rPr lang="it-IT" smtClean="0"/>
              <a:pPr/>
              <a:t>16</a:t>
            </a:fld>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31863" y="741363"/>
            <a:ext cx="4933950" cy="3702050"/>
          </a:xfrm>
          <a:prstGeom prst="rect">
            <a:avLst/>
          </a:prstGeom>
        </p:spPr>
      </p:sp>
      <p:sp>
        <p:nvSpPr>
          <p:cNvPr id="3" name="Segnaposto note 2"/>
          <p:cNvSpPr>
            <a:spLocks noGrp="1"/>
          </p:cNvSpPr>
          <p:nvPr>
            <p:ph type="body" idx="1"/>
          </p:nvPr>
        </p:nvSpPr>
        <p:spPr/>
        <p:txBody>
          <a:bodyPr>
            <a:normAutofit/>
          </a:bodyPr>
          <a:lstStyle/>
          <a:p>
            <a:r>
              <a:rPr lang="it-IT" dirty="0" smtClean="0"/>
              <a:t>1. Alla fine della storia il collegamento tra impegni e CIG regge fino a un certo punto in quanto solo una piccola parte è ascrivibile a nuovi impegni o a impegni consuetudinari dell'Ente, mentre il grosso lo fa la roba che tiri fuori annualmente dall'FPV derivante da gare grosse. Non starei molto a collegare i due visto che gli impegni hanno un effetto trascinamento.</a:t>
            </a:r>
          </a:p>
          <a:p>
            <a:r>
              <a:rPr lang="it-IT" dirty="0" smtClean="0"/>
              <a:t>2. il numero di CIG in discesa è interessante perché potrebbe significare che i Comuni invece di andare per proroghe di due mesi, poi altri due mesi perché o non hanno programmato o perché non hanno ancora il bilancio o perché hanno ricorsi, riescono a concentrare le gare e quindi a programmare meglio. </a:t>
            </a:r>
          </a:p>
          <a:p>
            <a:r>
              <a:rPr lang="it-IT" dirty="0" smtClean="0"/>
              <a:t>La nuova contabilità, ma soprattutto il fare il bilancio di previsione prima rispetto agli anni scorsi gli permette di operare con tutta la potenzialità del bilancio senza lavorare in dodicesimi o fare piccoli affidamenti. Se programmo bene stanzierò esattamente il necessario e farò gare annuali o pluriennali.</a:t>
            </a:r>
          </a:p>
          <a:p>
            <a:r>
              <a:rPr lang="it-IT" dirty="0" smtClean="0"/>
              <a:t>Oltre a questo mi viene da pensare sul caso empolese che negli ultimi due anni abbiamo fatto delle importanti gare triennali (asili e mensa) e quindi su tante cose non abbiamo bisogno per due anni di rifare gare e quindi di richiedere nuovi CIG</a:t>
            </a:r>
          </a:p>
          <a:p>
            <a:endParaRPr lang="it-IT" dirty="0"/>
          </a:p>
        </p:txBody>
      </p:sp>
      <p:sp>
        <p:nvSpPr>
          <p:cNvPr id="4" name="Segnaposto numero diapositiva 3"/>
          <p:cNvSpPr>
            <a:spLocks noGrp="1"/>
          </p:cNvSpPr>
          <p:nvPr>
            <p:ph type="sldNum" sz="quarter" idx="10"/>
          </p:nvPr>
        </p:nvSpPr>
        <p:spPr/>
        <p:txBody>
          <a:bodyPr/>
          <a:lstStyle/>
          <a:p>
            <a:fld id="{534A870F-47AA-43D2-9602-E35340A8BA89}" type="slidenum">
              <a:rPr lang="it-IT" smtClean="0"/>
              <a:pPr/>
              <a:t>17</a:t>
            </a:fld>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31863" y="741363"/>
            <a:ext cx="4933950" cy="3702050"/>
          </a:xfrm>
          <a:prstGeom prst="rect">
            <a:avLst/>
          </a:prstGeom>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534A870F-47AA-43D2-9602-E35340A8BA89}" type="slidenum">
              <a:rPr lang="it-IT" smtClean="0"/>
              <a:pPr/>
              <a:t>18</a:t>
            </a:fld>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31863" y="741363"/>
            <a:ext cx="4933950" cy="3702050"/>
          </a:xfrm>
          <a:prstGeom prst="rect">
            <a:avLst/>
          </a:prstGeom>
        </p:spPr>
      </p:sp>
      <p:sp>
        <p:nvSpPr>
          <p:cNvPr id="3" name="Segnaposto note 2"/>
          <p:cNvSpPr>
            <a:spLocks noGrp="1"/>
          </p:cNvSpPr>
          <p:nvPr>
            <p:ph type="body" idx="1"/>
          </p:nvPr>
        </p:nvSpPr>
        <p:spPr/>
        <p:txBody>
          <a:bodyPr>
            <a:normAutofit/>
          </a:bodyPr>
          <a:lstStyle/>
          <a:p>
            <a:r>
              <a:rPr lang="it-IT" dirty="0" smtClean="0"/>
              <a:t>Oltre la metà dei lavori registrano un aumento di costi e di tempi nella fase di esecuzione rispetto agli accordi</a:t>
            </a:r>
            <a:r>
              <a:rPr lang="it-IT" baseline="0" dirty="0" smtClean="0"/>
              <a:t> presi nel contratto.</a:t>
            </a:r>
          </a:p>
          <a:p>
            <a:r>
              <a:rPr lang="it-IT" baseline="0" dirty="0" smtClean="0"/>
              <a:t>Manca principio della semplificazione</a:t>
            </a:r>
            <a:endParaRPr lang="it-IT" dirty="0" smtClean="0"/>
          </a:p>
          <a:p>
            <a:endParaRPr lang="it-IT" dirty="0" smtClean="0"/>
          </a:p>
          <a:p>
            <a:endParaRPr lang="it-IT" dirty="0" smtClean="0"/>
          </a:p>
          <a:p>
            <a:r>
              <a:rPr lang="it-IT" dirty="0" smtClean="0"/>
              <a:t>Esempio</a:t>
            </a:r>
            <a:r>
              <a:rPr lang="it-IT" baseline="0" dirty="0" smtClean="0"/>
              <a:t> fondi strutturali</a:t>
            </a:r>
          </a:p>
          <a:p>
            <a:r>
              <a:rPr lang="it-IT" baseline="0" dirty="0" smtClean="0"/>
              <a:t>La riforma interviene su un problema molto difficile quello della inefficienza della spesa</a:t>
            </a:r>
          </a:p>
          <a:p>
            <a:endParaRPr lang="it-IT" baseline="0" dirty="0" smtClean="0"/>
          </a:p>
          <a:p>
            <a:r>
              <a:rPr lang="it-IT" dirty="0" smtClean="0"/>
              <a:t>Non è un problema di risorse, ma di capacità</a:t>
            </a:r>
            <a:r>
              <a:rPr lang="it-IT" baseline="0" dirty="0" smtClean="0"/>
              <a:t> di spesa, qualità ed efficienza</a:t>
            </a:r>
            <a:endParaRPr lang="it-IT" dirty="0"/>
          </a:p>
        </p:txBody>
      </p:sp>
      <p:sp>
        <p:nvSpPr>
          <p:cNvPr id="4" name="Segnaposto numero diapositiva 3"/>
          <p:cNvSpPr>
            <a:spLocks noGrp="1"/>
          </p:cNvSpPr>
          <p:nvPr>
            <p:ph type="sldNum" sz="quarter" idx="10"/>
          </p:nvPr>
        </p:nvSpPr>
        <p:spPr/>
        <p:txBody>
          <a:bodyPr/>
          <a:lstStyle/>
          <a:p>
            <a:fld id="{534A870F-47AA-43D2-9602-E35340A8BA89}" type="slidenum">
              <a:rPr lang="it-IT" smtClean="0"/>
              <a:pPr/>
              <a:t>19</a:t>
            </a:fld>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31863" y="741363"/>
            <a:ext cx="4933950" cy="3702050"/>
          </a:xfrm>
          <a:prstGeom prst="rect">
            <a:avLst/>
          </a:prstGeom>
        </p:spPr>
      </p:sp>
      <p:sp>
        <p:nvSpPr>
          <p:cNvPr id="3" name="Segnaposto note 2"/>
          <p:cNvSpPr>
            <a:spLocks noGrp="1"/>
          </p:cNvSpPr>
          <p:nvPr>
            <p:ph type="body" idx="1"/>
          </p:nvPr>
        </p:nvSpPr>
        <p:spPr/>
        <p:txBody>
          <a:bodyPr>
            <a:normAutofit/>
          </a:bodyPr>
          <a:lstStyle/>
          <a:p>
            <a:r>
              <a:rPr lang="it-IT" dirty="0" smtClean="0"/>
              <a:t>Interviene sul </a:t>
            </a:r>
            <a:r>
              <a:rPr lang="it-IT" dirty="0" err="1" smtClean="0"/>
              <a:t>trade</a:t>
            </a:r>
            <a:r>
              <a:rPr lang="it-IT" dirty="0" smtClean="0"/>
              <a:t> off tra semplificazione e completezza contrattuale a favore di quest’ultimo aspetto</a:t>
            </a:r>
          </a:p>
          <a:p>
            <a:r>
              <a:rPr lang="it-IT" dirty="0" smtClean="0"/>
              <a:t>Su molti di questi</a:t>
            </a:r>
            <a:r>
              <a:rPr lang="it-IT" baseline="0" dirty="0" smtClean="0"/>
              <a:t> aspetti il correttivo è intervento + norme applicative e regolamenti</a:t>
            </a:r>
          </a:p>
          <a:p>
            <a:r>
              <a:rPr lang="it-IT" baseline="0" dirty="0" smtClean="0"/>
              <a:t>Capitolato</a:t>
            </a:r>
            <a:endParaRPr lang="it-IT" dirty="0"/>
          </a:p>
        </p:txBody>
      </p:sp>
      <p:sp>
        <p:nvSpPr>
          <p:cNvPr id="4" name="Segnaposto numero diapositiva 3"/>
          <p:cNvSpPr>
            <a:spLocks noGrp="1"/>
          </p:cNvSpPr>
          <p:nvPr>
            <p:ph type="sldNum" sz="quarter" idx="10"/>
          </p:nvPr>
        </p:nvSpPr>
        <p:spPr/>
        <p:txBody>
          <a:bodyPr/>
          <a:lstStyle/>
          <a:p>
            <a:fld id="{534A870F-47AA-43D2-9602-E35340A8BA89}" type="slidenum">
              <a:rPr lang="it-IT" smtClean="0"/>
              <a:pPr/>
              <a:t>20</a:t>
            </a:fld>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31863" y="741363"/>
            <a:ext cx="4933950" cy="3702050"/>
          </a:xfrm>
          <a:prstGeom prst="rect">
            <a:avLst/>
          </a:prstGeom>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534A870F-47AA-43D2-9602-E35340A8BA89}" type="slidenum">
              <a:rPr lang="it-IT" smtClean="0"/>
              <a:pPr/>
              <a:t>21</a:t>
            </a:fld>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31863" y="741363"/>
            <a:ext cx="4933950" cy="3702050"/>
          </a:xfrm>
          <a:prstGeom prst="rect">
            <a:avLst/>
          </a:prstGeom>
        </p:spPr>
      </p:sp>
      <p:sp>
        <p:nvSpPr>
          <p:cNvPr id="3" name="Segnaposto note 2"/>
          <p:cNvSpPr>
            <a:spLocks noGrp="1"/>
          </p:cNvSpPr>
          <p:nvPr>
            <p:ph type="body" idx="1"/>
          </p:nvPr>
        </p:nvSpPr>
        <p:spPr/>
        <p:txBody>
          <a:bodyPr>
            <a:normAutofit/>
          </a:bodyPr>
          <a:lstStyle/>
          <a:p>
            <a:r>
              <a:rPr lang="it-IT" sz="1200" dirty="0" smtClean="0"/>
              <a:t>L’attuale assetto, caratterizzato da un'alta frammentazione, va riconfigurandosi attorno ai soggetti aggregatori, alle centrali uniche di committenza e alle stazioni appaltanti qualificate, con effetti ancora non completamente esplorati che riguarderanno la razionalizzazione della spesa, l’efficienza e trasparenza nelle aggiudicazioni, la partecipazione da parte del mondo delle imprese. Al di là degli effetti potenziali, le difficoltà di entrata a regime e i tempi della fase di transizione rischiano oggi di compromettere la portata strategica della riforma</a:t>
            </a:r>
            <a:endParaRPr lang="it-IT" dirty="0"/>
          </a:p>
        </p:txBody>
      </p:sp>
      <p:sp>
        <p:nvSpPr>
          <p:cNvPr id="4" name="Segnaposto numero diapositiva 3"/>
          <p:cNvSpPr>
            <a:spLocks noGrp="1"/>
          </p:cNvSpPr>
          <p:nvPr>
            <p:ph type="sldNum" sz="quarter" idx="10"/>
          </p:nvPr>
        </p:nvSpPr>
        <p:spPr/>
        <p:txBody>
          <a:bodyPr/>
          <a:lstStyle/>
          <a:p>
            <a:fld id="{534A870F-47AA-43D2-9602-E35340A8BA89}" type="slidenum">
              <a:rPr lang="it-IT" smtClean="0"/>
              <a:pPr/>
              <a:t>22</a:t>
            </a:fld>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31863" y="741363"/>
            <a:ext cx="4933950" cy="3702050"/>
          </a:xfrm>
          <a:prstGeom prst="rect">
            <a:avLst/>
          </a:prstGeom>
        </p:spPr>
      </p:sp>
      <p:sp>
        <p:nvSpPr>
          <p:cNvPr id="3" name="Segnaposto note 2"/>
          <p:cNvSpPr>
            <a:spLocks noGrp="1"/>
          </p:cNvSpPr>
          <p:nvPr>
            <p:ph type="body" idx="1"/>
          </p:nvPr>
        </p:nvSpPr>
        <p:spPr/>
        <p:txBody>
          <a:bodyPr>
            <a:normAutofit/>
          </a:bodyPr>
          <a:lstStyle/>
          <a:p>
            <a:r>
              <a:rPr lang="it-IT" sz="1200" dirty="0" smtClean="0"/>
              <a:t>L’attuale assetto, caratterizzato da un'alta frammentazione, va riconfigurandosi attorno ai soggetti aggregatori, alle centrali uniche di committenza e alle stazioni appaltanti qualificate, con effetti ancora non completamente esplorati che riguarderanno la razionalizzazione della spesa, l’efficienza e trasparenza nelle aggiudicazioni, la partecipazione da parte del mondo delle imprese. Al di là degli effetti potenziali, le difficoltà di entrata a regime e i tempi della fase di transizione rischiano oggi di compromettere la portata strategica della riforma</a:t>
            </a:r>
            <a:endParaRPr lang="it-IT" dirty="0"/>
          </a:p>
        </p:txBody>
      </p:sp>
      <p:sp>
        <p:nvSpPr>
          <p:cNvPr id="4" name="Segnaposto numero diapositiva 3"/>
          <p:cNvSpPr>
            <a:spLocks noGrp="1"/>
          </p:cNvSpPr>
          <p:nvPr>
            <p:ph type="sldNum" sz="quarter" idx="10"/>
          </p:nvPr>
        </p:nvSpPr>
        <p:spPr/>
        <p:txBody>
          <a:bodyPr/>
          <a:lstStyle/>
          <a:p>
            <a:fld id="{534A870F-47AA-43D2-9602-E35340A8BA89}" type="slidenum">
              <a:rPr lang="it-IT" smtClean="0"/>
              <a:pPr/>
              <a:t>23</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 name="PlaceHolder 1"/>
          <p:cNvSpPr>
            <a:spLocks noGrp="1"/>
          </p:cNvSpPr>
          <p:nvPr>
            <p:ph type="body"/>
          </p:nvPr>
        </p:nvSpPr>
        <p:spPr>
          <a:xfrm>
            <a:off x="679681" y="4690361"/>
            <a:ext cx="5436720" cy="4441880"/>
          </a:xfrm>
          <a:prstGeom prst="rect">
            <a:avLst/>
          </a:prstGeom>
        </p:spPr>
        <p:txBody>
          <a:bodyPr lIns="0" tIns="0" rIns="0" bIns="0"/>
          <a:lstStyle/>
          <a:p>
            <a:endParaRPr lang="it-IT" sz="2000" b="0" strike="noStrike" spc="-1" dirty="0" smtClean="0">
              <a:solidFill>
                <a:srgbClr val="000000"/>
              </a:solidFill>
              <a:uFill>
                <a:solidFill>
                  <a:srgbClr val="FFFFFF"/>
                </a:solidFill>
              </a:uFill>
              <a:latin typeface="Arial"/>
            </a:endParaRPr>
          </a:p>
          <a:p>
            <a:r>
              <a:rPr lang="it-IT" sz="2000" b="0" strike="noStrike" spc="-1" dirty="0" smtClean="0">
                <a:solidFill>
                  <a:srgbClr val="000000"/>
                </a:solidFill>
                <a:uFill>
                  <a:solidFill>
                    <a:srgbClr val="FFFFFF"/>
                  </a:solidFill>
                </a:uFill>
                <a:latin typeface="Arial"/>
              </a:rPr>
              <a:t>Tra le due misure</a:t>
            </a:r>
            <a:r>
              <a:rPr lang="it-IT" sz="2000" b="0" strike="noStrike" spc="-1" baseline="0" dirty="0" smtClean="0">
                <a:solidFill>
                  <a:srgbClr val="000000"/>
                </a:solidFill>
                <a:uFill>
                  <a:solidFill>
                    <a:srgbClr val="FFFFFF"/>
                  </a:solidFill>
                </a:uFill>
                <a:latin typeface="Arial"/>
              </a:rPr>
              <a:t> ci deve essere una forte integrazione non solo negli obiettivi ma anche nei tempi e nei modi.</a:t>
            </a:r>
          </a:p>
          <a:p>
            <a:endParaRPr lang="it-IT" sz="2000" b="0" strike="noStrike" spc="-1" dirty="0" smtClean="0">
              <a:solidFill>
                <a:srgbClr val="000000"/>
              </a:solidFill>
              <a:uFill>
                <a:solidFill>
                  <a:srgbClr val="FFFFFF"/>
                </a:solidFill>
              </a:uFill>
              <a:latin typeface="Arial"/>
            </a:endParaRPr>
          </a:p>
          <a:p>
            <a:endParaRPr lang="it-IT" sz="2000" b="0" strike="noStrike" spc="-1" dirty="0" smtClean="0">
              <a:solidFill>
                <a:srgbClr val="000000"/>
              </a:solidFill>
              <a:uFill>
                <a:solidFill>
                  <a:srgbClr val="FFFFFF"/>
                </a:solidFill>
              </a:uFill>
              <a:latin typeface="Arial"/>
            </a:endParaRPr>
          </a:p>
          <a:p>
            <a:r>
              <a:rPr lang="it-IT" sz="2000" b="0" strike="noStrike" spc="-1" dirty="0" smtClean="0">
                <a:solidFill>
                  <a:srgbClr val="000000"/>
                </a:solidFill>
                <a:uFill>
                  <a:solidFill>
                    <a:srgbClr val="FFFFFF"/>
                  </a:solidFill>
                </a:uFill>
                <a:latin typeface="Arial"/>
              </a:rPr>
              <a:t>L’incontro di oggi nasce dall’evidenza</a:t>
            </a:r>
            <a:r>
              <a:rPr lang="it-IT" sz="2000" b="0" strike="noStrike" spc="-1" baseline="0" dirty="0" smtClean="0">
                <a:solidFill>
                  <a:srgbClr val="000000"/>
                </a:solidFill>
                <a:uFill>
                  <a:solidFill>
                    <a:srgbClr val="FFFFFF"/>
                  </a:solidFill>
                </a:uFill>
                <a:latin typeface="Arial"/>
              </a:rPr>
              <a:t> che siamo in una fase difficile per il nostro paese: i segnali di ripresa sono troppo deboli e le misure di intervento avviate non sortiscono gli effetti sperati.</a:t>
            </a:r>
          </a:p>
          <a:p>
            <a:r>
              <a:rPr lang="it-IT" sz="2000" b="0" strike="noStrike" spc="-1" baseline="0" dirty="0" smtClean="0">
                <a:solidFill>
                  <a:srgbClr val="000000"/>
                </a:solidFill>
                <a:uFill>
                  <a:solidFill>
                    <a:srgbClr val="FFFFFF"/>
                  </a:solidFill>
                </a:uFill>
                <a:latin typeface="Arial"/>
              </a:rPr>
              <a:t>Sono stati avviati interventi sul lato delle risorse e sul lato delle riforme: è evidente che l’efficacia delle misure intraprese dipende anche dalla effettiva e rapida entrata a regime delle riforme strutturali avviate.</a:t>
            </a:r>
          </a:p>
          <a:p>
            <a:r>
              <a:rPr lang="it-IT" sz="2000" b="0" strike="noStrike" spc="-1" dirty="0" smtClean="0">
                <a:solidFill>
                  <a:srgbClr val="000000"/>
                </a:solidFill>
                <a:uFill>
                  <a:solidFill>
                    <a:srgbClr val="FFFFFF"/>
                  </a:solidFill>
                </a:uFill>
                <a:latin typeface="Arial"/>
              </a:rPr>
              <a:t>Le</a:t>
            </a:r>
            <a:r>
              <a:rPr lang="it-IT" sz="2000" b="0" strike="noStrike" spc="-1" baseline="0" dirty="0" smtClean="0">
                <a:solidFill>
                  <a:srgbClr val="000000"/>
                </a:solidFill>
                <a:uFill>
                  <a:solidFill>
                    <a:srgbClr val="FFFFFF"/>
                  </a:solidFill>
                </a:uFill>
                <a:latin typeface="Arial"/>
              </a:rPr>
              <a:t> riforme intervengono in un momento molto delicato per il paese ma necessitano di una fase di avvio che può pericolosamente allungare i tempi, devono essere rapidamente efficaci.</a:t>
            </a:r>
            <a:endParaRPr lang="it-IT" sz="2000" b="0" strike="noStrike" spc="-1" dirty="0">
              <a:solidFill>
                <a:srgbClr val="000000"/>
              </a:solidFill>
              <a:uFill>
                <a:solidFill>
                  <a:srgbClr val="FFFFFF"/>
                </a:solidFill>
              </a:uFill>
              <a:latin typeface="Arial"/>
            </a:endParaRPr>
          </a:p>
        </p:txBody>
      </p:sp>
      <p:sp>
        <p:nvSpPr>
          <p:cNvPr id="459" name="CustomShape 2"/>
          <p:cNvSpPr/>
          <p:nvPr/>
        </p:nvSpPr>
        <p:spPr>
          <a:xfrm>
            <a:off x="3850560" y="9378933"/>
            <a:ext cx="2944080" cy="49230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C5DDF42-FB65-424B-ADFD-314FC06ED9A1}" type="slidenum">
              <a:rPr lang="it-IT" sz="1200" b="0" strike="noStrike" spc="-1">
                <a:solidFill>
                  <a:srgbClr val="000000"/>
                </a:solidFill>
                <a:uFill>
                  <a:solidFill>
                    <a:srgbClr val="FFFFFF"/>
                  </a:solidFill>
                </a:uFill>
                <a:latin typeface="+mn-lt"/>
                <a:ea typeface="+mn-ea"/>
              </a:rPr>
              <a:pPr algn="r">
                <a:lnSpc>
                  <a:spcPct val="100000"/>
                </a:lnSpc>
              </a:pPr>
              <a:t>2</a:t>
            </a:fld>
            <a:endParaRPr lang="it-IT" sz="1800" b="0" strike="noStrike" spc="-1">
              <a:solidFill>
                <a:srgbClr val="000000"/>
              </a:solidFill>
              <a:uFill>
                <a:solidFill>
                  <a:srgbClr val="FFFFFF"/>
                </a:solidFill>
              </a:uFill>
              <a:latin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PlaceHolder 1"/>
          <p:cNvSpPr>
            <a:spLocks noGrp="1"/>
          </p:cNvSpPr>
          <p:nvPr>
            <p:ph type="body"/>
          </p:nvPr>
        </p:nvSpPr>
        <p:spPr>
          <a:xfrm>
            <a:off x="679680" y="4690361"/>
            <a:ext cx="5436720" cy="4441880"/>
          </a:xfrm>
          <a:prstGeom prst="rect">
            <a:avLst/>
          </a:prstGeom>
        </p:spPr>
        <p:txBody>
          <a:bodyPr lIns="0" tIns="0" rIns="0" bIns="0"/>
          <a:lstStyle/>
          <a:p>
            <a:endParaRPr lang="it-IT" sz="2000" b="0" strike="noStrike" spc="-1">
              <a:solidFill>
                <a:srgbClr val="000000"/>
              </a:solidFill>
              <a:uFill>
                <a:solidFill>
                  <a:srgbClr val="FFFFFF"/>
                </a:solidFill>
              </a:uFill>
              <a:latin typeface="Arial"/>
            </a:endParaRPr>
          </a:p>
        </p:txBody>
      </p:sp>
      <p:sp>
        <p:nvSpPr>
          <p:cNvPr id="449" name="CustomShape 2"/>
          <p:cNvSpPr/>
          <p:nvPr/>
        </p:nvSpPr>
        <p:spPr>
          <a:xfrm>
            <a:off x="3850560" y="9378932"/>
            <a:ext cx="2944080" cy="49230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DC643A40-E568-4AAE-BD25-6AAB5C171180}" type="slidenum">
              <a:rPr lang="it-IT" sz="1200" b="0" strike="noStrike" spc="-1">
                <a:solidFill>
                  <a:srgbClr val="000000"/>
                </a:solidFill>
                <a:uFill>
                  <a:solidFill>
                    <a:srgbClr val="FFFFFF"/>
                  </a:solidFill>
                </a:uFill>
                <a:latin typeface="+mn-lt"/>
                <a:ea typeface="+mn-ea"/>
              </a:rPr>
              <a:pPr algn="r">
                <a:lnSpc>
                  <a:spcPct val="100000"/>
                </a:lnSpc>
              </a:pPr>
              <a:t>24</a:t>
            </a:fld>
            <a:endParaRPr lang="it-IT" sz="1800" b="0" strike="noStrike" spc="-1">
              <a:solidFill>
                <a:srgbClr val="000000"/>
              </a:solidFill>
              <a:uFill>
                <a:solidFill>
                  <a:srgbClr val="FFFFFF"/>
                </a:solidFill>
              </a:uFill>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xfrm>
            <a:off x="930275" y="741363"/>
            <a:ext cx="4937125" cy="3702050"/>
          </a:xfrm>
          <a:prstGeom prst="rect">
            <a:avLst/>
          </a:prstGeom>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2532" name="Slide Number Placeholder 3"/>
          <p:cNvSpPr>
            <a:spLocks noGrp="1"/>
          </p:cNvSpPr>
          <p:nvPr>
            <p:ph type="sldNum" sz="quarter" idx="5"/>
          </p:nvPr>
        </p:nvSpPr>
        <p:spPr bwMode="auto">
          <a:noFill/>
          <a:ln>
            <a:miter lim="800000"/>
            <a:headEnd/>
            <a:tailEnd/>
          </a:ln>
        </p:spPr>
        <p:txBody>
          <a:bodyPr/>
          <a:lstStyle/>
          <a:p>
            <a:pPr defTabSz="914400"/>
            <a:fld id="{8E69D105-03B0-44B8-A62D-21CFD4BBC0E5}" type="slidenum">
              <a:rPr lang="en-US" altLang="en-US" sz="1800"/>
              <a:pPr defTabSz="914400"/>
              <a:t>3</a:t>
            </a:fld>
            <a:endParaRPr lang="en-US" altLang="en-US" sz="18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PlaceHolder 1"/>
          <p:cNvSpPr>
            <a:spLocks noGrp="1"/>
          </p:cNvSpPr>
          <p:nvPr>
            <p:ph type="body"/>
          </p:nvPr>
        </p:nvSpPr>
        <p:spPr>
          <a:xfrm>
            <a:off x="685712" y="4319945"/>
            <a:ext cx="5485694" cy="4091829"/>
          </a:xfrm>
          <a:prstGeom prst="rect">
            <a:avLst/>
          </a:prstGeom>
        </p:spPr>
        <p:txBody>
          <a:bodyPr lIns="0" tIns="0" rIns="0" bIns="0"/>
          <a:lstStyle/>
          <a:p>
            <a:endParaRPr lang="it-IT" sz="2000" b="0" strike="noStrike" spc="-1" dirty="0">
              <a:solidFill>
                <a:srgbClr val="000000"/>
              </a:solidFill>
              <a:uFill>
                <a:solidFill>
                  <a:srgbClr val="FFFFFF"/>
                </a:solidFill>
              </a:uFill>
              <a:latin typeface="Arial"/>
            </a:endParaRPr>
          </a:p>
        </p:txBody>
      </p:sp>
      <p:sp>
        <p:nvSpPr>
          <p:cNvPr id="451" name="CustomShape 2"/>
          <p:cNvSpPr/>
          <p:nvPr/>
        </p:nvSpPr>
        <p:spPr>
          <a:xfrm>
            <a:off x="3884731" y="8637900"/>
            <a:ext cx="2970933" cy="45391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25C3416-DBB7-4DAB-9AFA-BD44FDC33998}" type="slidenum">
              <a:rPr lang="it-IT" sz="1200" b="0" strike="noStrike" spc="-1">
                <a:solidFill>
                  <a:srgbClr val="000000"/>
                </a:solidFill>
                <a:uFill>
                  <a:solidFill>
                    <a:srgbClr val="FFFFFF"/>
                  </a:solidFill>
                </a:uFill>
                <a:latin typeface="+mn-lt"/>
                <a:ea typeface="+mn-ea"/>
              </a:rPr>
              <a:pPr algn="r">
                <a:lnSpc>
                  <a:spcPct val="100000"/>
                </a:lnSpc>
              </a:pPr>
              <a:t>6</a:t>
            </a:fld>
            <a:endParaRPr lang="it-IT" sz="18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xmlns="" val="1831857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bwMode="auto">
          <a:xfrm>
            <a:off x="931863" y="741363"/>
            <a:ext cx="4933950" cy="3702050"/>
          </a:xfrm>
          <a:prstGeom prst="rect">
            <a:avLst/>
          </a:prstGeom>
          <a:noFill/>
          <a:ln>
            <a:solidFill>
              <a:srgbClr val="000000"/>
            </a:solidFill>
            <a:miter lim="800000"/>
            <a:headEnd/>
            <a:tailEnd/>
          </a:ln>
        </p:spPr>
      </p:sp>
      <p:sp>
        <p:nvSpPr>
          <p:cNvPr id="2662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kumimoji="0" lang="it-IT" sz="1000" b="0" i="0" u="none" strike="noStrike" kern="1200" cap="none" normalizeH="0" baseline="0" dirty="0" smtClean="0">
                <a:ln>
                  <a:noFill/>
                </a:ln>
                <a:solidFill>
                  <a:schemeClr val="tx1"/>
                </a:solidFill>
                <a:effectLst/>
                <a:latin typeface="+mn-lt"/>
                <a:ea typeface="Calibri" pitchFamily="34" charset="0"/>
                <a:cs typeface="Times New Roman" pitchFamily="18" charset="0"/>
              </a:rPr>
              <a:t>Investimenti</a:t>
            </a:r>
            <a:r>
              <a:rPr kumimoji="0" lang="it-IT" sz="1000" b="0" i="0" u="none" strike="noStrike" kern="1200" cap="none" normalizeH="0" dirty="0" smtClean="0">
                <a:ln>
                  <a:noFill/>
                </a:ln>
                <a:solidFill>
                  <a:schemeClr val="tx1"/>
                </a:solidFill>
                <a:effectLst/>
                <a:latin typeface="+mn-lt"/>
                <a:ea typeface="Calibri" pitchFamily="34" charset="0"/>
                <a:cs typeface="Times New Roman" pitchFamily="18" charset="0"/>
              </a:rPr>
              <a:t> e decentramento</a:t>
            </a:r>
            <a:endParaRPr lang="it-IT" b="0" dirty="0" smtClean="0"/>
          </a:p>
        </p:txBody>
      </p:sp>
      <p:sp>
        <p:nvSpPr>
          <p:cNvPr id="2662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22A529-CB5A-433C-AB55-A39DC317C549}" type="slidenum">
              <a:rPr lang="it-IT" smtClean="0"/>
              <a:pPr/>
              <a:t>7</a:t>
            </a:fld>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 name="PlaceHolder 1"/>
          <p:cNvSpPr>
            <a:spLocks noGrp="1"/>
          </p:cNvSpPr>
          <p:nvPr>
            <p:ph type="body"/>
          </p:nvPr>
        </p:nvSpPr>
        <p:spPr>
          <a:xfrm>
            <a:off x="679681" y="4690361"/>
            <a:ext cx="5436720" cy="4441880"/>
          </a:xfrm>
          <a:prstGeom prst="rect">
            <a:avLst/>
          </a:prstGeom>
        </p:spPr>
        <p:txBody>
          <a:bodyPr lIns="0" tIns="0" rIns="0" bIns="0"/>
          <a:lstStyle/>
          <a:p>
            <a:r>
              <a:rPr lang="it-IT" sz="2000" spc="-1" dirty="0" smtClean="0">
                <a:uFill>
                  <a:solidFill>
                    <a:srgbClr val="FFFFFF"/>
                  </a:solidFill>
                </a:uFill>
                <a:latin typeface="Calibri" pitchFamily="34" charset="0"/>
                <a:ea typeface="+mn-ea"/>
              </a:rPr>
              <a:t>Che prevalga </a:t>
            </a:r>
            <a:r>
              <a:rPr lang="it-IT" sz="2000" u="sng" spc="-1" dirty="0" smtClean="0">
                <a:uFill>
                  <a:solidFill>
                    <a:srgbClr val="FFFFFF"/>
                  </a:solidFill>
                </a:uFill>
                <a:latin typeface="Calibri" pitchFamily="34" charset="0"/>
                <a:ea typeface="+mn-ea"/>
              </a:rPr>
              <a:t>l’obiettivo di </a:t>
            </a:r>
            <a:r>
              <a:rPr lang="it-IT" sz="2000" spc="-1" dirty="0" smtClean="0">
                <a:solidFill>
                  <a:srgbClr val="CC0066"/>
                </a:solidFill>
                <a:uFill>
                  <a:solidFill>
                    <a:srgbClr val="FFFFFF"/>
                  </a:solidFill>
                </a:uFill>
                <a:latin typeface="Calibri" pitchFamily="34" charset="0"/>
                <a:ea typeface="+mn-ea"/>
              </a:rPr>
              <a:t>controllo del debito </a:t>
            </a:r>
            <a:r>
              <a:rPr lang="it-IT" sz="2000" spc="-1" dirty="0" smtClean="0">
                <a:uFill>
                  <a:solidFill>
                    <a:srgbClr val="FFFFFF"/>
                  </a:solidFill>
                </a:uFill>
                <a:latin typeface="Calibri" pitchFamily="34" charset="0"/>
                <a:ea typeface="+mn-ea"/>
              </a:rPr>
              <a:t>rispetto al</a:t>
            </a:r>
            <a:r>
              <a:rPr lang="it-IT" sz="2000" spc="-1" dirty="0" smtClean="0">
                <a:solidFill>
                  <a:srgbClr val="CC0066"/>
                </a:solidFill>
                <a:uFill>
                  <a:solidFill>
                    <a:srgbClr val="FFFFFF"/>
                  </a:solidFill>
                </a:uFill>
                <a:latin typeface="Calibri" pitchFamily="34" charset="0"/>
                <a:ea typeface="+mn-ea"/>
              </a:rPr>
              <a:t> sostegno agli investimenti</a:t>
            </a:r>
            <a:r>
              <a:rPr lang="it-IT" sz="2000" spc="-1" baseline="0" dirty="0" smtClean="0">
                <a:solidFill>
                  <a:srgbClr val="CC0066"/>
                </a:solidFill>
                <a:uFill>
                  <a:solidFill>
                    <a:srgbClr val="FFFFFF"/>
                  </a:solidFill>
                </a:uFill>
                <a:latin typeface="Calibri" pitchFamily="34" charset="0"/>
                <a:ea typeface="+mn-ea"/>
              </a:rPr>
              <a:t> è evidente dagli interventi nel 2016 e 2017 che derogano ai nuovi principi</a:t>
            </a:r>
            <a:endParaRPr lang="it-IT" sz="2000" b="0" strike="noStrike" spc="-1" dirty="0" smtClean="0">
              <a:solidFill>
                <a:srgbClr val="000000"/>
              </a:solidFill>
              <a:uFill>
                <a:solidFill>
                  <a:srgbClr val="FFFFFF"/>
                </a:solidFill>
              </a:uFill>
              <a:latin typeface="Arial"/>
            </a:endParaRPr>
          </a:p>
        </p:txBody>
      </p:sp>
      <p:sp>
        <p:nvSpPr>
          <p:cNvPr id="459" name="CustomShape 2"/>
          <p:cNvSpPr/>
          <p:nvPr/>
        </p:nvSpPr>
        <p:spPr>
          <a:xfrm>
            <a:off x="3850560" y="9378933"/>
            <a:ext cx="2944080" cy="49230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C5DDF42-FB65-424B-ADFD-314FC06ED9A1}" type="slidenum">
              <a:rPr lang="it-IT" sz="1200" b="0" strike="noStrike" spc="-1">
                <a:solidFill>
                  <a:srgbClr val="000000"/>
                </a:solidFill>
                <a:uFill>
                  <a:solidFill>
                    <a:srgbClr val="FFFFFF"/>
                  </a:solidFill>
                </a:uFill>
                <a:latin typeface="+mn-lt"/>
                <a:ea typeface="+mn-ea"/>
              </a:rPr>
              <a:pPr algn="r">
                <a:lnSpc>
                  <a:spcPct val="100000"/>
                </a:lnSpc>
              </a:pPr>
              <a:t>8</a:t>
            </a:fld>
            <a:endParaRPr lang="it-IT" sz="1800" b="0" strike="noStrike" spc="-1">
              <a:solidFill>
                <a:srgbClr val="000000"/>
              </a:solidFill>
              <a:uFill>
                <a:solidFill>
                  <a:srgbClr val="FFFFFF"/>
                </a:solidFill>
              </a:uFill>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PlaceHolder 1"/>
          <p:cNvSpPr>
            <a:spLocks noGrp="1"/>
          </p:cNvSpPr>
          <p:nvPr>
            <p:ph type="body"/>
          </p:nvPr>
        </p:nvSpPr>
        <p:spPr>
          <a:xfrm>
            <a:off x="679680" y="4690361"/>
            <a:ext cx="5437440" cy="4442596"/>
          </a:xfrm>
          <a:prstGeom prst="rect">
            <a:avLst/>
          </a:prstGeom>
        </p:spPr>
        <p:txBody>
          <a:bodyPr lIns="0" tIns="0" rIns="0" bIns="0"/>
          <a:lstStyle/>
          <a:p>
            <a:pPr marL="216000" indent="-215640">
              <a:lnSpc>
                <a:spcPct val="100000"/>
              </a:lnSpc>
            </a:pPr>
            <a:endParaRPr lang="it-IT" sz="2000" b="0" strike="noStrike" spc="-1" dirty="0">
              <a:solidFill>
                <a:srgbClr val="000000"/>
              </a:solidFill>
              <a:uFill>
                <a:solidFill>
                  <a:srgbClr val="FFFFFF"/>
                </a:solidFill>
              </a:uFill>
              <a:latin typeface="Arial"/>
            </a:endParaRPr>
          </a:p>
        </p:txBody>
      </p:sp>
      <p:sp>
        <p:nvSpPr>
          <p:cNvPr id="463" name="CustomShape 2"/>
          <p:cNvSpPr/>
          <p:nvPr/>
        </p:nvSpPr>
        <p:spPr>
          <a:xfrm>
            <a:off x="3850560" y="9378933"/>
            <a:ext cx="2944800" cy="49302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30FF496-1633-4BDA-8CBA-FE11E68D4B52}" type="slidenum">
              <a:rPr lang="it-IT" sz="1200" b="0" strike="noStrike" spc="-1">
                <a:solidFill>
                  <a:srgbClr val="000000"/>
                </a:solidFill>
                <a:uFill>
                  <a:solidFill>
                    <a:srgbClr val="FFFFFF"/>
                  </a:solidFill>
                </a:uFill>
                <a:latin typeface="Times New Roman"/>
              </a:rPr>
              <a:pPr algn="r">
                <a:lnSpc>
                  <a:spcPct val="100000"/>
                </a:lnSpc>
              </a:pPr>
              <a:t>9</a:t>
            </a:fld>
            <a:endParaRPr lang="it-IT" sz="1800" b="0" strike="noStrike" spc="-1">
              <a:solidFill>
                <a:srgbClr val="000000"/>
              </a:solidFill>
              <a:uFill>
                <a:solidFill>
                  <a:srgbClr val="FFFFFF"/>
                </a:solidFill>
              </a:uFill>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 name="PlaceHolder 1"/>
          <p:cNvSpPr>
            <a:spLocks noGrp="1"/>
          </p:cNvSpPr>
          <p:nvPr>
            <p:ph type="body"/>
          </p:nvPr>
        </p:nvSpPr>
        <p:spPr>
          <a:xfrm>
            <a:off x="679680" y="4690361"/>
            <a:ext cx="5437440" cy="4442596"/>
          </a:xfrm>
          <a:prstGeom prst="rect">
            <a:avLst/>
          </a:prstGeom>
        </p:spPr>
        <p:txBody>
          <a:bodyPr lIns="0" tIns="0" rIns="0" bIns="0"/>
          <a:lstStyle/>
          <a:p>
            <a:pPr marL="216000" indent="-215640">
              <a:lnSpc>
                <a:spcPct val="100000"/>
              </a:lnSpc>
            </a:pPr>
            <a:endParaRPr lang="it-IT" sz="2000" b="0" strike="noStrike" spc="-1">
              <a:solidFill>
                <a:srgbClr val="000000"/>
              </a:solidFill>
              <a:uFill>
                <a:solidFill>
                  <a:srgbClr val="FFFFFF"/>
                </a:solidFill>
              </a:uFill>
              <a:latin typeface="Arial"/>
            </a:endParaRPr>
          </a:p>
          <a:p>
            <a:pPr marL="216000" indent="-215640">
              <a:lnSpc>
                <a:spcPct val="100000"/>
              </a:lnSpc>
            </a:pPr>
            <a:endParaRPr lang="it-IT" sz="2000" b="0" strike="noStrike" spc="-1">
              <a:solidFill>
                <a:srgbClr val="000000"/>
              </a:solidFill>
              <a:uFill>
                <a:solidFill>
                  <a:srgbClr val="FFFFFF"/>
                </a:solidFill>
              </a:uFill>
              <a:latin typeface="Arial"/>
            </a:endParaRPr>
          </a:p>
        </p:txBody>
      </p:sp>
      <p:sp>
        <p:nvSpPr>
          <p:cNvPr id="467" name="CustomShape 2"/>
          <p:cNvSpPr/>
          <p:nvPr/>
        </p:nvSpPr>
        <p:spPr>
          <a:xfrm>
            <a:off x="3850560" y="9378933"/>
            <a:ext cx="2944800" cy="49302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F7523489-11EE-4136-B348-375B24E37301}" type="slidenum">
              <a:rPr lang="it-IT" sz="1200" b="0" strike="noStrike" spc="-1">
                <a:solidFill>
                  <a:srgbClr val="000000"/>
                </a:solidFill>
                <a:uFill>
                  <a:solidFill>
                    <a:srgbClr val="FFFFFF"/>
                  </a:solidFill>
                </a:uFill>
                <a:latin typeface="Times New Roman"/>
              </a:rPr>
              <a:pPr algn="r">
                <a:lnSpc>
                  <a:spcPct val="100000"/>
                </a:lnSpc>
              </a:pPr>
              <a:t>10</a:t>
            </a:fld>
            <a:endParaRPr lang="it-IT" sz="1800" b="0" strike="noStrike" spc="-1">
              <a:solidFill>
                <a:srgbClr val="000000"/>
              </a:solidFill>
              <a:uFill>
                <a:solidFill>
                  <a:srgbClr val="FFFFFF"/>
                </a:solidFill>
              </a:uFill>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bwMode="auto">
          <a:xfrm>
            <a:off x="931863" y="741363"/>
            <a:ext cx="4933950" cy="3702050"/>
          </a:xfrm>
          <a:prstGeom prst="rect">
            <a:avLst/>
          </a:prstGeom>
          <a:noFill/>
          <a:ln>
            <a:solidFill>
              <a:srgbClr val="000000"/>
            </a:solidFill>
            <a:miter lim="800000"/>
            <a:headEnd/>
            <a:tailEnd/>
          </a:ln>
        </p:spPr>
      </p:sp>
      <p:sp>
        <p:nvSpPr>
          <p:cNvPr id="2662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dirty="0" smtClean="0"/>
          </a:p>
        </p:txBody>
      </p:sp>
      <p:sp>
        <p:nvSpPr>
          <p:cNvPr id="2662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22A529-CB5A-433C-AB55-A39DC317C549}" type="slidenum">
              <a:rPr lang="it-IT" smtClean="0"/>
              <a:pPr/>
              <a:t>11</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it-IT" sz="4400" b="0" strike="noStrike" spc="-1">
              <a:solidFill>
                <a:srgbClr val="000000"/>
              </a:solidFill>
              <a:uFill>
                <a:solidFill>
                  <a:srgbClr val="FFFFFF"/>
                </a:solidFill>
              </a:uFill>
              <a:latin typeface="Arial"/>
            </a:endParaRPr>
          </a:p>
        </p:txBody>
      </p:sp>
      <p:sp>
        <p:nvSpPr>
          <p:cNvPr id="168" name="PlaceHolder 2"/>
          <p:cNvSpPr>
            <a:spLocks noGrp="1"/>
          </p:cNvSpPr>
          <p:nvPr>
            <p:ph type="body"/>
          </p:nvPr>
        </p:nvSpPr>
        <p:spPr>
          <a:xfrm>
            <a:off x="457200" y="1604520"/>
            <a:ext cx="401580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69" name="PlaceHolder 3"/>
          <p:cNvSpPr>
            <a:spLocks noGrp="1"/>
          </p:cNvSpPr>
          <p:nvPr>
            <p:ph type="body"/>
          </p:nvPr>
        </p:nvSpPr>
        <p:spPr>
          <a:xfrm>
            <a:off x="457200" y="3682080"/>
            <a:ext cx="401580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70" name="PlaceHolder 4"/>
          <p:cNvSpPr>
            <a:spLocks noGrp="1"/>
          </p:cNvSpPr>
          <p:nvPr>
            <p:ph type="body"/>
          </p:nvPr>
        </p:nvSpPr>
        <p:spPr>
          <a:xfrm>
            <a:off x="4674240" y="1604520"/>
            <a:ext cx="4015800" cy="397728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it-IT" sz="4400" b="0" strike="noStrike" spc="-1">
              <a:solidFill>
                <a:srgbClr val="000000"/>
              </a:solidFill>
              <a:uFill>
                <a:solidFill>
                  <a:srgbClr val="FFFFFF"/>
                </a:solidFill>
              </a:uFill>
              <a:latin typeface="Arial"/>
            </a:endParaRPr>
          </a:p>
        </p:txBody>
      </p:sp>
      <p:sp>
        <p:nvSpPr>
          <p:cNvPr id="172" name="PlaceHolder 2"/>
          <p:cNvSpPr>
            <a:spLocks noGrp="1"/>
          </p:cNvSpPr>
          <p:nvPr>
            <p:ph type="body"/>
          </p:nvPr>
        </p:nvSpPr>
        <p:spPr>
          <a:xfrm>
            <a:off x="457200" y="1604520"/>
            <a:ext cx="4015800" cy="397728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73" name="PlaceHolder 3"/>
          <p:cNvSpPr>
            <a:spLocks noGrp="1"/>
          </p:cNvSpPr>
          <p:nvPr>
            <p:ph type="body"/>
          </p:nvPr>
        </p:nvSpPr>
        <p:spPr>
          <a:xfrm>
            <a:off x="4674240" y="1604520"/>
            <a:ext cx="401580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74" name="PlaceHolder 4"/>
          <p:cNvSpPr>
            <a:spLocks noGrp="1"/>
          </p:cNvSpPr>
          <p:nvPr>
            <p:ph type="body"/>
          </p:nvPr>
        </p:nvSpPr>
        <p:spPr>
          <a:xfrm>
            <a:off x="4674240" y="3682080"/>
            <a:ext cx="401580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7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it-IT" sz="4400" b="0" strike="noStrike" spc="-1">
              <a:solidFill>
                <a:srgbClr val="000000"/>
              </a:solidFill>
              <a:uFill>
                <a:solidFill>
                  <a:srgbClr val="FFFFFF"/>
                </a:solidFill>
              </a:uFill>
              <a:latin typeface="Arial"/>
            </a:endParaRPr>
          </a:p>
        </p:txBody>
      </p:sp>
      <p:sp>
        <p:nvSpPr>
          <p:cNvPr id="176" name="PlaceHolder 2"/>
          <p:cNvSpPr>
            <a:spLocks noGrp="1"/>
          </p:cNvSpPr>
          <p:nvPr>
            <p:ph type="body"/>
          </p:nvPr>
        </p:nvSpPr>
        <p:spPr>
          <a:xfrm>
            <a:off x="457200" y="1604520"/>
            <a:ext cx="401580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77" name="PlaceHolder 3"/>
          <p:cNvSpPr>
            <a:spLocks noGrp="1"/>
          </p:cNvSpPr>
          <p:nvPr>
            <p:ph type="body"/>
          </p:nvPr>
        </p:nvSpPr>
        <p:spPr>
          <a:xfrm>
            <a:off x="4674240" y="1604520"/>
            <a:ext cx="401580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78" name="PlaceHolder 4"/>
          <p:cNvSpPr>
            <a:spLocks noGrp="1"/>
          </p:cNvSpPr>
          <p:nvPr>
            <p:ph type="body"/>
          </p:nvPr>
        </p:nvSpPr>
        <p:spPr>
          <a:xfrm>
            <a:off x="457200" y="3682080"/>
            <a:ext cx="822924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it-IT" sz="4400" b="0" strike="noStrike" spc="-1">
              <a:solidFill>
                <a:srgbClr val="000000"/>
              </a:solidFill>
              <a:uFill>
                <a:solidFill>
                  <a:srgbClr val="FFFFFF"/>
                </a:solidFill>
              </a:uFill>
              <a:latin typeface="Arial"/>
            </a:endParaRPr>
          </a:p>
        </p:txBody>
      </p:sp>
      <p:sp>
        <p:nvSpPr>
          <p:cNvPr id="180" name="PlaceHolder 2"/>
          <p:cNvSpPr>
            <a:spLocks noGrp="1"/>
          </p:cNvSpPr>
          <p:nvPr>
            <p:ph type="body"/>
          </p:nvPr>
        </p:nvSpPr>
        <p:spPr>
          <a:xfrm>
            <a:off x="457200" y="1604520"/>
            <a:ext cx="822924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81" name="PlaceHolder 3"/>
          <p:cNvSpPr>
            <a:spLocks noGrp="1"/>
          </p:cNvSpPr>
          <p:nvPr>
            <p:ph type="body"/>
          </p:nvPr>
        </p:nvSpPr>
        <p:spPr>
          <a:xfrm>
            <a:off x="457200" y="3682080"/>
            <a:ext cx="822924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8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it-IT" sz="4400" b="0" strike="noStrike" spc="-1">
              <a:solidFill>
                <a:srgbClr val="000000"/>
              </a:solidFill>
              <a:uFill>
                <a:solidFill>
                  <a:srgbClr val="FFFFFF"/>
                </a:solidFill>
              </a:uFill>
              <a:latin typeface="Arial"/>
            </a:endParaRPr>
          </a:p>
        </p:txBody>
      </p:sp>
      <p:sp>
        <p:nvSpPr>
          <p:cNvPr id="183" name="PlaceHolder 2"/>
          <p:cNvSpPr>
            <a:spLocks noGrp="1"/>
          </p:cNvSpPr>
          <p:nvPr>
            <p:ph type="body"/>
          </p:nvPr>
        </p:nvSpPr>
        <p:spPr>
          <a:xfrm>
            <a:off x="457200" y="1604520"/>
            <a:ext cx="401580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84" name="PlaceHolder 3"/>
          <p:cNvSpPr>
            <a:spLocks noGrp="1"/>
          </p:cNvSpPr>
          <p:nvPr>
            <p:ph type="body"/>
          </p:nvPr>
        </p:nvSpPr>
        <p:spPr>
          <a:xfrm>
            <a:off x="4674240" y="1604520"/>
            <a:ext cx="401580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85" name="PlaceHolder 4"/>
          <p:cNvSpPr>
            <a:spLocks noGrp="1"/>
          </p:cNvSpPr>
          <p:nvPr>
            <p:ph type="body"/>
          </p:nvPr>
        </p:nvSpPr>
        <p:spPr>
          <a:xfrm>
            <a:off x="4674240" y="3682080"/>
            <a:ext cx="401580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86" name="PlaceHolder 5"/>
          <p:cNvSpPr>
            <a:spLocks noGrp="1"/>
          </p:cNvSpPr>
          <p:nvPr>
            <p:ph type="body"/>
          </p:nvPr>
        </p:nvSpPr>
        <p:spPr>
          <a:xfrm>
            <a:off x="457200" y="3682080"/>
            <a:ext cx="4015800" cy="189684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it-IT" sz="4400" b="0" strike="noStrike" spc="-1">
              <a:solidFill>
                <a:srgbClr val="000000"/>
              </a:solidFill>
              <a:uFill>
                <a:solidFill>
                  <a:srgbClr val="FFFFFF"/>
                </a:solidFill>
              </a:uFill>
              <a:latin typeface="Arial"/>
            </a:endParaRPr>
          </a:p>
        </p:txBody>
      </p:sp>
      <p:sp>
        <p:nvSpPr>
          <p:cNvPr id="188" name="PlaceHolder 2"/>
          <p:cNvSpPr>
            <a:spLocks noGrp="1"/>
          </p:cNvSpPr>
          <p:nvPr>
            <p:ph type="body"/>
          </p:nvPr>
        </p:nvSpPr>
        <p:spPr>
          <a:xfrm>
            <a:off x="457200" y="1604520"/>
            <a:ext cx="8229240" cy="397728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89" name="PlaceHolder 3"/>
          <p:cNvSpPr>
            <a:spLocks noGrp="1"/>
          </p:cNvSpPr>
          <p:nvPr>
            <p:ph type="body"/>
          </p:nvPr>
        </p:nvSpPr>
        <p:spPr>
          <a:xfrm>
            <a:off x="457200" y="1604520"/>
            <a:ext cx="8229240" cy="397728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pic>
        <p:nvPicPr>
          <p:cNvPr id="190" name="Immagine 189"/>
          <p:cNvPicPr/>
          <p:nvPr/>
        </p:nvPicPr>
        <p:blipFill>
          <a:blip r:embed="rId2" cstate="print"/>
          <a:stretch/>
        </p:blipFill>
        <p:spPr>
          <a:xfrm>
            <a:off x="2079000" y="1604520"/>
            <a:ext cx="4984920" cy="3977280"/>
          </a:xfrm>
          <a:prstGeom prst="rect">
            <a:avLst/>
          </a:prstGeom>
          <a:ln>
            <a:noFill/>
          </a:ln>
        </p:spPr>
      </p:pic>
      <p:pic>
        <p:nvPicPr>
          <p:cNvPr id="191" name="Immagine 190"/>
          <p:cNvPicPr/>
          <p:nvPr/>
        </p:nvPicPr>
        <p:blipFill>
          <a:blip r:embed="rId2" cstate="print"/>
          <a:stretch/>
        </p:blipFill>
        <p:spPr>
          <a:xfrm>
            <a:off x="2079000" y="1604520"/>
            <a:ext cx="4984920" cy="3977280"/>
          </a:xfrm>
          <a:prstGeom prst="rect">
            <a:avLst/>
          </a:prstGeom>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it-IT" smtClean="0"/>
              <a:t>Fare clic per modificare stile</a:t>
            </a:r>
            <a:endParaRPr lang="it-IT"/>
          </a:p>
        </p:txBody>
      </p:sp>
      <p:sp>
        <p:nvSpPr>
          <p:cNvPr id="3" name="Sottotitolo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a:xfrm>
            <a:off x="628650" y="6356351"/>
            <a:ext cx="2057400" cy="365125"/>
          </a:xfrm>
          <a:prstGeom prst="rect">
            <a:avLst/>
          </a:prstGeom>
        </p:spPr>
        <p:txBody>
          <a:bodyPr/>
          <a:lstStyle/>
          <a:p>
            <a:fld id="{ADC34BE2-E5CA-184A-B6DC-93EA7152FF50}" type="datetimeFigureOut">
              <a:rPr lang="it-IT" smtClean="0"/>
              <a:pPr/>
              <a:t>18/09/2017</a:t>
            </a:fld>
            <a:endParaRPr lang="it-IT"/>
          </a:p>
        </p:txBody>
      </p:sp>
      <p:sp>
        <p:nvSpPr>
          <p:cNvPr id="5" name="Segnaposto piè di pagina 4"/>
          <p:cNvSpPr>
            <a:spLocks noGrp="1"/>
          </p:cNvSpPr>
          <p:nvPr>
            <p:ph type="ftr" sz="quarter" idx="11"/>
          </p:nvPr>
        </p:nvSpPr>
        <p:spPr>
          <a:xfrm>
            <a:off x="3028950" y="6356351"/>
            <a:ext cx="30861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457950" y="6356351"/>
            <a:ext cx="2057400" cy="365125"/>
          </a:xfrm>
          <a:prstGeom prst="rect">
            <a:avLst/>
          </a:prstGeom>
        </p:spPr>
        <p:txBody>
          <a:bodyPr/>
          <a:lstStyle/>
          <a:p>
            <a:fld id="{ED7183D0-D073-044B-B288-71907F4992EB}" type="slidenum">
              <a:rPr lang="it-IT" smtClean="0"/>
              <a:pPr/>
              <a:t>‹N›</a:t>
            </a:fld>
            <a:endParaRPr lang="it-IT"/>
          </a:p>
        </p:txBody>
      </p:sp>
    </p:spTree>
    <p:extLst>
      <p:ext uri="{BB962C8B-B14F-4D97-AF65-F5344CB8AC3E}">
        <p14:creationId xmlns:p14="http://schemas.microsoft.com/office/powerpoint/2010/main" xmlns="" val="15365758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cSld name="1_Diapositiva tito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cSld name="1_Diapositiva tito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Only">
  <p:cSld name="Centered Text">
    <p:spTree>
      <p:nvGrpSpPr>
        <p:cNvPr id="1" name=""/>
        <p:cNvGrpSpPr/>
        <p:nvPr/>
      </p:nvGrpSpPr>
      <p:grpSpPr>
        <a:xfrm>
          <a:off x="0" y="0"/>
          <a:ext cx="0" cy="0"/>
          <a:chOff x="0" y="0"/>
          <a:chExt cx="0" cy="0"/>
        </a:xfrm>
      </p:grpSpPr>
      <p:sp>
        <p:nvSpPr>
          <p:cNvPr id="166"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5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it-IT" sz="4400" b="0" strike="noStrike" spc="-1">
              <a:solidFill>
                <a:srgbClr val="000000"/>
              </a:solidFill>
              <a:uFill>
                <a:solidFill>
                  <a:srgbClr val="FFFFFF"/>
                </a:solidFill>
              </a:uFill>
              <a:latin typeface="Arial"/>
            </a:endParaRPr>
          </a:p>
        </p:txBody>
      </p:sp>
      <p:sp>
        <p:nvSpPr>
          <p:cNvPr id="159"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it-IT" sz="4400" b="0" strike="noStrike" spc="-1">
              <a:solidFill>
                <a:srgbClr val="000000"/>
              </a:solidFill>
              <a:uFill>
                <a:solidFill>
                  <a:srgbClr val="FFFFFF"/>
                </a:solidFill>
              </a:uFill>
              <a:latin typeface="Arial"/>
            </a:endParaRPr>
          </a:p>
        </p:txBody>
      </p:sp>
      <p:sp>
        <p:nvSpPr>
          <p:cNvPr id="161" name="PlaceHolder 2"/>
          <p:cNvSpPr>
            <a:spLocks noGrp="1"/>
          </p:cNvSpPr>
          <p:nvPr>
            <p:ph type="body"/>
          </p:nvPr>
        </p:nvSpPr>
        <p:spPr>
          <a:xfrm>
            <a:off x="457200" y="1604520"/>
            <a:ext cx="8229240" cy="397728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it-IT" sz="4400" b="0" strike="noStrike" spc="-1">
              <a:solidFill>
                <a:srgbClr val="000000"/>
              </a:solidFill>
              <a:uFill>
                <a:solidFill>
                  <a:srgbClr val="FFFFFF"/>
                </a:solidFill>
              </a:uFill>
              <a:latin typeface="Arial"/>
            </a:endParaRPr>
          </a:p>
        </p:txBody>
      </p:sp>
      <p:sp>
        <p:nvSpPr>
          <p:cNvPr id="163" name="PlaceHolder 2"/>
          <p:cNvSpPr>
            <a:spLocks noGrp="1"/>
          </p:cNvSpPr>
          <p:nvPr>
            <p:ph type="body"/>
          </p:nvPr>
        </p:nvSpPr>
        <p:spPr>
          <a:xfrm>
            <a:off x="457200" y="1604520"/>
            <a:ext cx="4015800" cy="397728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
        <p:nvSpPr>
          <p:cNvPr id="164" name="PlaceHolder 3"/>
          <p:cNvSpPr>
            <a:spLocks noGrp="1"/>
          </p:cNvSpPr>
          <p:nvPr>
            <p:ph type="body"/>
          </p:nvPr>
        </p:nvSpPr>
        <p:spPr>
          <a:xfrm>
            <a:off x="4674240" y="1604520"/>
            <a:ext cx="4015800" cy="3977280"/>
          </a:xfrm>
          <a:prstGeom prst="rect">
            <a:avLst/>
          </a:prstGeom>
        </p:spPr>
        <p:txBody>
          <a:bodyPr lIns="0" tIns="0" rIns="0" bIns="0"/>
          <a:lstStyle/>
          <a:p>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it-IT"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6"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6"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theme" Target="../theme/theme2.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 name="Line 1"/>
          <p:cNvSpPr/>
          <p:nvPr/>
        </p:nvSpPr>
        <p:spPr>
          <a:xfrm>
            <a:off x="326160" y="856872"/>
            <a:ext cx="8491320" cy="360"/>
          </a:xfrm>
          <a:prstGeom prst="line">
            <a:avLst/>
          </a:prstGeom>
          <a:ln w="38160">
            <a:solidFill>
              <a:srgbClr val="A90D51"/>
            </a:solidFill>
            <a:round/>
          </a:ln>
        </p:spPr>
        <p:style>
          <a:lnRef idx="0">
            <a:scrgbClr r="0" g="0" b="0"/>
          </a:lnRef>
          <a:fillRef idx="0">
            <a:scrgbClr r="0" g="0" b="0"/>
          </a:fillRef>
          <a:effectRef idx="0">
            <a:scrgbClr r="0" g="0" b="0"/>
          </a:effectRef>
          <a:fontRef idx="minor"/>
        </p:style>
      </p:sp>
      <p:sp>
        <p:nvSpPr>
          <p:cNvPr id="75" name="PlaceHolder 2"/>
          <p:cNvSpPr>
            <a:spLocks noGrp="1"/>
          </p:cNvSpPr>
          <p:nvPr>
            <p:ph type="title"/>
          </p:nvPr>
        </p:nvSpPr>
        <p:spPr>
          <a:xfrm>
            <a:off x="457200" y="273600"/>
            <a:ext cx="8229240" cy="1144800"/>
          </a:xfrm>
          <a:prstGeom prst="rect">
            <a:avLst/>
          </a:prstGeom>
        </p:spPr>
        <p:txBody>
          <a:bodyPr lIns="0" tIns="0" rIns="0" bIns="0" anchor="ctr"/>
          <a:lstStyle/>
          <a:p>
            <a:pPr algn="ctr"/>
            <a:r>
              <a:rPr lang="it-IT" sz="4400" b="0" strike="noStrike" spc="-1">
                <a:solidFill>
                  <a:srgbClr val="000000"/>
                </a:solidFill>
                <a:uFill>
                  <a:solidFill>
                    <a:srgbClr val="FFFFFF"/>
                  </a:solidFill>
                </a:uFill>
                <a:latin typeface="Arial"/>
              </a:rPr>
              <a:t>Fai clic per modificare il formato del testo del titolo</a:t>
            </a:r>
          </a:p>
        </p:txBody>
      </p:sp>
      <p:sp>
        <p:nvSpPr>
          <p:cNvPr id="76" name="PlaceHolder 3"/>
          <p:cNvSpPr>
            <a:spLocks noGrp="1"/>
          </p:cNvSpPr>
          <p:nvPr>
            <p:ph type="body"/>
          </p:nvPr>
        </p:nvSpPr>
        <p:spPr>
          <a:xfrm>
            <a:off x="457200" y="1604520"/>
            <a:ext cx="8229240" cy="3977280"/>
          </a:xfrm>
          <a:prstGeom prst="rect">
            <a:avLst/>
          </a:prstGeom>
        </p:spPr>
        <p:txBody>
          <a:bodyPr lIns="0" tIns="0" rIns="0" bIns="0"/>
          <a:lstStyle/>
          <a:p>
            <a:pPr marL="432000" indent="-324000">
              <a:buClr>
                <a:srgbClr val="000000"/>
              </a:buClr>
              <a:buSzPct val="45000"/>
              <a:buFont typeface="Wingdings" charset="2"/>
              <a:buChar char=""/>
            </a:pPr>
            <a:r>
              <a:rPr lang="it-IT" sz="3200" b="0" strike="noStrike" spc="-1">
                <a:solidFill>
                  <a:srgbClr val="000000"/>
                </a:solidFill>
                <a:uFill>
                  <a:solidFill>
                    <a:srgbClr val="FFFFFF"/>
                  </a:solidFill>
                </a:uFill>
                <a:latin typeface="Arial"/>
              </a:rPr>
              <a:t>Fai clic per modificare il formato del testo della struttura</a:t>
            </a:r>
          </a:p>
          <a:p>
            <a:pPr marL="864000" lvl="1" indent="-324000">
              <a:buClr>
                <a:srgbClr val="000000"/>
              </a:buClr>
              <a:buSzPct val="75000"/>
              <a:buFont typeface="Symbol" charset="2"/>
              <a:buChar char=""/>
            </a:pPr>
            <a:r>
              <a:rPr lang="it-IT" sz="2800" b="0" strike="noStrike" spc="-1">
                <a:solidFill>
                  <a:srgbClr val="000000"/>
                </a:solidFill>
                <a:uFill>
                  <a:solidFill>
                    <a:srgbClr val="FFFFFF"/>
                  </a:solidFill>
                </a:uFill>
                <a:latin typeface="Arial"/>
              </a:rPr>
              <a:t>Secondo livello struttura</a:t>
            </a:r>
          </a:p>
          <a:p>
            <a:pPr marL="1296000" lvl="2" indent="-288000">
              <a:buClr>
                <a:srgbClr val="000000"/>
              </a:buClr>
              <a:buSzPct val="45000"/>
              <a:buFont typeface="Wingdings" charset="2"/>
              <a:buChar char=""/>
            </a:pPr>
            <a:r>
              <a:rPr lang="it-IT" sz="2400" b="0" strike="noStrike" spc="-1">
                <a:solidFill>
                  <a:srgbClr val="000000"/>
                </a:solidFill>
                <a:uFill>
                  <a:solidFill>
                    <a:srgbClr val="FFFFFF"/>
                  </a:solidFill>
                </a:uFill>
                <a:latin typeface="Arial"/>
              </a:rPr>
              <a:t>Terzo livello struttura</a:t>
            </a:r>
          </a:p>
          <a:p>
            <a:pPr marL="1728000" lvl="3" indent="-216000">
              <a:buClr>
                <a:srgbClr val="000000"/>
              </a:buClr>
              <a:buSzPct val="75000"/>
              <a:buFont typeface="Symbol" charset="2"/>
              <a:buChar char=""/>
            </a:pPr>
            <a:r>
              <a:rPr lang="it-IT" sz="2000" b="0" strike="noStrike" spc="-1">
                <a:solidFill>
                  <a:srgbClr val="000000"/>
                </a:solidFill>
                <a:uFill>
                  <a:solidFill>
                    <a:srgbClr val="FFFFFF"/>
                  </a:solidFill>
                </a:uFill>
                <a:latin typeface="Arial"/>
              </a:rPr>
              <a:t>Quarto livello struttura</a:t>
            </a:r>
          </a:p>
          <a:p>
            <a:pPr marL="2160000" lvl="4" indent="-216000">
              <a:buClr>
                <a:srgbClr val="000000"/>
              </a:buClr>
              <a:buSzPct val="45000"/>
              <a:buFont typeface="Wingdings" charset="2"/>
              <a:buChar char=""/>
            </a:pPr>
            <a:r>
              <a:rPr lang="it-IT" sz="2000" b="0" strike="noStrike" spc="-1">
                <a:solidFill>
                  <a:srgbClr val="000000"/>
                </a:solidFill>
                <a:uFill>
                  <a:solidFill>
                    <a:srgbClr val="FFFFFF"/>
                  </a:solidFill>
                </a:uFill>
                <a:latin typeface="Arial"/>
              </a:rPr>
              <a:t>Quinto livello struttura</a:t>
            </a:r>
          </a:p>
          <a:p>
            <a:pPr marL="2592000" lvl="5" indent="-216000">
              <a:buClr>
                <a:srgbClr val="000000"/>
              </a:buClr>
              <a:buSzPct val="45000"/>
              <a:buFont typeface="Wingdings" charset="2"/>
              <a:buChar char=""/>
            </a:pPr>
            <a:r>
              <a:rPr lang="it-IT" sz="2000" b="0" strike="noStrike" spc="-1">
                <a:solidFill>
                  <a:srgbClr val="000000"/>
                </a:solidFill>
                <a:uFill>
                  <a:solidFill>
                    <a:srgbClr val="FFFFFF"/>
                  </a:solidFill>
                </a:uFill>
                <a:latin typeface="Arial"/>
              </a:rPr>
              <a:t>Sesto livello struttura</a:t>
            </a:r>
          </a:p>
          <a:p>
            <a:pPr marL="3024000" lvl="6" indent="-216000">
              <a:buClr>
                <a:srgbClr val="000000"/>
              </a:buClr>
              <a:buSzPct val="45000"/>
              <a:buFont typeface="Wingdings" charset="2"/>
              <a:buChar char=""/>
            </a:pPr>
            <a:r>
              <a:rPr lang="it-IT" sz="2000" b="0" strike="noStrike" spc="-1">
                <a:solidFill>
                  <a:srgbClr val="000000"/>
                </a:solidFill>
                <a:uFill>
                  <a:solidFill>
                    <a:srgbClr val="FFFFFF"/>
                  </a:solidFill>
                </a:uFill>
                <a:latin typeface="Arial"/>
              </a:rPr>
              <a:t>Settimo livello struttura</a:t>
            </a:r>
          </a:p>
        </p:txBody>
      </p:sp>
    </p:spTree>
  </p:cSld>
  <p:clrMap bg1="lt1" tx1="dk1" bg2="lt2" tx2="dk2" accent1="accent1" accent2="accent2" accent3="accent3" accent4="accent4" accent5="accent5" accent6="accent6" hlink="hlink" folHlink="folHlink"/>
  <p:sldLayoutIdLst>
    <p:sldLayoutId id="2147483675" r:id="rId1"/>
    <p:sldLayoutId id="2147483729" r:id="rId2"/>
    <p:sldLayoutId id="2147483734" r:id="rId3"/>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1" name="CustomShape 2"/>
          <p:cNvSpPr/>
          <p:nvPr/>
        </p:nvSpPr>
        <p:spPr>
          <a:xfrm>
            <a:off x="1687680" y="6185160"/>
            <a:ext cx="7452000" cy="223920"/>
          </a:xfrm>
          <a:custGeom>
            <a:avLst/>
            <a:gdLst/>
            <a:ahLst/>
            <a:cxnLst/>
            <a:rect l="l" t="t" r="r" b="b"/>
            <a:pathLst>
              <a:path w="4697" h="367">
                <a:moveTo>
                  <a:pt x="4697" y="0"/>
                </a:moveTo>
                <a:lnTo>
                  <a:pt x="4697" y="367"/>
                </a:lnTo>
                <a:lnTo>
                  <a:pt x="0" y="218"/>
                </a:lnTo>
                <a:lnTo>
                  <a:pt x="4697" y="0"/>
                </a:lnTo>
                <a:close/>
              </a:path>
            </a:pathLst>
          </a:custGeom>
          <a:solidFill>
            <a:schemeClr val="bg1">
              <a:lumMod val="75000"/>
              <a:alpha val="40000"/>
            </a:schemeClr>
          </a:solidFill>
          <a:ln w="9360">
            <a:noFill/>
          </a:ln>
        </p:spPr>
        <p:style>
          <a:lnRef idx="0">
            <a:scrgbClr r="0" g="0" b="0"/>
          </a:lnRef>
          <a:fillRef idx="0">
            <a:scrgbClr r="0" g="0" b="0"/>
          </a:fillRef>
          <a:effectRef idx="0">
            <a:scrgbClr r="0" g="0" b="0"/>
          </a:effectRef>
          <a:fontRef idx="minor"/>
        </p:style>
      </p:sp>
      <p:sp>
        <p:nvSpPr>
          <p:cNvPr id="152" name="CustomShape 3"/>
          <p:cNvSpPr/>
          <p:nvPr/>
        </p:nvSpPr>
        <p:spPr>
          <a:xfrm>
            <a:off x="36360" y="6302520"/>
            <a:ext cx="9102960" cy="350280"/>
          </a:xfrm>
          <a:custGeom>
            <a:avLst/>
            <a:gdLst/>
            <a:ahLst/>
            <a:cxnLst/>
            <a:rect l="l" t="t" r="r" b="b"/>
            <a:pathLst>
              <a:path w="5760" h="528">
                <a:moveTo>
                  <a:pt x="0" y="0"/>
                </a:moveTo>
                <a:lnTo>
                  <a:pt x="5760" y="0"/>
                </a:lnTo>
                <a:lnTo>
                  <a:pt x="5760" y="528"/>
                </a:lnTo>
                <a:lnTo>
                  <a:pt x="48" y="0"/>
                </a:lnTo>
              </a:path>
            </a:pathLst>
          </a:custGeom>
          <a:solidFill>
            <a:schemeClr val="bg1">
              <a:lumMod val="65000"/>
            </a:schemeClr>
          </a:solidFill>
          <a:ln w="9360">
            <a:noFill/>
          </a:ln>
        </p:spPr>
        <p:style>
          <a:lnRef idx="0">
            <a:scrgbClr r="0" g="0" b="0"/>
          </a:lnRef>
          <a:fillRef idx="0">
            <a:scrgbClr r="0" g="0" b="0"/>
          </a:fillRef>
          <a:effectRef idx="0">
            <a:scrgbClr r="0" g="0" b="0"/>
          </a:effectRef>
          <a:fontRef idx="minor"/>
        </p:style>
      </p:sp>
      <p:sp>
        <p:nvSpPr>
          <p:cNvPr id="153" name="CustomShape 4"/>
          <p:cNvSpPr/>
          <p:nvPr/>
        </p:nvSpPr>
        <p:spPr>
          <a:xfrm>
            <a:off x="0" y="6143760"/>
            <a:ext cx="9138960" cy="761400"/>
          </a:xfrm>
          <a:custGeom>
            <a:avLst/>
            <a:gdLst/>
            <a:ahLst/>
            <a:cxnLst/>
            <a:rect l="l" t="t" r="r" b="b"/>
            <a:pathLst>
              <a:path w="5760" h="1248">
                <a:moveTo>
                  <a:pt x="0" y="0"/>
                </a:moveTo>
                <a:lnTo>
                  <a:pt x="0" y="1248"/>
                </a:lnTo>
                <a:lnTo>
                  <a:pt x="5760" y="1248"/>
                </a:lnTo>
                <a:lnTo>
                  <a:pt x="5760" y="528"/>
                </a:lnTo>
                <a:lnTo>
                  <a:pt x="0" y="0"/>
                </a:lnTo>
                <a:close/>
              </a:path>
            </a:pathLst>
          </a:custGeom>
          <a:solidFill>
            <a:srgbClr val="A90D51"/>
          </a:solidFill>
          <a:ln w="12600">
            <a:noFill/>
          </a:ln>
          <a:effectLst>
            <a:outerShdw blurRad="40000" dist="20000" dir="5400000" rotWithShape="0">
              <a:srgbClr val="000000">
                <a:alpha val="38000"/>
              </a:srgbClr>
            </a:outerShdw>
          </a:effectLst>
        </p:spPr>
        <p:style>
          <a:lnRef idx="3">
            <a:schemeClr val="lt1"/>
          </a:lnRef>
          <a:fillRef idx="1">
            <a:schemeClr val="accent1"/>
          </a:fillRef>
          <a:effectRef idx="1">
            <a:schemeClr val="accent1"/>
          </a:effectRef>
          <a:fontRef idx="minor"/>
        </p:style>
      </p:sp>
      <p:sp>
        <p:nvSpPr>
          <p:cNvPr id="154" name="Line 5"/>
          <p:cNvSpPr/>
          <p:nvPr/>
        </p:nvSpPr>
        <p:spPr>
          <a:xfrm>
            <a:off x="0" y="6144480"/>
            <a:ext cx="9144000" cy="326880"/>
          </a:xfrm>
          <a:prstGeom prst="line">
            <a:avLst/>
          </a:prstGeom>
          <a:ln w="12240">
            <a:noFill/>
          </a:ln>
        </p:spPr>
        <p:style>
          <a:lnRef idx="2">
            <a:schemeClr val="accent1"/>
          </a:lnRef>
          <a:fillRef idx="0">
            <a:schemeClr val="accent1"/>
          </a:fillRef>
          <a:effectRef idx="1">
            <a:schemeClr val="accent1"/>
          </a:effectRef>
          <a:fontRef idx="minor"/>
        </p:style>
      </p:sp>
      <p:pic>
        <p:nvPicPr>
          <p:cNvPr id="155" name="Immagine 19"/>
          <p:cNvPicPr/>
          <p:nvPr/>
        </p:nvPicPr>
        <p:blipFill>
          <a:blip r:embed="rId16" cstate="print"/>
          <a:stretch/>
        </p:blipFill>
        <p:spPr>
          <a:xfrm>
            <a:off x="7605000" y="6482160"/>
            <a:ext cx="1220040" cy="347040"/>
          </a:xfrm>
          <a:prstGeom prst="rect">
            <a:avLst/>
          </a:prstGeom>
          <a:ln w="9360">
            <a:noFill/>
          </a:ln>
        </p:spPr>
      </p:pic>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32" r:id="rId13"/>
    <p:sldLayoutId id="2147483735" r:id="rId14"/>
  </p:sldLayoutIdLst>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chart" Target="../charts/chart8.xml"/><Relationship Id="rId4" Type="http://schemas.openxmlformats.org/officeDocument/2006/relationships/chart" Target="../charts/char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16.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chart" Target="../charts/chart10.xml"/></Relationships>
</file>

<file path=ppt/slides/_rels/slide2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chart" Target="../charts/chart12.xml"/><Relationship Id="rId4" Type="http://schemas.openxmlformats.org/officeDocument/2006/relationships/image" Target="../media/image8.jpeg"/></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1"/>
          <p:cNvSpPr/>
          <p:nvPr/>
        </p:nvSpPr>
        <p:spPr>
          <a:xfrm>
            <a:off x="755576" y="2060848"/>
            <a:ext cx="7643834" cy="378619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ts val="6100"/>
              </a:lnSpc>
            </a:pPr>
            <a:r>
              <a:rPr lang="it-IT" sz="5400" b="1" strike="noStrike" spc="-1" dirty="0" smtClean="0">
                <a:solidFill>
                  <a:srgbClr val="A90D51"/>
                </a:solidFill>
                <a:uFill>
                  <a:solidFill>
                    <a:srgbClr val="FFFFFF"/>
                  </a:solidFill>
                </a:uFill>
                <a:latin typeface="Calibri"/>
                <a:ea typeface="DejaVu Sans"/>
              </a:rPr>
              <a:t>VINCOLI EUROPEI E INVESTIMENTI PUBBLICI IN ITALIA</a:t>
            </a:r>
          </a:p>
          <a:p>
            <a:pPr algn="ctr"/>
            <a:r>
              <a:rPr lang="it-IT" sz="1600" b="1" i="1" spc="-1" dirty="0" smtClean="0">
                <a:solidFill>
                  <a:srgbClr val="004D86"/>
                </a:solidFill>
                <a:uFill>
                  <a:solidFill>
                    <a:srgbClr val="FFFFFF"/>
                  </a:solidFill>
                </a:uFill>
                <a:latin typeface="Calibri"/>
                <a:ea typeface="Adobe Heiti Std R"/>
              </a:rPr>
              <a:t>Claudia Ferretti Giuseppe </a:t>
            </a:r>
            <a:r>
              <a:rPr lang="it-IT" sz="1600" b="1" i="1" spc="-1" dirty="0" err="1" smtClean="0">
                <a:solidFill>
                  <a:srgbClr val="004D86"/>
                </a:solidFill>
                <a:uFill>
                  <a:solidFill>
                    <a:srgbClr val="FFFFFF"/>
                  </a:solidFill>
                </a:uFill>
                <a:latin typeface="Calibri"/>
                <a:ea typeface="Adobe Heiti Std R"/>
              </a:rPr>
              <a:t>Gori</a:t>
            </a:r>
            <a:r>
              <a:rPr lang="it-IT" sz="1600" b="1" i="1" spc="-1" dirty="0" smtClean="0">
                <a:solidFill>
                  <a:srgbClr val="004D86"/>
                </a:solidFill>
                <a:uFill>
                  <a:solidFill>
                    <a:srgbClr val="FFFFFF"/>
                  </a:solidFill>
                </a:uFill>
                <a:latin typeface="Calibri"/>
                <a:ea typeface="Adobe Heiti Std R"/>
              </a:rPr>
              <a:t> Patrizia </a:t>
            </a:r>
            <a:r>
              <a:rPr lang="it-IT" sz="1600" b="1" i="1" spc="-1" dirty="0" err="1" smtClean="0">
                <a:solidFill>
                  <a:srgbClr val="004D86"/>
                </a:solidFill>
                <a:uFill>
                  <a:solidFill>
                    <a:srgbClr val="FFFFFF"/>
                  </a:solidFill>
                </a:uFill>
                <a:latin typeface="Calibri"/>
                <a:ea typeface="Adobe Heiti Std R"/>
              </a:rPr>
              <a:t>Lattarulo</a:t>
            </a:r>
            <a:endParaRPr lang="it-IT" sz="1600" b="1" i="1" spc="-1" dirty="0" smtClean="0">
              <a:solidFill>
                <a:srgbClr val="004D86"/>
              </a:solidFill>
              <a:uFill>
                <a:solidFill>
                  <a:srgbClr val="FFFFFF"/>
                </a:solidFill>
              </a:uFill>
              <a:latin typeface="Calibri"/>
              <a:ea typeface="Adobe Heiti Std R"/>
            </a:endParaRPr>
          </a:p>
          <a:p>
            <a:pPr marL="343080" indent="-341640" algn="ctr">
              <a:lnSpc>
                <a:spcPct val="100000"/>
              </a:lnSpc>
            </a:pPr>
            <a:endParaRPr lang="it-IT" sz="1050" b="1" i="1" strike="noStrike" spc="-1" dirty="0" smtClean="0">
              <a:solidFill>
                <a:srgbClr val="004D86"/>
              </a:solidFill>
              <a:uFill>
                <a:solidFill>
                  <a:srgbClr val="FFFFFF"/>
                </a:solidFill>
              </a:uFill>
              <a:latin typeface="Calibri"/>
              <a:ea typeface="Adobe Heiti Std R"/>
            </a:endParaRPr>
          </a:p>
          <a:p>
            <a:pPr marL="343080" indent="-341640" algn="ctr">
              <a:lnSpc>
                <a:spcPct val="100000"/>
              </a:lnSpc>
            </a:pPr>
            <a:endParaRPr lang="it-IT" sz="2400" b="1" i="1" spc="-1" dirty="0" smtClean="0">
              <a:solidFill>
                <a:srgbClr val="004D86"/>
              </a:solidFill>
              <a:uFill>
                <a:solidFill>
                  <a:srgbClr val="FFFFFF"/>
                </a:solidFill>
              </a:uFill>
              <a:latin typeface="Calibri"/>
              <a:ea typeface="Adobe Heiti Std R"/>
            </a:endParaRPr>
          </a:p>
          <a:p>
            <a:pPr marL="343080" indent="-341640" algn="ctr">
              <a:lnSpc>
                <a:spcPct val="100000"/>
              </a:lnSpc>
            </a:pPr>
            <a:endParaRPr lang="it-IT" sz="2400" b="1" i="1" spc="-1" dirty="0" smtClean="0">
              <a:solidFill>
                <a:srgbClr val="004D86"/>
              </a:solidFill>
              <a:uFill>
                <a:solidFill>
                  <a:srgbClr val="FFFFFF"/>
                </a:solidFill>
              </a:uFill>
              <a:latin typeface="Calibri"/>
              <a:ea typeface="Adobe Heiti Std R"/>
            </a:endParaRPr>
          </a:p>
          <a:p>
            <a:pPr marL="343080" indent="-341640" algn="ctr">
              <a:lnSpc>
                <a:spcPct val="100000"/>
              </a:lnSpc>
            </a:pPr>
            <a:endParaRPr lang="it-IT" sz="2400" b="1" i="1" spc="-1" dirty="0" smtClean="0">
              <a:solidFill>
                <a:srgbClr val="004D86"/>
              </a:solidFill>
              <a:uFill>
                <a:solidFill>
                  <a:srgbClr val="FFFFFF"/>
                </a:solidFill>
              </a:uFill>
              <a:latin typeface="Calibri"/>
              <a:ea typeface="Adobe Heiti Std R"/>
            </a:endParaRPr>
          </a:p>
          <a:p>
            <a:pPr marL="343080" indent="-341640" algn="ctr">
              <a:lnSpc>
                <a:spcPct val="100000"/>
              </a:lnSpc>
            </a:pPr>
            <a:endParaRPr lang="it-IT" sz="1050" b="1" i="1" spc="-1" dirty="0" smtClean="0">
              <a:solidFill>
                <a:srgbClr val="004D86"/>
              </a:solidFill>
              <a:uFill>
                <a:solidFill>
                  <a:srgbClr val="FFFFFF"/>
                </a:solidFill>
              </a:uFill>
              <a:latin typeface="Calibri"/>
              <a:ea typeface="Adobe Heiti Std R"/>
            </a:endParaRPr>
          </a:p>
          <a:p>
            <a:pPr marL="343080" indent="-341640" algn="ctr">
              <a:lnSpc>
                <a:spcPct val="100000"/>
              </a:lnSpc>
            </a:pPr>
            <a:r>
              <a:rPr lang="it-IT" sz="2400" b="1" spc="-1" dirty="0" err="1" smtClean="0">
                <a:solidFill>
                  <a:srgbClr val="004D86"/>
                </a:solidFill>
                <a:uFill>
                  <a:solidFill>
                    <a:srgbClr val="FFFFFF"/>
                  </a:solidFill>
                </a:uFill>
                <a:latin typeface="Calibri"/>
                <a:ea typeface="Adobe Heiti Std R"/>
              </a:rPr>
              <a:t>AISRe</a:t>
            </a:r>
            <a:r>
              <a:rPr lang="it-IT" sz="2400" b="1" spc="-1" dirty="0" smtClean="0">
                <a:solidFill>
                  <a:srgbClr val="004D86"/>
                </a:solidFill>
                <a:uFill>
                  <a:solidFill>
                    <a:srgbClr val="FFFFFF"/>
                  </a:solidFill>
                </a:uFill>
                <a:latin typeface="Calibri"/>
                <a:ea typeface="Adobe Heiti Std R"/>
              </a:rPr>
              <a:t> Cagliari 20-22 Settembre 2017</a:t>
            </a:r>
            <a:endParaRPr lang="it-IT" sz="3600" b="1" spc="-1" dirty="0" smtClean="0">
              <a:solidFill>
                <a:srgbClr val="004D86"/>
              </a:solidFill>
              <a:uFill>
                <a:solidFill>
                  <a:srgbClr val="FFFFFF"/>
                </a:solidFill>
              </a:uFill>
              <a:latin typeface="Calibri"/>
              <a:ea typeface="Adobe Heiti Std R"/>
            </a:endParaRPr>
          </a:p>
          <a:p>
            <a:pPr marL="343080" indent="-341640" algn="ctr">
              <a:lnSpc>
                <a:spcPct val="100000"/>
              </a:lnSpc>
              <a:spcBef>
                <a:spcPts val="1200"/>
              </a:spcBef>
            </a:pPr>
            <a:endParaRPr lang="it-IT" sz="2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 name="CustomShape 1"/>
          <p:cNvSpPr/>
          <p:nvPr/>
        </p:nvSpPr>
        <p:spPr>
          <a:xfrm>
            <a:off x="0" y="0"/>
            <a:ext cx="9144000" cy="620688"/>
          </a:xfrm>
          <a:prstGeom prst="rect">
            <a:avLst/>
          </a:prstGeom>
          <a:noFill/>
          <a:ln w="28575">
            <a:solidFill>
              <a:srgbClr val="B8005C"/>
            </a:solid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80000"/>
              </a:lnSpc>
            </a:pPr>
            <a:r>
              <a:rPr lang="it-IT" sz="2400" b="1" strike="noStrike" spc="-1" dirty="0" smtClean="0">
                <a:solidFill>
                  <a:srgbClr val="000000"/>
                </a:solidFill>
                <a:uFill>
                  <a:solidFill>
                    <a:srgbClr val="FFFFFF"/>
                  </a:solidFill>
                </a:uFill>
                <a:latin typeface="Calibri"/>
              </a:rPr>
              <a:t>Ma... non tutte le voci di bilancio rientrano tra le componenti del saldo</a:t>
            </a:r>
            <a:endParaRPr lang="it-IT" sz="2400" b="0" strike="noStrike" spc="-1" dirty="0">
              <a:solidFill>
                <a:srgbClr val="FF0000"/>
              </a:solidFill>
              <a:uFill>
                <a:solidFill>
                  <a:srgbClr val="FFFFFF"/>
                </a:solidFill>
              </a:uFill>
              <a:latin typeface="Arial"/>
            </a:endParaRPr>
          </a:p>
        </p:txBody>
      </p:sp>
      <p:graphicFrame>
        <p:nvGraphicFramePr>
          <p:cNvPr id="6" name="Table 4"/>
          <p:cNvGraphicFramePr/>
          <p:nvPr/>
        </p:nvGraphicFramePr>
        <p:xfrm>
          <a:off x="1547664" y="982880"/>
          <a:ext cx="5929354" cy="4732136"/>
        </p:xfrm>
        <a:graphic>
          <a:graphicData uri="http://schemas.openxmlformats.org/drawingml/2006/table">
            <a:tbl>
              <a:tblPr/>
              <a:tblGrid>
                <a:gridCol w="3001278"/>
                <a:gridCol w="2928076"/>
              </a:tblGrid>
              <a:tr h="1146608">
                <a:tc>
                  <a:txBody>
                    <a:bodyPr/>
                    <a:lstStyle/>
                    <a:p>
                      <a:pPr>
                        <a:lnSpc>
                          <a:spcPct val="115000"/>
                        </a:lnSpc>
                      </a:pPr>
                      <a:r>
                        <a:rPr lang="it-IT" sz="2000" b="1" i="1" strike="noStrike" spc="-1" dirty="0">
                          <a:solidFill>
                            <a:schemeClr val="accent1">
                              <a:lumMod val="75000"/>
                            </a:schemeClr>
                          </a:solidFill>
                          <a:uFill>
                            <a:solidFill>
                              <a:srgbClr val="FFFFFF"/>
                            </a:solidFill>
                          </a:uFill>
                          <a:latin typeface="Calibri"/>
                          <a:ea typeface="Times New Roman"/>
                        </a:rPr>
                        <a:t> </a:t>
                      </a:r>
                      <a:r>
                        <a:rPr lang="it-IT" sz="2000" b="1" i="1" strike="noStrike" spc="-1" dirty="0" smtClean="0">
                          <a:solidFill>
                            <a:schemeClr val="accent1">
                              <a:lumMod val="75000"/>
                            </a:schemeClr>
                          </a:solidFill>
                          <a:uFill>
                            <a:solidFill>
                              <a:srgbClr val="FFFFFF"/>
                            </a:solidFill>
                          </a:uFill>
                          <a:latin typeface="Calibri"/>
                          <a:ea typeface="Times New Roman"/>
                        </a:rPr>
                        <a:t>Avanzo di amministrazione</a:t>
                      </a:r>
                    </a:p>
                    <a:p>
                      <a:pPr>
                        <a:lnSpc>
                          <a:spcPct val="115000"/>
                        </a:lnSpc>
                      </a:pPr>
                      <a:r>
                        <a:rPr lang="it-IT" sz="1400" b="1" strike="noStrike" spc="-1" dirty="0" smtClean="0">
                          <a:solidFill>
                            <a:schemeClr val="tx1"/>
                          </a:solidFill>
                          <a:uFill>
                            <a:solidFill>
                              <a:srgbClr val="FFFFFF"/>
                            </a:solidFill>
                          </a:uFill>
                          <a:latin typeface="Calibri"/>
                          <a:ea typeface="+mn-ea"/>
                        </a:rPr>
                        <a:t>(i risparmi ereditati dal passato)</a:t>
                      </a:r>
                      <a:endParaRPr lang="it-IT" sz="1400" b="1" i="1" strike="noStrike" spc="-1" dirty="0">
                        <a:solidFill>
                          <a:schemeClr val="tx1"/>
                        </a:solidFill>
                        <a:uFill>
                          <a:solidFill>
                            <a:srgbClr val="FFFFFF"/>
                          </a:solidFill>
                        </a:uFill>
                        <a:latin typeface="Arial"/>
                      </a:endParaRP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it-IT" dirty="0"/>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r>
              <a:tr h="405399">
                <a:tc>
                  <a:txBody>
                    <a:bodyPr/>
                    <a:lstStyle/>
                    <a:p>
                      <a:pPr>
                        <a:lnSpc>
                          <a:spcPct val="115000"/>
                        </a:lnSpc>
                      </a:pPr>
                      <a:r>
                        <a:rPr lang="it-IT" sz="2000" b="1" i="1" strike="noStrike" spc="-1" dirty="0" smtClean="0">
                          <a:solidFill>
                            <a:schemeClr val="accent1">
                              <a:lumMod val="75000"/>
                            </a:schemeClr>
                          </a:solidFill>
                          <a:uFill>
                            <a:solidFill>
                              <a:srgbClr val="FFFFFF"/>
                            </a:solidFill>
                          </a:uFill>
                          <a:latin typeface="Calibri"/>
                          <a:ea typeface="Times New Roman"/>
                        </a:rPr>
                        <a:t>Indebitamento</a:t>
                      </a:r>
                    </a:p>
                    <a:p>
                      <a:pPr>
                        <a:lnSpc>
                          <a:spcPct val="115000"/>
                        </a:lnSpc>
                      </a:pPr>
                      <a:r>
                        <a:rPr lang="it-IT" sz="1400" b="1" i="1" strike="noStrike" spc="-1" dirty="0" smtClean="0">
                          <a:solidFill>
                            <a:schemeClr val="tx1"/>
                          </a:solidFill>
                          <a:uFill>
                            <a:solidFill>
                              <a:srgbClr val="FFFFFF"/>
                            </a:solidFill>
                          </a:uFill>
                          <a:latin typeface="Calibri"/>
                        </a:rPr>
                        <a:t>(la</a:t>
                      </a:r>
                      <a:r>
                        <a:rPr lang="it-IT" sz="1400" b="1" i="1" strike="noStrike" spc="-1" baseline="0" dirty="0" smtClean="0">
                          <a:solidFill>
                            <a:schemeClr val="tx1"/>
                          </a:solidFill>
                          <a:uFill>
                            <a:solidFill>
                              <a:srgbClr val="FFFFFF"/>
                            </a:solidFill>
                          </a:uFill>
                          <a:latin typeface="Calibri"/>
                        </a:rPr>
                        <a:t> fonte principale di risorse per finanziare gli investimenti)</a:t>
                      </a:r>
                      <a:endParaRPr lang="it-IT" sz="1400" b="1" i="1" strike="noStrike" spc="-1" dirty="0">
                        <a:solidFill>
                          <a:schemeClr val="tx1"/>
                        </a:solidFill>
                        <a:uFill>
                          <a:solidFill>
                            <a:srgbClr val="FFFFFF"/>
                          </a:solidFill>
                        </a:uFill>
                        <a:latin typeface="Arial"/>
                      </a:endParaRP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it-IT" dirty="0"/>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r>
              <a:tr h="402482">
                <a:tc gridSpan="2">
                  <a:txBody>
                    <a:bodyPr/>
                    <a:lstStyle/>
                    <a:p>
                      <a:pPr algn="ctr">
                        <a:lnSpc>
                          <a:spcPct val="115000"/>
                        </a:lnSpc>
                      </a:pPr>
                      <a:r>
                        <a:rPr lang="it-IT" sz="2000" b="1" strike="noStrike" spc="-1" dirty="0" smtClean="0">
                          <a:solidFill>
                            <a:srgbClr val="000000"/>
                          </a:solidFill>
                          <a:uFill>
                            <a:solidFill>
                              <a:srgbClr val="FFFFFF"/>
                            </a:solidFill>
                          </a:uFill>
                          <a:latin typeface="Calibri"/>
                          <a:ea typeface="Times New Roman"/>
                        </a:rPr>
                        <a:t>SALDO FINALE</a:t>
                      </a:r>
                      <a:endParaRPr lang="it-IT" sz="2000" b="1" strike="noStrike" spc="-1" dirty="0">
                        <a:solidFill>
                          <a:srgbClr val="000000"/>
                        </a:solidFill>
                        <a:uFill>
                          <a:solidFill>
                            <a:srgbClr val="FFFFFF"/>
                          </a:solidFill>
                        </a:uFill>
                        <a:latin typeface="Arial"/>
                      </a:endParaRP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hMerge="1">
                  <a:txBody>
                    <a:bodyPr/>
                    <a:lstStyle/>
                    <a:p>
                      <a:endParaRPr lang="it-IT"/>
                    </a:p>
                  </a:txBody>
                  <a:tcPr/>
                </a:tc>
              </a:tr>
              <a:tr h="402482">
                <a:tc>
                  <a:txBody>
                    <a:bodyPr/>
                    <a:lstStyle/>
                    <a:p>
                      <a:pPr>
                        <a:lnSpc>
                          <a:spcPct val="115000"/>
                        </a:lnSpc>
                      </a:pPr>
                      <a:r>
                        <a:rPr lang="it-IT" sz="2000" b="0" strike="noStrike" spc="-1" dirty="0" smtClean="0">
                          <a:solidFill>
                            <a:srgbClr val="000000"/>
                          </a:solidFill>
                          <a:uFill>
                            <a:solidFill>
                              <a:srgbClr val="FFFFFF"/>
                            </a:solidFill>
                          </a:uFill>
                          <a:latin typeface="Calibri"/>
                          <a:ea typeface="Times New Roman"/>
                        </a:rPr>
                        <a:t>Entrate finali Titolo</a:t>
                      </a:r>
                      <a:endParaRPr lang="it-IT" sz="2000" b="0" strike="noStrike" spc="-1" dirty="0">
                        <a:solidFill>
                          <a:srgbClr val="000000"/>
                        </a:solidFill>
                        <a:uFill>
                          <a:solidFill>
                            <a:srgbClr val="FFFFFF"/>
                          </a:solidFill>
                        </a:uFill>
                        <a:latin typeface="Arial"/>
                      </a:endParaRP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c>
                  <a:txBody>
                    <a:bodyPr/>
                    <a:lstStyle/>
                    <a:p>
                      <a:pPr algn="r">
                        <a:lnSpc>
                          <a:spcPct val="115000"/>
                        </a:lnSpc>
                      </a:pPr>
                      <a:r>
                        <a:rPr lang="it-IT" sz="2000" b="0" strike="noStrike" spc="-1" dirty="0" smtClean="0">
                          <a:solidFill>
                            <a:srgbClr val="000000"/>
                          </a:solidFill>
                          <a:uFill>
                            <a:solidFill>
                              <a:srgbClr val="FFFFFF"/>
                            </a:solidFill>
                          </a:uFill>
                          <a:latin typeface="Calibri"/>
                          <a:ea typeface="Times New Roman"/>
                        </a:rPr>
                        <a:t>Spese finali Titolo</a:t>
                      </a:r>
                      <a:endParaRPr lang="it-IT" sz="2000" b="0" strike="noStrike" spc="-1" dirty="0">
                        <a:solidFill>
                          <a:srgbClr val="000000"/>
                        </a:solidFill>
                        <a:uFill>
                          <a:solidFill>
                            <a:srgbClr val="FFFFFF"/>
                          </a:solidFill>
                        </a:uFill>
                        <a:latin typeface="Arial"/>
                      </a:endParaRP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2">
                        <a:lumMod val="90000"/>
                      </a:schemeClr>
                    </a:solidFill>
                  </a:tcPr>
                </a:tc>
              </a:tr>
              <a:tr h="393824">
                <a:tc>
                  <a:txBody>
                    <a:bodyPr/>
                    <a:lstStyle/>
                    <a:p>
                      <a:pPr>
                        <a:lnSpc>
                          <a:spcPct val="115000"/>
                        </a:lnSpc>
                      </a:pPr>
                      <a:r>
                        <a:rPr lang="it-IT" sz="2000" b="0" strike="noStrike" spc="-1" dirty="0" smtClean="0">
                          <a:solidFill>
                            <a:srgbClr val="000000"/>
                          </a:solidFill>
                          <a:uFill>
                            <a:solidFill>
                              <a:srgbClr val="FFFFFF"/>
                            </a:solidFill>
                          </a:uFill>
                          <a:latin typeface="Calibri"/>
                        </a:rPr>
                        <a:t>Correnti</a:t>
                      </a:r>
                      <a:endParaRPr lang="it-IT" sz="2000" b="0" strike="noStrike" spc="-1" dirty="0">
                        <a:solidFill>
                          <a:srgbClr val="000000"/>
                        </a:solidFill>
                        <a:uFill>
                          <a:solidFill>
                            <a:srgbClr val="FFFFFF"/>
                          </a:solidFill>
                        </a:uFill>
                        <a:latin typeface="Arial"/>
                      </a:endParaRP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8F8F8"/>
                    </a:solidFill>
                  </a:tcPr>
                </a:tc>
                <a:tc>
                  <a:txBody>
                    <a:bodyPr/>
                    <a:lstStyle/>
                    <a:p>
                      <a:pPr algn="r">
                        <a:lnSpc>
                          <a:spcPct val="115000"/>
                        </a:lnSpc>
                      </a:pPr>
                      <a:r>
                        <a:rPr lang="it-IT" sz="2000" b="0" strike="noStrike" spc="-1" dirty="0" smtClean="0">
                          <a:solidFill>
                            <a:srgbClr val="000000"/>
                          </a:solidFill>
                          <a:uFill>
                            <a:solidFill>
                              <a:srgbClr val="FFFFFF"/>
                            </a:solidFill>
                          </a:uFill>
                          <a:latin typeface="Calibri"/>
                          <a:ea typeface="Times New Roman"/>
                        </a:rPr>
                        <a:t>Correnti</a:t>
                      </a:r>
                      <a:endParaRPr lang="it-IT" sz="2000" b="0" strike="noStrike" spc="-1" dirty="0">
                        <a:solidFill>
                          <a:srgbClr val="000000"/>
                        </a:solidFill>
                        <a:uFill>
                          <a:solidFill>
                            <a:srgbClr val="FFFFFF"/>
                          </a:solidFill>
                        </a:uFill>
                        <a:latin typeface="Arial"/>
                      </a:endParaRP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8F8F8"/>
                    </a:solidFill>
                  </a:tcPr>
                </a:tc>
              </a:tr>
              <a:tr h="402482">
                <a:tc>
                  <a:txBody>
                    <a:bodyPr/>
                    <a:lstStyle/>
                    <a:p>
                      <a:pPr>
                        <a:lnSpc>
                          <a:spcPct val="115000"/>
                        </a:lnSpc>
                      </a:pPr>
                      <a:r>
                        <a:rPr lang="it-IT" sz="2000" b="0" strike="noStrike" spc="-1" dirty="0" smtClean="0">
                          <a:solidFill>
                            <a:srgbClr val="000000"/>
                          </a:solidFill>
                          <a:uFill>
                            <a:solidFill>
                              <a:srgbClr val="FFFFFF"/>
                            </a:solidFill>
                          </a:uFill>
                          <a:latin typeface="Calibri"/>
                          <a:ea typeface="Times New Roman"/>
                        </a:rPr>
                        <a:t>C/</a:t>
                      </a:r>
                      <a:r>
                        <a:rPr lang="it-IT" sz="2000" b="0" strike="noStrike" spc="-1" dirty="0" err="1" smtClean="0">
                          <a:solidFill>
                            <a:srgbClr val="000000"/>
                          </a:solidFill>
                          <a:uFill>
                            <a:solidFill>
                              <a:srgbClr val="FFFFFF"/>
                            </a:solidFill>
                          </a:uFill>
                          <a:latin typeface="Calibri"/>
                          <a:ea typeface="Times New Roman"/>
                        </a:rPr>
                        <a:t>cap</a:t>
                      </a:r>
                      <a:r>
                        <a:rPr lang="it-IT" sz="2000" b="0" strike="noStrike" spc="-1" dirty="0" smtClean="0">
                          <a:solidFill>
                            <a:srgbClr val="000000"/>
                          </a:solidFill>
                          <a:uFill>
                            <a:solidFill>
                              <a:srgbClr val="FFFFFF"/>
                            </a:solidFill>
                          </a:uFill>
                          <a:latin typeface="Calibri"/>
                          <a:ea typeface="Times New Roman"/>
                        </a:rPr>
                        <a:t> </a:t>
                      </a:r>
                      <a:endParaRPr lang="it-IT" sz="2000" b="0" strike="noStrike" spc="-1" dirty="0">
                        <a:solidFill>
                          <a:srgbClr val="000000"/>
                        </a:solidFill>
                        <a:uFill>
                          <a:solidFill>
                            <a:srgbClr val="FFFFFF"/>
                          </a:solidFill>
                        </a:uFill>
                        <a:latin typeface="Arial"/>
                      </a:endParaRP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8F8F8"/>
                    </a:solidFill>
                  </a:tcPr>
                </a:tc>
                <a:tc>
                  <a:txBody>
                    <a:bodyPr/>
                    <a:lstStyle/>
                    <a:p>
                      <a:pPr algn="r">
                        <a:lnSpc>
                          <a:spcPct val="115000"/>
                        </a:lnSpc>
                      </a:pPr>
                      <a:r>
                        <a:rPr lang="it-IT" sz="2000" b="0" strike="noStrike" spc="-1" dirty="0" smtClean="0">
                          <a:solidFill>
                            <a:srgbClr val="000000"/>
                          </a:solidFill>
                          <a:uFill>
                            <a:solidFill>
                              <a:srgbClr val="FFFFFF"/>
                            </a:solidFill>
                          </a:uFill>
                          <a:latin typeface="Calibri"/>
                        </a:rPr>
                        <a:t>C/</a:t>
                      </a:r>
                      <a:r>
                        <a:rPr lang="it-IT" sz="2000" b="0" strike="noStrike" spc="-1" dirty="0" err="1" smtClean="0">
                          <a:solidFill>
                            <a:srgbClr val="000000"/>
                          </a:solidFill>
                          <a:uFill>
                            <a:solidFill>
                              <a:srgbClr val="FFFFFF"/>
                            </a:solidFill>
                          </a:uFill>
                          <a:latin typeface="Calibri"/>
                        </a:rPr>
                        <a:t>cap</a:t>
                      </a:r>
                      <a:endParaRPr lang="it-IT" sz="2000" b="0" strike="noStrike" spc="-1" dirty="0">
                        <a:solidFill>
                          <a:srgbClr val="000000"/>
                        </a:solidFill>
                        <a:uFill>
                          <a:solidFill>
                            <a:srgbClr val="FFFFFF"/>
                          </a:solidFill>
                        </a:uFill>
                        <a:latin typeface="Arial"/>
                      </a:endParaRP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8F8F8"/>
                    </a:solidFill>
                  </a:tcPr>
                </a:tc>
              </a:tr>
              <a:tr h="402482">
                <a:tc>
                  <a:txBody>
                    <a:bodyPr/>
                    <a:lstStyle/>
                    <a:p>
                      <a:pPr>
                        <a:lnSpc>
                          <a:spcPct val="115000"/>
                        </a:lnSpc>
                      </a:pPr>
                      <a:r>
                        <a:rPr lang="it-IT" sz="2000" b="0" strike="noStrike" spc="-1" dirty="0" smtClean="0">
                          <a:solidFill>
                            <a:srgbClr val="000000"/>
                          </a:solidFill>
                          <a:uFill>
                            <a:solidFill>
                              <a:srgbClr val="FFFFFF"/>
                            </a:solidFill>
                          </a:uFill>
                          <a:latin typeface="Calibri"/>
                          <a:ea typeface="+mn-ea"/>
                          <a:cs typeface="+mn-cs"/>
                        </a:rPr>
                        <a:t>Riduzione </a:t>
                      </a:r>
                      <a:r>
                        <a:rPr lang="it-IT" sz="2000" b="0" strike="noStrike" spc="-1" dirty="0" err="1" smtClean="0">
                          <a:solidFill>
                            <a:srgbClr val="000000"/>
                          </a:solidFill>
                          <a:uFill>
                            <a:solidFill>
                              <a:srgbClr val="FFFFFF"/>
                            </a:solidFill>
                          </a:uFill>
                          <a:latin typeface="Calibri"/>
                          <a:ea typeface="+mn-ea"/>
                          <a:cs typeface="+mn-cs"/>
                        </a:rPr>
                        <a:t>att</a:t>
                      </a:r>
                      <a:r>
                        <a:rPr lang="it-IT" sz="2000" b="0" strike="noStrike" spc="-1" dirty="0" smtClean="0">
                          <a:solidFill>
                            <a:srgbClr val="000000"/>
                          </a:solidFill>
                          <a:uFill>
                            <a:solidFill>
                              <a:srgbClr val="FFFFFF"/>
                            </a:solidFill>
                          </a:uFill>
                          <a:latin typeface="Calibri"/>
                          <a:ea typeface="+mn-ea"/>
                          <a:cs typeface="+mn-cs"/>
                        </a:rPr>
                        <a:t> finanziarie</a:t>
                      </a:r>
                      <a:endParaRPr lang="it-IT" sz="2000" b="0" strike="noStrike" spc="-1" dirty="0">
                        <a:solidFill>
                          <a:srgbClr val="000000"/>
                        </a:solidFill>
                        <a:uFill>
                          <a:solidFill>
                            <a:srgbClr val="FFFFFF"/>
                          </a:solidFill>
                        </a:uFill>
                        <a:latin typeface="Calibri"/>
                        <a:ea typeface="+mn-ea"/>
                        <a:cs typeface="+mn-cs"/>
                      </a:endParaRP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8F8F8"/>
                    </a:solidFill>
                  </a:tcPr>
                </a:tc>
                <a:tc>
                  <a:txBody>
                    <a:bodyPr/>
                    <a:lstStyle/>
                    <a:p>
                      <a:pPr algn="r">
                        <a:lnSpc>
                          <a:spcPct val="115000"/>
                        </a:lnSpc>
                      </a:pPr>
                      <a:r>
                        <a:rPr lang="it-IT" sz="2000" b="0" strike="noStrike" spc="-1" dirty="0" smtClean="0">
                          <a:solidFill>
                            <a:srgbClr val="000000"/>
                          </a:solidFill>
                          <a:uFill>
                            <a:solidFill>
                              <a:srgbClr val="FFFFFF"/>
                            </a:solidFill>
                          </a:uFill>
                          <a:latin typeface="Calibri"/>
                          <a:ea typeface="+mn-ea"/>
                          <a:cs typeface="+mn-cs"/>
                        </a:rPr>
                        <a:t>Aumento </a:t>
                      </a:r>
                      <a:r>
                        <a:rPr lang="it-IT" sz="2000" b="0" strike="noStrike" spc="-1" dirty="0" err="1" smtClean="0">
                          <a:solidFill>
                            <a:srgbClr val="000000"/>
                          </a:solidFill>
                          <a:uFill>
                            <a:solidFill>
                              <a:srgbClr val="FFFFFF"/>
                            </a:solidFill>
                          </a:uFill>
                          <a:latin typeface="Calibri"/>
                          <a:ea typeface="+mn-ea"/>
                          <a:cs typeface="+mn-cs"/>
                        </a:rPr>
                        <a:t>att</a:t>
                      </a:r>
                      <a:r>
                        <a:rPr lang="it-IT" sz="2000" b="0" strike="noStrike" spc="-1" dirty="0" smtClean="0">
                          <a:solidFill>
                            <a:srgbClr val="000000"/>
                          </a:solidFill>
                          <a:uFill>
                            <a:solidFill>
                              <a:srgbClr val="FFFFFF"/>
                            </a:solidFill>
                          </a:uFill>
                          <a:latin typeface="Calibri"/>
                          <a:ea typeface="+mn-ea"/>
                          <a:cs typeface="+mn-cs"/>
                        </a:rPr>
                        <a:t> finanziarie</a:t>
                      </a: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8F8F8"/>
                    </a:solidFill>
                  </a:tcPr>
                </a:tc>
              </a:tr>
              <a:tr h="402482">
                <a:tc>
                  <a:txBody>
                    <a:bodyPr/>
                    <a:lstStyle/>
                    <a:p>
                      <a:pPr>
                        <a:lnSpc>
                          <a:spcPct val="100000"/>
                        </a:lnSpc>
                      </a:pPr>
                      <a:r>
                        <a:rPr lang="it-IT" sz="1600" b="1" strike="noStrike" spc="-1" dirty="0" smtClean="0">
                          <a:solidFill>
                            <a:schemeClr val="tx2">
                              <a:lumMod val="75000"/>
                            </a:schemeClr>
                          </a:solidFill>
                          <a:uFill>
                            <a:solidFill>
                              <a:srgbClr val="FFFFFF"/>
                            </a:solidFill>
                          </a:uFill>
                          <a:latin typeface="Arial"/>
                        </a:rPr>
                        <a:t>Fondo pluriennale vincolato Entrata</a:t>
                      </a:r>
                      <a:endParaRPr lang="it-IT" sz="1600" b="1" strike="noStrike" spc="-1" dirty="0">
                        <a:solidFill>
                          <a:schemeClr val="tx2">
                            <a:lumMod val="75000"/>
                          </a:schemeClr>
                        </a:solidFill>
                        <a:uFill>
                          <a:solidFill>
                            <a:srgbClr val="FFFFFF"/>
                          </a:solidFill>
                        </a:uFill>
                        <a:latin typeface="Arial"/>
                      </a:endParaRP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8F8F8"/>
                    </a:solidFill>
                  </a:tcPr>
                </a:tc>
                <a:tc>
                  <a:txBody>
                    <a:bodyPr/>
                    <a:lstStyle/>
                    <a:p>
                      <a:pPr marL="0" marR="0" indent="0" algn="l" defTabSz="914400" eaLnBrk="1" fontAlgn="auto" latinLnBrk="0" hangingPunct="1">
                        <a:lnSpc>
                          <a:spcPct val="100000"/>
                        </a:lnSpc>
                        <a:spcBef>
                          <a:spcPts val="0"/>
                        </a:spcBef>
                        <a:spcAft>
                          <a:spcPts val="0"/>
                        </a:spcAft>
                        <a:buClrTx/>
                        <a:buSzTx/>
                        <a:buFontTx/>
                        <a:buNone/>
                        <a:tabLst/>
                        <a:defRPr/>
                      </a:pPr>
                      <a:r>
                        <a:rPr lang="it-IT" sz="1600" b="1" strike="noStrike" spc="-1" dirty="0" smtClean="0">
                          <a:solidFill>
                            <a:schemeClr val="tx2">
                              <a:lumMod val="75000"/>
                            </a:schemeClr>
                          </a:solidFill>
                          <a:uFill>
                            <a:solidFill>
                              <a:srgbClr val="FFFFFF"/>
                            </a:solidFill>
                          </a:uFill>
                          <a:latin typeface="+mn-lt"/>
                        </a:rPr>
                        <a:t>Fondo pluriennale</a:t>
                      </a:r>
                      <a:r>
                        <a:rPr lang="it-IT" sz="1600" b="1" strike="noStrike" spc="-1" baseline="0" dirty="0" smtClean="0">
                          <a:solidFill>
                            <a:schemeClr val="tx2">
                              <a:lumMod val="75000"/>
                            </a:schemeClr>
                          </a:solidFill>
                          <a:uFill>
                            <a:solidFill>
                              <a:srgbClr val="FFFFFF"/>
                            </a:solidFill>
                          </a:uFill>
                          <a:latin typeface="+mn-lt"/>
                        </a:rPr>
                        <a:t> </a:t>
                      </a:r>
                      <a:r>
                        <a:rPr lang="it-IT" sz="1600" b="1" strike="noStrike" spc="-1" dirty="0" smtClean="0">
                          <a:solidFill>
                            <a:schemeClr val="tx2">
                              <a:lumMod val="75000"/>
                            </a:schemeClr>
                          </a:solidFill>
                          <a:uFill>
                            <a:solidFill>
                              <a:srgbClr val="FFFFFF"/>
                            </a:solidFill>
                          </a:uFill>
                          <a:latin typeface="+mn-lt"/>
                        </a:rPr>
                        <a:t>vincolato Uscite</a:t>
                      </a:r>
                    </a:p>
                  </a:txBody>
                  <a:tcPr marL="90000" marR="90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8F8F8"/>
                    </a:solidFill>
                  </a:tcPr>
                </a:tc>
              </a:tr>
            </a:tbl>
          </a:graphicData>
        </a:graphic>
      </p:graphicFrame>
      <p:sp>
        <p:nvSpPr>
          <p:cNvPr id="11" name="CasellaDiTesto 10"/>
          <p:cNvSpPr txBox="1"/>
          <p:nvPr/>
        </p:nvSpPr>
        <p:spPr>
          <a:xfrm>
            <a:off x="7812360" y="3501008"/>
            <a:ext cx="1188764" cy="2308324"/>
          </a:xfrm>
          <a:prstGeom prst="rect">
            <a:avLst/>
          </a:prstGeom>
          <a:noFill/>
          <a:ln>
            <a:solidFill>
              <a:srgbClr val="B8005C"/>
            </a:solidFill>
          </a:ln>
        </p:spPr>
        <p:txBody>
          <a:bodyPr wrap="square" rtlCol="0">
            <a:spAutoFit/>
          </a:bodyPr>
          <a:lstStyle/>
          <a:p>
            <a:pPr algn="ctr"/>
            <a:r>
              <a:rPr lang="it-IT" dirty="0" smtClean="0">
                <a:solidFill>
                  <a:srgbClr val="B8005C"/>
                </a:solidFill>
              </a:rPr>
              <a:t>Entrate                                 =                       Uscite</a:t>
            </a:r>
          </a:p>
          <a:p>
            <a:pPr algn="ctr"/>
            <a:endParaRPr lang="it-IT" dirty="0" smtClean="0">
              <a:solidFill>
                <a:srgbClr val="B8005C"/>
              </a:solidFill>
            </a:endParaRPr>
          </a:p>
          <a:p>
            <a:pPr algn="ctr"/>
            <a:r>
              <a:rPr lang="it-IT" dirty="0" smtClean="0">
                <a:solidFill>
                  <a:srgbClr val="B8005C"/>
                </a:solidFill>
              </a:rPr>
              <a:t>Valide ai fini del saldo finale</a:t>
            </a:r>
            <a:endParaRPr lang="it-IT" dirty="0">
              <a:solidFill>
                <a:srgbClr val="B8005C"/>
              </a:solidFill>
            </a:endParaRPr>
          </a:p>
        </p:txBody>
      </p:sp>
      <p:sp>
        <p:nvSpPr>
          <p:cNvPr id="13" name="Parentesi graffa aperta 12"/>
          <p:cNvSpPr/>
          <p:nvPr/>
        </p:nvSpPr>
        <p:spPr>
          <a:xfrm>
            <a:off x="1259632" y="3861048"/>
            <a:ext cx="216024" cy="1728192"/>
          </a:xfrm>
          <a:prstGeom prst="leftBrace">
            <a:avLst/>
          </a:prstGeom>
          <a:ln>
            <a:solidFill>
              <a:srgbClr val="B8005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solidFill>
                <a:srgbClr val="CC0066"/>
              </a:solidFill>
            </a:endParaRPr>
          </a:p>
        </p:txBody>
      </p:sp>
      <p:sp>
        <p:nvSpPr>
          <p:cNvPr id="14" name="Parentesi graffa chiusa 13"/>
          <p:cNvSpPr/>
          <p:nvPr/>
        </p:nvSpPr>
        <p:spPr>
          <a:xfrm>
            <a:off x="7570686" y="3789040"/>
            <a:ext cx="216024" cy="1872208"/>
          </a:xfrm>
          <a:prstGeom prst="rightBrace">
            <a:avLst/>
          </a:prstGeom>
          <a:ln>
            <a:solidFill>
              <a:srgbClr val="B8005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18" name="Connettore 2 17"/>
          <p:cNvCxnSpPr/>
          <p:nvPr/>
        </p:nvCxnSpPr>
        <p:spPr>
          <a:xfrm>
            <a:off x="3779912" y="1918984"/>
            <a:ext cx="2880320" cy="1582024"/>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21" name="Per 20"/>
          <p:cNvSpPr/>
          <p:nvPr/>
        </p:nvSpPr>
        <p:spPr>
          <a:xfrm>
            <a:off x="4355976" y="2060848"/>
            <a:ext cx="571504" cy="642942"/>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Freccia circolare a destra 21"/>
          <p:cNvSpPr/>
          <p:nvPr/>
        </p:nvSpPr>
        <p:spPr>
          <a:xfrm>
            <a:off x="251520" y="1918984"/>
            <a:ext cx="1071570" cy="36724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4" name="CasellaDiTesto 23"/>
          <p:cNvSpPr txBox="1"/>
          <p:nvPr/>
        </p:nvSpPr>
        <p:spPr>
          <a:xfrm>
            <a:off x="4932040" y="6381328"/>
            <a:ext cx="1872208" cy="323165"/>
          </a:xfrm>
          <a:prstGeom prst="rect">
            <a:avLst/>
          </a:prstGeom>
          <a:noFill/>
        </p:spPr>
        <p:txBody>
          <a:bodyPr wrap="square" rtlCol="0">
            <a:spAutoFit/>
          </a:bodyPr>
          <a:lstStyle/>
          <a:p>
            <a:r>
              <a:rPr lang="it-IT" sz="1500" b="1" dirty="0" smtClean="0">
                <a:solidFill>
                  <a:srgbClr val="B8005C"/>
                </a:solidFill>
                <a:latin typeface="Calibri" pitchFamily="34" charset="0"/>
              </a:rPr>
              <a:t>Intese regionali</a:t>
            </a:r>
            <a:endParaRPr lang="it-IT" sz="1500" b="1" dirty="0">
              <a:solidFill>
                <a:srgbClr val="B8005C"/>
              </a:solidFill>
              <a:latin typeface="Calibri" pitchFamily="34" charset="0"/>
            </a:endParaRPr>
          </a:p>
        </p:txBody>
      </p:sp>
      <p:sp>
        <p:nvSpPr>
          <p:cNvPr id="25" name="CasellaDiTesto 24"/>
          <p:cNvSpPr txBox="1"/>
          <p:nvPr/>
        </p:nvSpPr>
        <p:spPr>
          <a:xfrm>
            <a:off x="3419872" y="6381328"/>
            <a:ext cx="1656184" cy="46628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a:t>
            </a:r>
            <a:endParaRPr lang="it-IT" sz="1500" b="1" dirty="0">
              <a:solidFill>
                <a:srgbClr val="B8005C"/>
              </a:solidFill>
              <a:latin typeface="Calibri" pitchFamily="34" charset="0"/>
            </a:endParaRPr>
          </a:p>
        </p:txBody>
      </p:sp>
      <p:sp>
        <p:nvSpPr>
          <p:cNvPr id="26" name="CasellaDiTesto 25"/>
          <p:cNvSpPr txBox="1"/>
          <p:nvPr/>
        </p:nvSpPr>
        <p:spPr>
          <a:xfrm>
            <a:off x="1497134" y="6237312"/>
            <a:ext cx="1994746" cy="646331"/>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La manovra espansiva per gli investimenti pubblici</a:t>
            </a:r>
            <a:endParaRPr lang="it-IT" sz="1500" b="1" dirty="0">
              <a:solidFill>
                <a:schemeClr val="bg1"/>
              </a:solidFill>
              <a:latin typeface="Calibri" pitchFamily="34" charset="0"/>
            </a:endParaRPr>
          </a:p>
        </p:txBody>
      </p:sp>
      <p:sp>
        <p:nvSpPr>
          <p:cNvPr id="15" name="CasellaDiTesto 14"/>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Vincoli europei e trend di finanza pubblica</a:t>
            </a:r>
            <a:endParaRPr lang="it-IT" sz="1500" b="1" dirty="0">
              <a:solidFill>
                <a:srgbClr val="B8005C"/>
              </a:solidFill>
              <a:latin typeface="Calibri"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1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17"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18"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19" name="Rectangle 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20"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21" name="Rectangle 1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13322" name="Rectangle 2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13324" name="Rectangle 3"/>
          <p:cNvSpPr>
            <a:spLocks noChangeArrowheads="1"/>
          </p:cNvSpPr>
          <p:nvPr/>
        </p:nvSpPr>
        <p:spPr bwMode="auto">
          <a:xfrm>
            <a:off x="0" y="2724150"/>
            <a:ext cx="9144000" cy="0"/>
          </a:xfrm>
          <a:prstGeom prst="rect">
            <a:avLst/>
          </a:prstGeom>
          <a:noFill/>
          <a:ln w="9525">
            <a:noFill/>
            <a:miter lim="800000"/>
            <a:headEnd/>
            <a:tailEnd/>
          </a:ln>
        </p:spPr>
        <p:txBody>
          <a:bodyPr wrap="none" anchor="ctr">
            <a:spAutoFit/>
          </a:bodyPr>
          <a:lstStyle/>
          <a:p>
            <a:pPr eaLnBrk="0" hangingPunct="0"/>
            <a:endParaRPr lang="it-IT"/>
          </a:p>
        </p:txBody>
      </p:sp>
      <p:graphicFrame>
        <p:nvGraphicFramePr>
          <p:cNvPr id="23" name="Tabella 22"/>
          <p:cNvGraphicFramePr>
            <a:graphicFrameLocks noGrp="1"/>
          </p:cNvGraphicFramePr>
          <p:nvPr/>
        </p:nvGraphicFramePr>
        <p:xfrm>
          <a:off x="286291" y="908720"/>
          <a:ext cx="8519397" cy="3949890"/>
        </p:xfrm>
        <a:graphic>
          <a:graphicData uri="http://schemas.openxmlformats.org/drawingml/2006/table">
            <a:tbl>
              <a:tblPr/>
              <a:tblGrid>
                <a:gridCol w="1767191"/>
                <a:gridCol w="1582414"/>
                <a:gridCol w="2721520"/>
                <a:gridCol w="2448272"/>
              </a:tblGrid>
              <a:tr h="261802">
                <a:tc rowSpan="2">
                  <a:txBody>
                    <a:bodyPr/>
                    <a:lstStyle/>
                    <a:p>
                      <a:pPr>
                        <a:lnSpc>
                          <a:spcPct val="100000"/>
                        </a:lnSpc>
                        <a:spcAft>
                          <a:spcPts val="0"/>
                        </a:spcAft>
                      </a:pPr>
                      <a:r>
                        <a:rPr lang="it-IT" sz="1400" b="1" dirty="0">
                          <a:solidFill>
                            <a:srgbClr val="FFFFFF"/>
                          </a:solidFill>
                          <a:latin typeface="Calibri" pitchFamily="34" charset="0"/>
                          <a:ea typeface="Times New Roman"/>
                          <a:cs typeface="Calibri"/>
                        </a:rPr>
                        <a:t> </a:t>
                      </a:r>
                      <a:endParaRPr lang="it-IT" sz="1400" dirty="0">
                        <a:latin typeface="Calibri" pitchFamily="34" charset="0"/>
                        <a:ea typeface="Calibri"/>
                        <a:cs typeface="Times New Roman"/>
                      </a:endParaRPr>
                    </a:p>
                  </a:txBody>
                  <a:tcPr marL="18000" marR="1800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accent1">
                          <a:lumMod val="75000"/>
                        </a:schemeClr>
                      </a:solidFill>
                      <a:prstDash val="solid"/>
                      <a:round/>
                      <a:headEnd type="none" w="med" len="med"/>
                      <a:tailEnd type="none" w="med" len="med"/>
                    </a:lnB>
                    <a:solidFill>
                      <a:schemeClr val="accent1">
                        <a:lumMod val="75000"/>
                      </a:schemeClr>
                    </a:solidFill>
                  </a:tcPr>
                </a:tc>
                <a:tc gridSpan="2">
                  <a:txBody>
                    <a:bodyPr/>
                    <a:lstStyle/>
                    <a:p>
                      <a:pPr marL="0" marR="0" indent="0" algn="ctr" defTabSz="914400" eaLnBrk="1" fontAlgn="auto" latinLnBrk="0" hangingPunct="1">
                        <a:lnSpc>
                          <a:spcPct val="100000"/>
                        </a:lnSpc>
                        <a:spcBef>
                          <a:spcPts val="0"/>
                        </a:spcBef>
                        <a:spcAft>
                          <a:spcPts val="0"/>
                        </a:spcAft>
                        <a:buClrTx/>
                        <a:buSzTx/>
                        <a:buFontTx/>
                        <a:buNone/>
                        <a:tabLst/>
                        <a:defRPr/>
                      </a:pPr>
                      <a:r>
                        <a:rPr lang="it-IT" sz="1600" b="1" dirty="0" smtClean="0">
                          <a:solidFill>
                            <a:schemeClr val="bg1"/>
                          </a:solidFill>
                          <a:latin typeface="Calibri" pitchFamily="34" charset="0"/>
                          <a:ea typeface="Times New Roman"/>
                          <a:cs typeface="Calibri"/>
                        </a:rPr>
                        <a:t>LEGGE</a:t>
                      </a:r>
                      <a:r>
                        <a:rPr lang="it-IT" sz="1600" b="1" baseline="0" dirty="0" smtClean="0">
                          <a:solidFill>
                            <a:schemeClr val="bg1"/>
                          </a:solidFill>
                          <a:latin typeface="Calibri" pitchFamily="34" charset="0"/>
                          <a:ea typeface="Times New Roman"/>
                          <a:cs typeface="Calibri"/>
                        </a:rPr>
                        <a:t> </a:t>
                      </a:r>
                      <a:r>
                        <a:rPr lang="it-IT" sz="1600" b="1" baseline="0" dirty="0" err="1" smtClean="0">
                          <a:solidFill>
                            <a:schemeClr val="bg1"/>
                          </a:solidFill>
                          <a:latin typeface="Calibri" pitchFamily="34" charset="0"/>
                          <a:ea typeface="Times New Roman"/>
                          <a:cs typeface="Calibri"/>
                        </a:rPr>
                        <a:t>DI</a:t>
                      </a:r>
                      <a:r>
                        <a:rPr lang="it-IT" sz="1600" b="1" dirty="0" smtClean="0">
                          <a:solidFill>
                            <a:schemeClr val="bg1"/>
                          </a:solidFill>
                          <a:latin typeface="Calibri" pitchFamily="34" charset="0"/>
                          <a:ea typeface="Times New Roman"/>
                          <a:cs typeface="Calibri"/>
                        </a:rPr>
                        <a:t> BILANCIO 2017-20</a:t>
                      </a:r>
                      <a:endParaRPr lang="it-IT" sz="1600" dirty="0" smtClean="0">
                        <a:solidFill>
                          <a:schemeClr val="bg1"/>
                        </a:solidFill>
                        <a:latin typeface="Calibri" pitchFamily="34" charset="0"/>
                        <a:ea typeface="Calibri"/>
                        <a:cs typeface="Times New Roman"/>
                      </a:endParaRPr>
                    </a:p>
                  </a:txBody>
                  <a:tcPr marL="18000" marR="1800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75000"/>
                      </a:schemeClr>
                    </a:solidFill>
                  </a:tcPr>
                </a:tc>
                <a:tc hMerge="1">
                  <a:txBody>
                    <a:bodyPr/>
                    <a:lstStyle/>
                    <a:p>
                      <a:endParaRPr lang="it-IT"/>
                    </a:p>
                  </a:txBody>
                  <a:tcPr/>
                </a:tc>
                <a:tc rowSpan="2">
                  <a:txBody>
                    <a:bodyPr/>
                    <a:lstStyle/>
                    <a:p>
                      <a:pPr marL="82550" marR="0" indent="0" algn="l" defTabSz="914305" rtl="0" eaLnBrk="1" fontAlgn="auto" latinLnBrk="0" hangingPunct="1">
                        <a:lnSpc>
                          <a:spcPct val="100000"/>
                        </a:lnSpc>
                        <a:spcBef>
                          <a:spcPts val="0"/>
                        </a:spcBef>
                        <a:spcAft>
                          <a:spcPts val="0"/>
                        </a:spcAft>
                        <a:buClrTx/>
                        <a:buSzTx/>
                        <a:buFontTx/>
                        <a:buNone/>
                        <a:tabLst/>
                        <a:defRPr/>
                      </a:pPr>
                      <a:r>
                        <a:rPr lang="it-IT" sz="1600" b="1" dirty="0" smtClean="0">
                          <a:solidFill>
                            <a:schemeClr val="bg1"/>
                          </a:solidFill>
                          <a:latin typeface="Calibri" pitchFamily="34" charset="0"/>
                          <a:ea typeface="Times New Roman"/>
                          <a:cs typeface="Calibri"/>
                        </a:rPr>
                        <a:t>A REGIME</a:t>
                      </a:r>
                      <a:endParaRPr lang="it-IT" sz="1600" dirty="0" smtClean="0">
                        <a:solidFill>
                          <a:schemeClr val="bg1"/>
                        </a:solidFill>
                        <a:latin typeface="Calibri" pitchFamily="34" charset="0"/>
                        <a:ea typeface="Calibri"/>
                        <a:cs typeface="Times New Roman"/>
                      </a:endParaRPr>
                    </a:p>
                  </a:txBody>
                  <a:tcPr marL="7200" marR="0" marT="0" marB="0" anchor="ctr">
                    <a:lnL w="12700" cap="flat" cmpd="sng" algn="ctr">
                      <a:solidFill>
                        <a:schemeClr val="bg1"/>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accent1">
                        <a:lumMod val="75000"/>
                      </a:schemeClr>
                    </a:solidFill>
                  </a:tcPr>
                </a:tc>
              </a:tr>
              <a:tr h="266245">
                <a:tc vMerge="1">
                  <a:txBody>
                    <a:bodyPr/>
                    <a:lstStyle/>
                    <a:p>
                      <a:pPr>
                        <a:lnSpc>
                          <a:spcPct val="100000"/>
                        </a:lnSpc>
                        <a:spcAft>
                          <a:spcPts val="0"/>
                        </a:spcAft>
                      </a:pPr>
                      <a:endParaRPr lang="it-IT" sz="1600" dirty="0">
                        <a:latin typeface="Arial Narrow" pitchFamily="34" charset="0"/>
                        <a:ea typeface="Calibri"/>
                        <a:cs typeface="Times New Roman"/>
                      </a:endParaRPr>
                    </a:p>
                  </a:txBody>
                  <a:tcPr marL="18000" marR="18000" marT="0" marB="0" anchor="ctr" anchorCtr="1">
                    <a:lnL w="12700" cap="flat" cmpd="sng" algn="ctr">
                      <a:solidFill>
                        <a:srgbClr val="FFFFFF"/>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accent1">
                        <a:lumMod val="75000"/>
                      </a:schemeClr>
                    </a:solidFill>
                  </a:tcPr>
                </a:tc>
                <a:tc>
                  <a:txBody>
                    <a:bodyPr/>
                    <a:lstStyle/>
                    <a:p>
                      <a:pPr indent="102235" algn="r">
                        <a:lnSpc>
                          <a:spcPct val="100000"/>
                        </a:lnSpc>
                        <a:spcAft>
                          <a:spcPts val="0"/>
                        </a:spcAft>
                      </a:pPr>
                      <a:r>
                        <a:rPr lang="it-IT" sz="1600" b="1" dirty="0">
                          <a:solidFill>
                            <a:schemeClr val="bg1"/>
                          </a:solidFill>
                          <a:latin typeface="Calibri" pitchFamily="34" charset="0"/>
                          <a:ea typeface="Times New Roman"/>
                          <a:cs typeface="Calibri"/>
                        </a:rPr>
                        <a:t>%  comuni</a:t>
                      </a:r>
                      <a:endParaRPr lang="it-IT" sz="1600" dirty="0">
                        <a:solidFill>
                          <a:schemeClr val="bg1"/>
                        </a:solidFill>
                        <a:latin typeface="Calibri" pitchFamily="34" charset="0"/>
                        <a:ea typeface="Calibri"/>
                        <a:cs typeface="Times New Roman"/>
                      </a:endParaRPr>
                    </a:p>
                  </a:txBody>
                  <a:tcPr marL="18000" marR="54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accent1">
                        <a:lumMod val="75000"/>
                      </a:schemeClr>
                    </a:solidFill>
                  </a:tcPr>
                </a:tc>
                <a:tc>
                  <a:txBody>
                    <a:bodyPr/>
                    <a:lstStyle/>
                    <a:p>
                      <a:pPr indent="102235" algn="r">
                        <a:lnSpc>
                          <a:spcPct val="100000"/>
                        </a:lnSpc>
                        <a:spcAft>
                          <a:spcPts val="0"/>
                        </a:spcAft>
                      </a:pPr>
                      <a:r>
                        <a:rPr lang="it-IT" sz="1600" b="1" dirty="0">
                          <a:solidFill>
                            <a:schemeClr val="bg1"/>
                          </a:solidFill>
                          <a:latin typeface="Calibri" pitchFamily="34" charset="0"/>
                          <a:ea typeface="Times New Roman"/>
                          <a:cs typeface="Calibri"/>
                        </a:rPr>
                        <a:t>Importo </a:t>
                      </a:r>
                      <a:r>
                        <a:rPr lang="it-IT" sz="1600" b="1" dirty="0" smtClean="0">
                          <a:solidFill>
                            <a:schemeClr val="bg1"/>
                          </a:solidFill>
                          <a:latin typeface="Calibri" pitchFamily="34" charset="0"/>
                          <a:ea typeface="Times New Roman"/>
                          <a:cs typeface="Calibri"/>
                        </a:rPr>
                        <a:t>totale bilancio 2015</a:t>
                      </a:r>
                      <a:endParaRPr lang="it-IT" sz="1600" dirty="0">
                        <a:solidFill>
                          <a:schemeClr val="bg1"/>
                        </a:solidFill>
                        <a:latin typeface="Calibri" pitchFamily="34" charset="0"/>
                        <a:ea typeface="Calibri"/>
                        <a:cs typeface="Times New Roman"/>
                      </a:endParaRPr>
                    </a:p>
                  </a:txBody>
                  <a:tcPr marL="18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accent1">
                        <a:lumMod val="75000"/>
                      </a:schemeClr>
                    </a:solidFill>
                  </a:tcPr>
                </a:tc>
                <a:tc vMerge="1">
                  <a:txBody>
                    <a:bodyPr/>
                    <a:lstStyle/>
                    <a:p>
                      <a:pPr marL="0" marR="0" indent="0" algn="r" defTabSz="914305" rtl="0" eaLnBrk="1" fontAlgn="auto" latinLnBrk="0" hangingPunct="1">
                        <a:lnSpc>
                          <a:spcPct val="115000"/>
                        </a:lnSpc>
                        <a:spcBef>
                          <a:spcPts val="0"/>
                        </a:spcBef>
                        <a:spcAft>
                          <a:spcPts val="0"/>
                        </a:spcAft>
                        <a:buClrTx/>
                        <a:buSzTx/>
                        <a:buFontTx/>
                        <a:buNone/>
                        <a:tabLst/>
                        <a:defRPr/>
                      </a:pPr>
                      <a:endParaRPr lang="it-IT" sz="1400" dirty="0" smtClean="0">
                        <a:solidFill>
                          <a:schemeClr val="bg1"/>
                        </a:solidFill>
                        <a:latin typeface="Arial Narrow" pitchFamily="34" charset="0"/>
                        <a:ea typeface="Calibri"/>
                        <a:cs typeface="Times New Roman"/>
                      </a:endParaRPr>
                    </a:p>
                  </a:txBody>
                  <a:tcPr marL="6493" marR="6493" marT="0" marB="0" anchor="ctr">
                    <a:lnL w="12700" cap="flat" cmpd="sng" algn="ctr">
                      <a:solidFill>
                        <a:schemeClr val="bg1"/>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accent1">
                        <a:lumMod val="75000"/>
                      </a:schemeClr>
                    </a:solidFill>
                  </a:tcPr>
                </a:tc>
              </a:tr>
              <a:tr h="744927">
                <a:tc>
                  <a:txBody>
                    <a:bodyPr/>
                    <a:lstStyle/>
                    <a:p>
                      <a:pPr algn="l">
                        <a:lnSpc>
                          <a:spcPct val="100000"/>
                        </a:lnSpc>
                        <a:spcAft>
                          <a:spcPts val="0"/>
                        </a:spcAft>
                      </a:pPr>
                      <a:r>
                        <a:rPr lang="it-IT" sz="1500" b="1" dirty="0">
                          <a:solidFill>
                            <a:srgbClr val="A3195B"/>
                          </a:solidFill>
                          <a:latin typeface="Calibri" pitchFamily="34" charset="0"/>
                          <a:ea typeface="Times New Roman"/>
                          <a:cs typeface="Calibri"/>
                        </a:rPr>
                        <a:t>E c/</a:t>
                      </a:r>
                      <a:r>
                        <a:rPr lang="it-IT" sz="1500" b="1" dirty="0" err="1">
                          <a:solidFill>
                            <a:srgbClr val="A3195B"/>
                          </a:solidFill>
                          <a:latin typeface="Calibri" pitchFamily="34" charset="0"/>
                          <a:ea typeface="Times New Roman"/>
                          <a:cs typeface="Calibri"/>
                        </a:rPr>
                        <a:t>cap</a:t>
                      </a:r>
                      <a:r>
                        <a:rPr lang="it-IT" sz="1500" b="1" dirty="0">
                          <a:solidFill>
                            <a:srgbClr val="A3195B"/>
                          </a:solidFill>
                          <a:latin typeface="Calibri" pitchFamily="34" charset="0"/>
                          <a:ea typeface="Times New Roman"/>
                          <a:cs typeface="Calibri"/>
                        </a:rPr>
                        <a:t> </a:t>
                      </a:r>
                      <a:r>
                        <a:rPr lang="it-IT" sz="1500" b="1" dirty="0" smtClean="0">
                          <a:solidFill>
                            <a:srgbClr val="A3195B"/>
                          </a:solidFill>
                          <a:latin typeface="Calibri" pitchFamily="34" charset="0"/>
                          <a:ea typeface="Times New Roman"/>
                          <a:cs typeface="Calibri"/>
                        </a:rPr>
                        <a:t>(oneri, cessioni patrimonio, </a:t>
                      </a:r>
                      <a:r>
                        <a:rPr lang="it-IT" sz="1500" b="1" dirty="0" err="1" smtClean="0">
                          <a:solidFill>
                            <a:srgbClr val="A3195B"/>
                          </a:solidFill>
                          <a:latin typeface="Calibri" pitchFamily="34" charset="0"/>
                          <a:ea typeface="Times New Roman"/>
                          <a:cs typeface="Calibri"/>
                        </a:rPr>
                        <a:t>trasf</a:t>
                      </a:r>
                      <a:r>
                        <a:rPr lang="it-IT" sz="1500" b="1" dirty="0" smtClean="0">
                          <a:solidFill>
                            <a:srgbClr val="A3195B"/>
                          </a:solidFill>
                          <a:latin typeface="Calibri" pitchFamily="34" charset="0"/>
                          <a:ea typeface="Times New Roman"/>
                          <a:cs typeface="Calibri"/>
                        </a:rPr>
                        <a:t>. in c/</a:t>
                      </a:r>
                      <a:r>
                        <a:rPr lang="it-IT" sz="1500" b="1" dirty="0" err="1" smtClean="0">
                          <a:solidFill>
                            <a:srgbClr val="A3195B"/>
                          </a:solidFill>
                          <a:latin typeface="Calibri" pitchFamily="34" charset="0"/>
                          <a:ea typeface="Times New Roman"/>
                          <a:cs typeface="Calibri"/>
                        </a:rPr>
                        <a:t>cap</a:t>
                      </a:r>
                      <a:r>
                        <a:rPr lang="it-IT" sz="1500" b="1" dirty="0" smtClean="0">
                          <a:solidFill>
                            <a:srgbClr val="A3195B"/>
                          </a:solidFill>
                          <a:latin typeface="Calibri" pitchFamily="34" charset="0"/>
                          <a:ea typeface="Times New Roman"/>
                          <a:cs typeface="Calibri"/>
                        </a:rPr>
                        <a:t>)</a:t>
                      </a:r>
                      <a:endParaRPr lang="it-IT" sz="1500" b="1" dirty="0">
                        <a:solidFill>
                          <a:srgbClr val="A3195B"/>
                        </a:solidFill>
                        <a:latin typeface="Calibri" pitchFamily="34" charset="0"/>
                        <a:ea typeface="Calibri"/>
                        <a:cs typeface="Times New Roman"/>
                      </a:endParaRPr>
                    </a:p>
                  </a:txBody>
                  <a:tcPr marL="36000" marR="36000" marT="18000" marB="18000" anchor="ctr">
                    <a:lnL w="12700" cap="flat" cmpd="sng" algn="ctr">
                      <a:solidFill>
                        <a:schemeClr val="bg1"/>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1"/>
                    </a:solidFill>
                  </a:tcPr>
                </a:tc>
                <a:tc>
                  <a:txBody>
                    <a:bodyPr/>
                    <a:lstStyle/>
                    <a:p>
                      <a:pPr algn="r">
                        <a:lnSpc>
                          <a:spcPct val="100000"/>
                        </a:lnSpc>
                        <a:spcAft>
                          <a:spcPts val="0"/>
                        </a:spcAft>
                      </a:pPr>
                      <a:r>
                        <a:rPr lang="it-IT" sz="1500" b="1" dirty="0">
                          <a:solidFill>
                            <a:srgbClr val="A3195B"/>
                          </a:solidFill>
                          <a:latin typeface="Calibri" pitchFamily="34" charset="0"/>
                          <a:ea typeface="Times New Roman"/>
                          <a:cs typeface="Calibri"/>
                        </a:rPr>
                        <a:t>100%</a:t>
                      </a:r>
                      <a:endParaRPr lang="it-IT" sz="1500" b="1" dirty="0">
                        <a:solidFill>
                          <a:srgbClr val="A3195B"/>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1"/>
                    </a:solidFill>
                  </a:tcPr>
                </a:tc>
                <a:tc>
                  <a:txBody>
                    <a:bodyPr/>
                    <a:lstStyle/>
                    <a:p>
                      <a:pPr algn="r">
                        <a:lnSpc>
                          <a:spcPct val="100000"/>
                        </a:lnSpc>
                        <a:spcAft>
                          <a:spcPts val="0"/>
                        </a:spcAft>
                      </a:pPr>
                      <a:r>
                        <a:rPr lang="it-IT" sz="1500" b="1" dirty="0" smtClean="0">
                          <a:solidFill>
                            <a:srgbClr val="A3195B"/>
                          </a:solidFill>
                          <a:latin typeface="Calibri" pitchFamily="34" charset="0"/>
                          <a:ea typeface="Times New Roman"/>
                          <a:cs typeface="Calibri"/>
                        </a:rPr>
                        <a:t>10,4 miliardi</a:t>
                      </a:r>
                      <a:endParaRPr lang="it-IT" sz="1500" b="1" dirty="0">
                        <a:solidFill>
                          <a:srgbClr val="A3195B"/>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1"/>
                    </a:solidFill>
                  </a:tcPr>
                </a:tc>
                <a:tc>
                  <a:txBody>
                    <a:bodyPr/>
                    <a:lstStyle/>
                    <a:p>
                      <a:pPr marL="82550" indent="0" algn="l">
                        <a:lnSpc>
                          <a:spcPct val="100000"/>
                        </a:lnSpc>
                        <a:spcAft>
                          <a:spcPts val="0"/>
                        </a:spcAft>
                      </a:pPr>
                      <a:r>
                        <a:rPr lang="it-IT" sz="1500" b="1" dirty="0">
                          <a:solidFill>
                            <a:srgbClr val="A3195B"/>
                          </a:solidFill>
                          <a:latin typeface="Calibri" pitchFamily="34" charset="0"/>
                          <a:ea typeface="Times New Roman"/>
                          <a:cs typeface="Calibri"/>
                        </a:rPr>
                        <a:t>Confermato</a:t>
                      </a:r>
                      <a:endParaRPr lang="it-IT" sz="1500" b="1" dirty="0">
                        <a:solidFill>
                          <a:srgbClr val="A3195B"/>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1"/>
                    </a:solidFill>
                  </a:tcPr>
                </a:tc>
              </a:tr>
              <a:tr h="981589">
                <a:tc>
                  <a:txBody>
                    <a:bodyPr/>
                    <a:lstStyle/>
                    <a:p>
                      <a:pPr algn="l">
                        <a:lnSpc>
                          <a:spcPct val="100000"/>
                        </a:lnSpc>
                        <a:spcAft>
                          <a:spcPts val="0"/>
                        </a:spcAft>
                      </a:pPr>
                      <a:r>
                        <a:rPr lang="it-IT" sz="1500" b="1" dirty="0">
                          <a:solidFill>
                            <a:schemeClr val="tx1"/>
                          </a:solidFill>
                          <a:latin typeface="Calibri" pitchFamily="34" charset="0"/>
                          <a:ea typeface="Times New Roman"/>
                          <a:cs typeface="Calibri"/>
                        </a:rPr>
                        <a:t>Avanzo di </a:t>
                      </a:r>
                      <a:r>
                        <a:rPr lang="it-IT" sz="1500" b="1" dirty="0" smtClean="0">
                          <a:solidFill>
                            <a:schemeClr val="tx1"/>
                          </a:solidFill>
                          <a:latin typeface="Calibri" pitchFamily="34" charset="0"/>
                          <a:ea typeface="Times New Roman"/>
                          <a:cs typeface="Calibri"/>
                        </a:rPr>
                        <a:t>amministrazione, </a:t>
                      </a:r>
                      <a:r>
                        <a:rPr lang="it-IT" sz="1500" b="1" dirty="0">
                          <a:solidFill>
                            <a:schemeClr val="tx1"/>
                          </a:solidFill>
                          <a:latin typeface="Calibri" pitchFamily="34" charset="0"/>
                          <a:ea typeface="Times New Roman"/>
                          <a:cs typeface="Calibri"/>
                        </a:rPr>
                        <a:t>nei limiti concessi dalla L. Bilancio 2017 </a:t>
                      </a:r>
                      <a:endParaRPr lang="it-IT" sz="1500" b="1" dirty="0">
                        <a:solidFill>
                          <a:schemeClr val="tx1"/>
                        </a:solidFill>
                        <a:latin typeface="Calibri" pitchFamily="34" charset="0"/>
                        <a:ea typeface="Calibri"/>
                        <a:cs typeface="Times New Roman"/>
                      </a:endParaRPr>
                    </a:p>
                  </a:txBody>
                  <a:tcPr marL="36000" marR="36000" marT="18000" marB="18000" anchor="ctr">
                    <a:lnL w="12700" cap="flat" cmpd="sng" algn="ctr">
                      <a:solidFill>
                        <a:schemeClr val="bg1"/>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DFEFF1"/>
                    </a:solidFill>
                  </a:tcPr>
                </a:tc>
                <a:tc>
                  <a:txBody>
                    <a:bodyPr/>
                    <a:lstStyle/>
                    <a:p>
                      <a:pPr algn="r">
                        <a:lnSpc>
                          <a:spcPct val="100000"/>
                        </a:lnSpc>
                        <a:spcAft>
                          <a:spcPts val="0"/>
                        </a:spcAft>
                      </a:pPr>
                      <a:r>
                        <a:rPr lang="it-IT" sz="1500" b="1" dirty="0" smtClean="0">
                          <a:solidFill>
                            <a:schemeClr val="tx1"/>
                          </a:solidFill>
                          <a:latin typeface="Calibri" pitchFamily="34" charset="0"/>
                          <a:ea typeface="Times New Roman"/>
                          <a:cs typeface="Calibri"/>
                        </a:rPr>
                        <a:t>67%</a:t>
                      </a:r>
                      <a:endParaRPr lang="it-IT" sz="1500" b="1" dirty="0">
                        <a:solidFill>
                          <a:schemeClr val="tx1"/>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DFEFF1"/>
                    </a:solidFill>
                  </a:tcPr>
                </a:tc>
                <a:tc>
                  <a:txBody>
                    <a:bodyPr/>
                    <a:lstStyle/>
                    <a:p>
                      <a:pPr algn="r">
                        <a:lnSpc>
                          <a:spcPct val="100000"/>
                        </a:lnSpc>
                        <a:spcAft>
                          <a:spcPts val="0"/>
                        </a:spcAft>
                      </a:pPr>
                      <a:r>
                        <a:rPr lang="it-IT" sz="1500" b="1" dirty="0" smtClean="0">
                          <a:solidFill>
                            <a:schemeClr val="tx1"/>
                          </a:solidFill>
                          <a:latin typeface="Calibri" pitchFamily="34" charset="0"/>
                          <a:ea typeface="Times New Roman"/>
                          <a:cs typeface="Calibri"/>
                        </a:rPr>
                        <a:t>Fino a </a:t>
                      </a:r>
                      <a:r>
                        <a:rPr lang="it-IT" sz="1500" b="1" dirty="0" err="1" smtClean="0">
                          <a:solidFill>
                            <a:schemeClr val="tx1"/>
                          </a:solidFill>
                          <a:latin typeface="Calibri" pitchFamily="34" charset="0"/>
                          <a:ea typeface="Times New Roman"/>
                          <a:cs typeface="Calibri"/>
                        </a:rPr>
                        <a:t>max</a:t>
                      </a:r>
                      <a:r>
                        <a:rPr lang="it-IT" sz="1500" b="1" dirty="0" smtClean="0">
                          <a:solidFill>
                            <a:schemeClr val="tx1"/>
                          </a:solidFill>
                          <a:latin typeface="Calibri" pitchFamily="34" charset="0"/>
                          <a:ea typeface="Times New Roman"/>
                          <a:cs typeface="Calibri"/>
                        </a:rPr>
                        <a:t> 700 </a:t>
                      </a:r>
                      <a:r>
                        <a:rPr lang="it-IT" sz="1500" b="1" dirty="0" err="1" smtClean="0">
                          <a:solidFill>
                            <a:schemeClr val="tx1"/>
                          </a:solidFill>
                          <a:latin typeface="Calibri" pitchFamily="34" charset="0"/>
                          <a:ea typeface="Times New Roman"/>
                          <a:cs typeface="Calibri"/>
                        </a:rPr>
                        <a:t>mln</a:t>
                      </a:r>
                      <a:endParaRPr lang="it-IT" sz="1500" b="1" dirty="0">
                        <a:solidFill>
                          <a:schemeClr val="tx1"/>
                        </a:solidFill>
                        <a:latin typeface="Calibri" pitchFamily="34" charset="0"/>
                        <a:ea typeface="Calibri"/>
                        <a:cs typeface="Times New Roman"/>
                      </a:endParaRPr>
                    </a:p>
                    <a:p>
                      <a:pPr algn="r">
                        <a:lnSpc>
                          <a:spcPct val="100000"/>
                        </a:lnSpc>
                        <a:spcAft>
                          <a:spcPts val="0"/>
                        </a:spcAft>
                      </a:pPr>
                      <a:r>
                        <a:rPr lang="it-IT" sz="1500" b="1" dirty="0">
                          <a:solidFill>
                            <a:schemeClr val="tx1"/>
                          </a:solidFill>
                          <a:latin typeface="Calibri" pitchFamily="34" charset="0"/>
                          <a:ea typeface="Times New Roman"/>
                          <a:cs typeface="Calibri"/>
                        </a:rPr>
                        <a:t>(importo avanzo </a:t>
                      </a:r>
                      <a:r>
                        <a:rPr lang="it-IT" sz="1500" b="1" dirty="0" smtClean="0">
                          <a:solidFill>
                            <a:schemeClr val="tx1"/>
                          </a:solidFill>
                          <a:latin typeface="Calibri" pitchFamily="34" charset="0"/>
                          <a:ea typeface="Times New Roman"/>
                          <a:cs typeface="Calibri"/>
                        </a:rPr>
                        <a:t>2,5 miliardi) </a:t>
                      </a:r>
                      <a:endParaRPr lang="it-IT" sz="1500" b="1" dirty="0">
                        <a:solidFill>
                          <a:schemeClr val="tx1"/>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DFEFF1"/>
                    </a:solidFill>
                  </a:tcPr>
                </a:tc>
                <a:tc>
                  <a:txBody>
                    <a:bodyPr/>
                    <a:lstStyle/>
                    <a:p>
                      <a:pPr marL="82550" indent="0" algn="l">
                        <a:lnSpc>
                          <a:spcPct val="100000"/>
                        </a:lnSpc>
                        <a:spcAft>
                          <a:spcPts val="0"/>
                        </a:spcAft>
                      </a:pPr>
                      <a:r>
                        <a:rPr lang="it-IT" sz="1500" b="1" dirty="0">
                          <a:solidFill>
                            <a:schemeClr val="tx1"/>
                          </a:solidFill>
                          <a:latin typeface="Calibri" pitchFamily="34" charset="0"/>
                          <a:ea typeface="Times New Roman"/>
                          <a:cs typeface="Calibri"/>
                        </a:rPr>
                        <a:t>Spazi finanziari c</a:t>
                      </a:r>
                      <a:r>
                        <a:rPr lang="it-IT" sz="1500" b="1" kern="1200" dirty="0">
                          <a:solidFill>
                            <a:schemeClr val="tx1"/>
                          </a:solidFill>
                          <a:latin typeface="Calibri" pitchFamily="34" charset="0"/>
                          <a:ea typeface="Times New Roman"/>
                          <a:cs typeface="Calibri"/>
                        </a:rPr>
                        <a:t>oncessi </a:t>
                      </a:r>
                      <a:r>
                        <a:rPr lang="it-IT" sz="1500" b="1" kern="1200" dirty="0" smtClean="0">
                          <a:solidFill>
                            <a:schemeClr val="tx1"/>
                          </a:solidFill>
                          <a:latin typeface="Calibri" pitchFamily="34" charset="0"/>
                          <a:ea typeface="Times New Roman"/>
                          <a:cs typeface="Calibri"/>
                        </a:rPr>
                        <a:t> </a:t>
                      </a:r>
                    </a:p>
                    <a:p>
                      <a:pPr marL="82550" indent="0" algn="l">
                        <a:lnSpc>
                          <a:spcPct val="100000"/>
                        </a:lnSpc>
                        <a:spcAft>
                          <a:spcPts val="0"/>
                        </a:spcAft>
                      </a:pPr>
                      <a:r>
                        <a:rPr lang="it-IT" sz="1500" b="1" kern="1200" dirty="0" smtClean="0">
                          <a:solidFill>
                            <a:schemeClr val="tx1"/>
                          </a:solidFill>
                          <a:latin typeface="Calibri" pitchFamily="34" charset="0"/>
                          <a:ea typeface="Times New Roman"/>
                          <a:cs typeface="Calibri"/>
                        </a:rPr>
                        <a:t>dal Governo </a:t>
                      </a:r>
                      <a:r>
                        <a:rPr lang="it-IT" sz="1500" b="1" dirty="0" smtClean="0">
                          <a:solidFill>
                            <a:schemeClr val="tx1"/>
                          </a:solidFill>
                          <a:latin typeface="Calibri" pitchFamily="34" charset="0"/>
                          <a:ea typeface="Times New Roman"/>
                          <a:cs typeface="Calibri"/>
                        </a:rPr>
                        <a:t>ai comuni che hanno disponibilità</a:t>
                      </a:r>
                      <a:endParaRPr lang="it-IT" sz="1500" b="1" dirty="0">
                        <a:solidFill>
                          <a:schemeClr val="tx1"/>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DFEFF1"/>
                    </a:solidFill>
                  </a:tcPr>
                </a:tc>
              </a:tr>
              <a:tr h="744927">
                <a:tc>
                  <a:txBody>
                    <a:bodyPr/>
                    <a:lstStyle/>
                    <a:p>
                      <a:pPr algn="l">
                        <a:lnSpc>
                          <a:spcPct val="100000"/>
                        </a:lnSpc>
                        <a:spcAft>
                          <a:spcPts val="0"/>
                        </a:spcAft>
                      </a:pPr>
                      <a:r>
                        <a:rPr lang="it-IT" sz="1500" b="1" dirty="0">
                          <a:solidFill>
                            <a:schemeClr val="tx1"/>
                          </a:solidFill>
                          <a:latin typeface="Calibri" pitchFamily="34" charset="0"/>
                          <a:ea typeface="Times New Roman"/>
                          <a:cs typeface="Calibri"/>
                        </a:rPr>
                        <a:t>Indebitamento nel limite </a:t>
                      </a:r>
                      <a:r>
                        <a:rPr lang="it-IT" sz="1500" b="1" dirty="0" smtClean="0">
                          <a:solidFill>
                            <a:schemeClr val="tx1"/>
                          </a:solidFill>
                          <a:latin typeface="Calibri" pitchFamily="34" charset="0"/>
                          <a:ea typeface="Times New Roman"/>
                          <a:cs typeface="Calibri"/>
                        </a:rPr>
                        <a:t>del </a:t>
                      </a:r>
                      <a:r>
                        <a:rPr lang="it-IT" sz="1500" b="1" dirty="0">
                          <a:solidFill>
                            <a:schemeClr val="tx1"/>
                          </a:solidFill>
                          <a:latin typeface="Calibri" pitchFamily="34" charset="0"/>
                          <a:ea typeface="Times New Roman"/>
                          <a:cs typeface="Calibri"/>
                        </a:rPr>
                        <a:t>saldo </a:t>
                      </a:r>
                      <a:r>
                        <a:rPr lang="it-IT" sz="1500" b="1" dirty="0" smtClean="0">
                          <a:solidFill>
                            <a:schemeClr val="tx1"/>
                          </a:solidFill>
                          <a:latin typeface="Calibri" pitchFamily="34" charset="0"/>
                          <a:ea typeface="Times New Roman"/>
                          <a:cs typeface="Calibri"/>
                        </a:rPr>
                        <a:t>&gt; 0 </a:t>
                      </a:r>
                      <a:endParaRPr lang="it-IT" sz="1500" b="1" dirty="0">
                        <a:solidFill>
                          <a:schemeClr val="tx1"/>
                        </a:solidFill>
                        <a:latin typeface="Calibri" pitchFamily="34" charset="0"/>
                        <a:ea typeface="Calibri"/>
                        <a:cs typeface="Times New Roman"/>
                      </a:endParaRPr>
                    </a:p>
                  </a:txBody>
                  <a:tcPr marL="36000" marR="36000" marT="18000" marB="18000" anchor="ctr">
                    <a:lnL w="12700" cap="flat" cmpd="sng" algn="ctr">
                      <a:solidFill>
                        <a:schemeClr val="bg1"/>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1"/>
                    </a:solidFill>
                  </a:tcPr>
                </a:tc>
                <a:tc>
                  <a:txBody>
                    <a:bodyPr/>
                    <a:lstStyle/>
                    <a:p>
                      <a:pPr algn="r">
                        <a:lnSpc>
                          <a:spcPct val="100000"/>
                        </a:lnSpc>
                        <a:spcAft>
                          <a:spcPts val="0"/>
                        </a:spcAft>
                      </a:pPr>
                      <a:r>
                        <a:rPr lang="it-IT" sz="1500" b="1" dirty="0" smtClean="0">
                          <a:solidFill>
                            <a:schemeClr val="tx1"/>
                          </a:solidFill>
                          <a:latin typeface="Calibri" pitchFamily="34" charset="0"/>
                          <a:ea typeface="Times New Roman"/>
                          <a:cs typeface="Calibri"/>
                        </a:rPr>
                        <a:t>77%</a:t>
                      </a:r>
                      <a:endParaRPr lang="it-IT" sz="1500" b="1" dirty="0">
                        <a:solidFill>
                          <a:schemeClr val="tx1"/>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1"/>
                    </a:solidFill>
                  </a:tcPr>
                </a:tc>
                <a:tc>
                  <a:txBody>
                    <a:bodyPr/>
                    <a:lstStyle/>
                    <a:p>
                      <a:pPr algn="r">
                        <a:lnSpc>
                          <a:spcPct val="100000"/>
                        </a:lnSpc>
                        <a:spcAft>
                          <a:spcPts val="0"/>
                        </a:spcAft>
                      </a:pPr>
                      <a:r>
                        <a:rPr lang="it-IT" sz="1500" b="1" dirty="0" smtClean="0">
                          <a:solidFill>
                            <a:schemeClr val="tx1"/>
                          </a:solidFill>
                          <a:latin typeface="Calibri" pitchFamily="34" charset="0"/>
                          <a:ea typeface="Times New Roman"/>
                          <a:cs typeface="Calibri"/>
                        </a:rPr>
                        <a:t>3,3 miliardi</a:t>
                      </a:r>
                      <a:endParaRPr lang="it-IT" sz="1500" b="1" dirty="0">
                        <a:solidFill>
                          <a:schemeClr val="tx1"/>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1"/>
                    </a:solidFill>
                  </a:tcPr>
                </a:tc>
                <a:tc>
                  <a:txBody>
                    <a:bodyPr/>
                    <a:lstStyle/>
                    <a:p>
                      <a:pPr marL="95250" indent="6350" algn="l">
                        <a:lnSpc>
                          <a:spcPct val="100000"/>
                        </a:lnSpc>
                        <a:spcAft>
                          <a:spcPts val="0"/>
                        </a:spcAft>
                      </a:pPr>
                      <a:r>
                        <a:rPr lang="it-IT" sz="1500" b="1" dirty="0">
                          <a:solidFill>
                            <a:schemeClr val="tx1"/>
                          </a:solidFill>
                          <a:latin typeface="Calibri" pitchFamily="34" charset="0"/>
                          <a:ea typeface="Times New Roman"/>
                          <a:cs typeface="Calibri"/>
                        </a:rPr>
                        <a:t>Principio del </a:t>
                      </a:r>
                      <a:r>
                        <a:rPr lang="it-IT" sz="1500" b="1" dirty="0" smtClean="0">
                          <a:solidFill>
                            <a:schemeClr val="tx1"/>
                          </a:solidFill>
                          <a:latin typeface="Calibri" pitchFamily="34" charset="0"/>
                          <a:ea typeface="Times New Roman"/>
                          <a:cs typeface="Calibri"/>
                        </a:rPr>
                        <a:t>pareggio di bilancio spinge </a:t>
                      </a:r>
                      <a:r>
                        <a:rPr lang="it-IT" sz="1500" b="1" dirty="0">
                          <a:solidFill>
                            <a:schemeClr val="tx1"/>
                          </a:solidFill>
                          <a:latin typeface="Calibri" pitchFamily="34" charset="0"/>
                          <a:ea typeface="Times New Roman"/>
                          <a:cs typeface="Calibri"/>
                        </a:rPr>
                        <a:t>gli spazi di indebitamento ad annullarsi</a:t>
                      </a:r>
                      <a:endParaRPr lang="it-IT" sz="1500" b="1" dirty="0">
                        <a:solidFill>
                          <a:schemeClr val="tx1"/>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1"/>
                    </a:solidFill>
                  </a:tcPr>
                </a:tc>
              </a:tr>
              <a:tr h="744927">
                <a:tc>
                  <a:txBody>
                    <a:bodyPr/>
                    <a:lstStyle/>
                    <a:p>
                      <a:pPr algn="l">
                        <a:lnSpc>
                          <a:spcPct val="100000"/>
                        </a:lnSpc>
                        <a:spcAft>
                          <a:spcPts val="0"/>
                        </a:spcAft>
                      </a:pPr>
                      <a:r>
                        <a:rPr lang="it-IT" sz="1500" b="1" dirty="0">
                          <a:solidFill>
                            <a:schemeClr val="tx1"/>
                          </a:solidFill>
                          <a:latin typeface="Calibri" pitchFamily="34" charset="0"/>
                          <a:ea typeface="Times New Roman"/>
                          <a:cs typeface="Calibri"/>
                        </a:rPr>
                        <a:t>Piano </a:t>
                      </a:r>
                      <a:r>
                        <a:rPr lang="it-IT" sz="1500" b="1" dirty="0" smtClean="0">
                          <a:solidFill>
                            <a:schemeClr val="tx1"/>
                          </a:solidFill>
                          <a:latin typeface="Calibri" pitchFamily="34" charset="0"/>
                          <a:ea typeface="Times New Roman"/>
                          <a:cs typeface="Calibri"/>
                        </a:rPr>
                        <a:t>periferie </a:t>
                      </a:r>
                    </a:p>
                    <a:p>
                      <a:pPr algn="l">
                        <a:lnSpc>
                          <a:spcPct val="100000"/>
                        </a:lnSpc>
                        <a:spcAft>
                          <a:spcPts val="0"/>
                        </a:spcAft>
                      </a:pPr>
                      <a:r>
                        <a:rPr lang="it-IT" sz="1500" b="1" dirty="0" smtClean="0">
                          <a:solidFill>
                            <a:schemeClr val="tx1"/>
                          </a:solidFill>
                          <a:latin typeface="Calibri" pitchFamily="34" charset="0"/>
                          <a:ea typeface="Times New Roman"/>
                          <a:cs typeface="Calibri"/>
                        </a:rPr>
                        <a:t>Patti</a:t>
                      </a:r>
                      <a:r>
                        <a:rPr lang="it-IT" sz="1500" b="1" baseline="0" dirty="0" smtClean="0">
                          <a:solidFill>
                            <a:schemeClr val="tx1"/>
                          </a:solidFill>
                          <a:latin typeface="Calibri" pitchFamily="34" charset="0"/>
                          <a:ea typeface="Times New Roman"/>
                          <a:cs typeface="Calibri"/>
                        </a:rPr>
                        <a:t> per lo sviluppo</a:t>
                      </a:r>
                      <a:endParaRPr lang="it-IT" sz="1500" b="1" dirty="0">
                        <a:solidFill>
                          <a:schemeClr val="tx1"/>
                        </a:solidFill>
                        <a:latin typeface="Calibri" pitchFamily="34" charset="0"/>
                        <a:ea typeface="Calibri"/>
                        <a:cs typeface="Times New Roman"/>
                      </a:endParaRPr>
                    </a:p>
                  </a:txBody>
                  <a:tcPr marL="36000" marR="36000" marT="18000" marB="18000" anchor="ctr">
                    <a:lnL w="12700" cap="flat" cmpd="sng" algn="ctr">
                      <a:solidFill>
                        <a:schemeClr val="bg1"/>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DFEFF1"/>
                    </a:solidFill>
                  </a:tcPr>
                </a:tc>
                <a:tc>
                  <a:txBody>
                    <a:bodyPr/>
                    <a:lstStyle/>
                    <a:p>
                      <a:pPr algn="r">
                        <a:lnSpc>
                          <a:spcPct val="100000"/>
                        </a:lnSpc>
                        <a:spcAft>
                          <a:spcPts val="0"/>
                        </a:spcAft>
                      </a:pPr>
                      <a:r>
                        <a:rPr lang="it-IT" sz="1500" b="1" dirty="0" smtClean="0">
                          <a:solidFill>
                            <a:schemeClr val="tx1"/>
                          </a:solidFill>
                          <a:latin typeface="Calibri" pitchFamily="34" charset="0"/>
                          <a:ea typeface="Times New Roman"/>
                          <a:cs typeface="Calibri"/>
                        </a:rPr>
                        <a:t>Regioni del sud </a:t>
                      </a:r>
                    </a:p>
                    <a:p>
                      <a:pPr algn="r">
                        <a:lnSpc>
                          <a:spcPct val="100000"/>
                        </a:lnSpc>
                        <a:spcAft>
                          <a:spcPts val="0"/>
                        </a:spcAft>
                      </a:pPr>
                      <a:r>
                        <a:rPr lang="it-IT" sz="1500" b="1" dirty="0" smtClean="0">
                          <a:solidFill>
                            <a:schemeClr val="tx1"/>
                          </a:solidFill>
                          <a:latin typeface="Calibri" pitchFamily="34" charset="0"/>
                          <a:ea typeface="Times New Roman"/>
                          <a:cs typeface="Calibri"/>
                        </a:rPr>
                        <a:t>e Città metro</a:t>
                      </a:r>
                      <a:endParaRPr lang="it-IT" sz="1500" b="1" dirty="0" smtClean="0">
                        <a:solidFill>
                          <a:schemeClr val="tx1"/>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DFEFF1"/>
                    </a:solidFill>
                  </a:tcPr>
                </a:tc>
                <a:tc>
                  <a:txBody>
                    <a:bodyPr/>
                    <a:lstStyle/>
                    <a:p>
                      <a:pPr algn="r">
                        <a:lnSpc>
                          <a:spcPct val="100000"/>
                        </a:lnSpc>
                        <a:spcAft>
                          <a:spcPts val="0"/>
                        </a:spcAft>
                      </a:pPr>
                      <a:r>
                        <a:rPr lang="it-IT" sz="1500" b="1" dirty="0">
                          <a:solidFill>
                            <a:schemeClr val="tx1"/>
                          </a:solidFill>
                          <a:latin typeface="Calibri" pitchFamily="34" charset="0"/>
                          <a:ea typeface="Times New Roman"/>
                          <a:cs typeface="Calibri"/>
                        </a:rPr>
                        <a:t>1,6 </a:t>
                      </a:r>
                      <a:r>
                        <a:rPr lang="it-IT" sz="1500" b="1" dirty="0" err="1">
                          <a:solidFill>
                            <a:schemeClr val="tx1"/>
                          </a:solidFill>
                          <a:latin typeface="Calibri" pitchFamily="34" charset="0"/>
                          <a:ea typeface="Times New Roman"/>
                          <a:cs typeface="Calibri"/>
                        </a:rPr>
                        <a:t>mld</a:t>
                      </a:r>
                      <a:r>
                        <a:rPr lang="it-IT" sz="1500" b="1" dirty="0">
                          <a:solidFill>
                            <a:schemeClr val="tx1"/>
                          </a:solidFill>
                          <a:latin typeface="Calibri" pitchFamily="34" charset="0"/>
                          <a:ea typeface="Times New Roman"/>
                          <a:cs typeface="Calibri"/>
                        </a:rPr>
                        <a:t> </a:t>
                      </a:r>
                      <a:endParaRPr lang="it-IT" sz="1500" b="1" dirty="0" smtClean="0">
                        <a:solidFill>
                          <a:schemeClr val="tx1"/>
                        </a:solidFill>
                        <a:latin typeface="Calibri" pitchFamily="34" charset="0"/>
                        <a:ea typeface="Times New Roman"/>
                        <a:cs typeface="Calibri"/>
                      </a:endParaRPr>
                    </a:p>
                    <a:p>
                      <a:pPr algn="r">
                        <a:lnSpc>
                          <a:spcPct val="100000"/>
                        </a:lnSpc>
                        <a:spcAft>
                          <a:spcPts val="0"/>
                        </a:spcAft>
                      </a:pPr>
                      <a:r>
                        <a:rPr lang="it-IT" sz="1500" b="1" dirty="0" smtClean="0">
                          <a:solidFill>
                            <a:schemeClr val="tx1"/>
                          </a:solidFill>
                          <a:latin typeface="Calibri" pitchFamily="34" charset="0"/>
                          <a:ea typeface="Times New Roman"/>
                          <a:cs typeface="Calibri"/>
                        </a:rPr>
                        <a:t>nazionali aggiuntivi</a:t>
                      </a:r>
                    </a:p>
                    <a:p>
                      <a:pPr algn="r">
                        <a:lnSpc>
                          <a:spcPct val="100000"/>
                        </a:lnSpc>
                        <a:spcAft>
                          <a:spcPts val="0"/>
                        </a:spcAft>
                      </a:pPr>
                      <a:r>
                        <a:rPr lang="it-IT" sz="1500" b="1" dirty="0" smtClean="0">
                          <a:solidFill>
                            <a:schemeClr val="tx1"/>
                          </a:solidFill>
                          <a:latin typeface="Calibri" pitchFamily="34" charset="0"/>
                          <a:ea typeface="Calibri"/>
                          <a:cs typeface="Calibri"/>
                        </a:rPr>
                        <a:t>Fondi di coesione FSC</a:t>
                      </a:r>
                      <a:endParaRPr lang="it-IT" sz="1500" b="1" dirty="0">
                        <a:solidFill>
                          <a:schemeClr val="tx1"/>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DFEFF1"/>
                    </a:solidFill>
                  </a:tcPr>
                </a:tc>
                <a:tc>
                  <a:txBody>
                    <a:bodyPr/>
                    <a:lstStyle/>
                    <a:p>
                      <a:pPr marL="82550" indent="19050" algn="l">
                        <a:lnSpc>
                          <a:spcPct val="100000"/>
                        </a:lnSpc>
                        <a:spcAft>
                          <a:spcPts val="0"/>
                        </a:spcAft>
                      </a:pPr>
                      <a:r>
                        <a:rPr lang="it-IT" sz="1500" b="1" dirty="0" smtClean="0">
                          <a:solidFill>
                            <a:schemeClr val="tx1"/>
                          </a:solidFill>
                          <a:latin typeface="Calibri" pitchFamily="34" charset="0"/>
                          <a:ea typeface="Times New Roman"/>
                          <a:cs typeface="Calibri"/>
                        </a:rPr>
                        <a:t>Accelerazione e concentrazione della spesa in rapporto diretto centro - comuni</a:t>
                      </a:r>
                      <a:endParaRPr lang="it-IT" sz="1500" b="1" dirty="0">
                        <a:solidFill>
                          <a:schemeClr val="tx1"/>
                        </a:solidFill>
                        <a:latin typeface="Calibri" pitchFamily="34" charset="0"/>
                        <a:ea typeface="Calibri"/>
                        <a:cs typeface="Times New Roman"/>
                      </a:endParaRPr>
                    </a:p>
                  </a:txBody>
                  <a:tcPr marL="36000" marR="36000" marT="18000" marB="1800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DFEFF1"/>
                    </a:solidFill>
                  </a:tcPr>
                </a:tc>
              </a:tr>
            </a:tbl>
          </a:graphicData>
        </a:graphic>
      </p:graphicFrame>
      <p:sp>
        <p:nvSpPr>
          <p:cNvPr id="21505" name="Rectangle 1"/>
          <p:cNvSpPr>
            <a:spLocks noChangeArrowheads="1"/>
          </p:cNvSpPr>
          <p:nvPr/>
        </p:nvSpPr>
        <p:spPr bwMode="auto">
          <a:xfrm>
            <a:off x="0" y="-27384"/>
            <a:ext cx="9144000" cy="812530"/>
          </a:xfrm>
          <a:prstGeom prst="rect">
            <a:avLst/>
          </a:prstGeom>
          <a:noFill/>
          <a:ln w="28575">
            <a:solidFill>
              <a:srgbClr val="B8005C"/>
            </a:solidFill>
            <a:miter lim="800000"/>
            <a:headEnd/>
            <a:tailEnd/>
          </a:ln>
          <a:effectLst/>
        </p:spPr>
        <p:txBody>
          <a:bodyPr vert="horz" wrap="square" lIns="91440" tIns="45720" rIns="91440" bIns="45720" numCol="1" anchor="ctr" anchorCtr="0" compatLnSpc="1">
            <a:prstTxWarp prst="textNoShape">
              <a:avLst/>
            </a:prstTxWarp>
            <a:spAutoFit/>
          </a:bodyPr>
          <a:lstStyle/>
          <a:p>
            <a:pPr lvl="0" indent="101600" algn="ctr" fontAlgn="base">
              <a:lnSpc>
                <a:spcPct val="90000"/>
              </a:lnSpc>
              <a:spcBef>
                <a:spcPct val="0"/>
              </a:spcBef>
              <a:spcAft>
                <a:spcPct val="0"/>
              </a:spcAft>
              <a:tabLst>
                <a:tab pos="488950" algn="l"/>
              </a:tabLst>
            </a:pPr>
            <a:r>
              <a:rPr kumimoji="0" lang="it-IT" sz="2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Le risorse e gli spazi finanziari per gli investimenti dei </a:t>
            </a:r>
            <a:r>
              <a:rPr lang="it-IT" sz="2600" b="1" dirty="0" smtClean="0">
                <a:latin typeface="Calibri" pitchFamily="34" charset="0"/>
                <a:ea typeface="Calibri" pitchFamily="34" charset="0"/>
                <a:cs typeface="Times New Roman" pitchFamily="18" charset="0"/>
              </a:rPr>
              <a:t>Comuni </a:t>
            </a:r>
          </a:p>
          <a:p>
            <a:pPr lvl="0" indent="101600" algn="ctr" fontAlgn="base">
              <a:lnSpc>
                <a:spcPct val="90000"/>
              </a:lnSpc>
              <a:spcBef>
                <a:spcPct val="0"/>
              </a:spcBef>
              <a:spcAft>
                <a:spcPct val="0"/>
              </a:spcAft>
              <a:tabLst>
                <a:tab pos="488950" algn="l"/>
              </a:tabLst>
            </a:pPr>
            <a:r>
              <a:rPr lang="it-IT" sz="2600" b="1" dirty="0" smtClean="0">
                <a:latin typeface="Calibri" pitchFamily="34" charset="0"/>
                <a:ea typeface="Calibri" pitchFamily="34" charset="0"/>
                <a:cs typeface="Times New Roman" pitchFamily="18" charset="0"/>
              </a:rPr>
              <a:t>Legge di Bilancio 2017 </a:t>
            </a:r>
            <a:endParaRPr kumimoji="0" lang="it-IT" sz="2600" i="0" u="none" strike="noStrike" cap="none" normalizeH="0" baseline="0" dirty="0" smtClean="0">
              <a:ln>
                <a:noFill/>
              </a:ln>
              <a:solidFill>
                <a:schemeClr val="tx1"/>
              </a:solidFill>
              <a:effectLst/>
              <a:latin typeface="Calibri" pitchFamily="34" charset="0"/>
              <a:cs typeface="Arial" pitchFamily="34" charset="0"/>
            </a:endParaRPr>
          </a:p>
        </p:txBody>
      </p:sp>
      <p:sp>
        <p:nvSpPr>
          <p:cNvPr id="24" name="Rettangolo 23"/>
          <p:cNvSpPr/>
          <p:nvPr/>
        </p:nvSpPr>
        <p:spPr>
          <a:xfrm>
            <a:off x="251520" y="5013176"/>
            <a:ext cx="8496944" cy="978729"/>
          </a:xfrm>
          <a:prstGeom prst="rect">
            <a:avLst/>
          </a:prstGeom>
          <a:ln>
            <a:solidFill>
              <a:srgbClr val="CC0066"/>
            </a:solidFill>
          </a:ln>
        </p:spPr>
        <p:txBody>
          <a:bodyPr wrap="square">
            <a:spAutoFit/>
          </a:bodyPr>
          <a:lstStyle/>
          <a:p>
            <a:pPr algn="just">
              <a:lnSpc>
                <a:spcPct val="90000"/>
              </a:lnSpc>
              <a:spcAft>
                <a:spcPts val="600"/>
              </a:spcAft>
              <a:buClr>
                <a:srgbClr val="A90D51"/>
              </a:buClr>
              <a:buSzPct val="108000"/>
              <a:defRPr/>
            </a:pPr>
            <a:r>
              <a:rPr lang="it-IT" sz="1600" b="1" dirty="0" smtClean="0">
                <a:latin typeface="Calibri" pitchFamily="34" charset="0"/>
              </a:rPr>
              <a:t>A fronte di una spesa in conto capitale pari a 12,7 </a:t>
            </a:r>
            <a:r>
              <a:rPr lang="it-IT" sz="1600" b="1" dirty="0" err="1" smtClean="0">
                <a:latin typeface="Calibri" pitchFamily="34" charset="0"/>
              </a:rPr>
              <a:t>mld</a:t>
            </a:r>
            <a:r>
              <a:rPr lang="it-IT" sz="1600" b="1" dirty="0" smtClean="0">
                <a:latin typeface="Calibri" pitchFamily="34" charset="0"/>
              </a:rPr>
              <a:t> di euro nel 2015, dal 2017 al 2020 vengono rese disponibili spazi finanziari importanti per gli investimenti degli </a:t>
            </a:r>
            <a:r>
              <a:rPr lang="it-IT" sz="1600" b="1" dirty="0" err="1" smtClean="0">
                <a:latin typeface="Calibri" pitchFamily="34" charset="0"/>
              </a:rPr>
              <a:t>eell</a:t>
            </a:r>
            <a:r>
              <a:rPr lang="it-IT" sz="1600" b="1" dirty="0" smtClean="0">
                <a:latin typeface="Calibri" pitchFamily="34" charset="0"/>
              </a:rPr>
              <a:t>, attraverso concessioni di spesa da parte del governo su risorse degli enti - che a regime tenderanno ad annullarsi - e accelerazione della spesa dei fondi di coesione.</a:t>
            </a:r>
          </a:p>
        </p:txBody>
      </p:sp>
      <p:sp>
        <p:nvSpPr>
          <p:cNvPr id="15" name="CasellaDiTesto 14"/>
          <p:cNvSpPr txBox="1"/>
          <p:nvPr/>
        </p:nvSpPr>
        <p:spPr>
          <a:xfrm>
            <a:off x="4932040" y="6381328"/>
            <a:ext cx="1872208" cy="323165"/>
          </a:xfrm>
          <a:prstGeom prst="rect">
            <a:avLst/>
          </a:prstGeom>
          <a:noFill/>
        </p:spPr>
        <p:txBody>
          <a:bodyPr wrap="square" rtlCol="0">
            <a:spAutoFit/>
          </a:bodyPr>
          <a:lstStyle/>
          <a:p>
            <a:r>
              <a:rPr lang="it-IT" sz="1500" b="1" dirty="0" smtClean="0">
                <a:solidFill>
                  <a:srgbClr val="B8005C"/>
                </a:solidFill>
                <a:latin typeface="Calibri" pitchFamily="34" charset="0"/>
              </a:rPr>
              <a:t>Intese regionali</a:t>
            </a:r>
            <a:endParaRPr lang="it-IT" sz="1500" b="1" dirty="0">
              <a:solidFill>
                <a:srgbClr val="B8005C"/>
              </a:solidFill>
              <a:latin typeface="Calibri" pitchFamily="34" charset="0"/>
            </a:endParaRPr>
          </a:p>
        </p:txBody>
      </p:sp>
      <p:sp>
        <p:nvSpPr>
          <p:cNvPr id="16" name="CasellaDiTesto 15"/>
          <p:cNvSpPr txBox="1"/>
          <p:nvPr/>
        </p:nvSpPr>
        <p:spPr>
          <a:xfrm>
            <a:off x="3419872" y="6381328"/>
            <a:ext cx="1656184" cy="46628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a:t>
            </a:r>
            <a:endParaRPr lang="it-IT" sz="1500" b="1" dirty="0">
              <a:solidFill>
                <a:srgbClr val="B8005C"/>
              </a:solidFill>
              <a:latin typeface="Calibri" pitchFamily="34" charset="0"/>
            </a:endParaRPr>
          </a:p>
        </p:txBody>
      </p:sp>
      <p:sp>
        <p:nvSpPr>
          <p:cNvPr id="17" name="CasellaDiTesto 16"/>
          <p:cNvSpPr txBox="1"/>
          <p:nvPr/>
        </p:nvSpPr>
        <p:spPr>
          <a:xfrm>
            <a:off x="1497134" y="6237312"/>
            <a:ext cx="1994746" cy="646331"/>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La manovra espansiva per gli investimenti pubblici</a:t>
            </a:r>
            <a:endParaRPr lang="it-IT" sz="1500" b="1" dirty="0">
              <a:solidFill>
                <a:schemeClr val="bg1"/>
              </a:solidFill>
              <a:latin typeface="Calibri" pitchFamily="34" charset="0"/>
            </a:endParaRPr>
          </a:p>
        </p:txBody>
      </p:sp>
      <p:sp>
        <p:nvSpPr>
          <p:cNvPr id="18" name="CasellaDiTesto 17"/>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Vincoli europei e trend di finanza pubblica</a:t>
            </a:r>
            <a:endParaRPr lang="it-IT" sz="1500" b="1" dirty="0">
              <a:solidFill>
                <a:srgbClr val="B8005C"/>
              </a:solidFill>
              <a:latin typeface="Calibri"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testo 4"/>
          <p:cNvSpPr>
            <a:spLocks noGrp="1"/>
          </p:cNvSpPr>
          <p:nvPr>
            <p:ph type="body" sz="quarter" idx="4294967295"/>
          </p:nvPr>
        </p:nvSpPr>
        <p:spPr>
          <a:xfrm>
            <a:off x="319980" y="2420888"/>
            <a:ext cx="8572500" cy="3304952"/>
          </a:xfrm>
          <a:prstGeom prst="rect">
            <a:avLst/>
          </a:prstGeom>
        </p:spPr>
        <p:txBody>
          <a:bodyPr>
            <a:noAutofit/>
          </a:bodyPr>
          <a:lstStyle/>
          <a:p>
            <a:pPr marL="180975" lvl="0" indent="-180975" algn="ctr">
              <a:lnSpc>
                <a:spcPct val="100000"/>
              </a:lnSpc>
              <a:spcBef>
                <a:spcPts val="0"/>
              </a:spcBef>
            </a:pPr>
            <a:r>
              <a:rPr lang="it-IT" sz="2000" b="1" dirty="0" smtClean="0">
                <a:solidFill>
                  <a:schemeClr val="tx1"/>
                </a:solidFill>
                <a:latin typeface="Calibri" pitchFamily="34" charset="0"/>
                <a:cs typeface="Calibri" pitchFamily="34" charset="0"/>
              </a:rPr>
              <a:t>L’obiettivo strutturale è il saldo finale di competenza</a:t>
            </a:r>
          </a:p>
          <a:p>
            <a:pPr marL="180975" lvl="0" indent="-180975" algn="ctr">
              <a:lnSpc>
                <a:spcPct val="100000"/>
              </a:lnSpc>
              <a:spcBef>
                <a:spcPts val="0"/>
              </a:spcBef>
            </a:pPr>
            <a:r>
              <a:rPr lang="it-IT" sz="2400" b="1" dirty="0" smtClean="0">
                <a:solidFill>
                  <a:srgbClr val="A31A5B"/>
                </a:solidFill>
                <a:latin typeface="Calibri" pitchFamily="34" charset="0"/>
                <a:cs typeface="Calibri" pitchFamily="34" charset="0"/>
              </a:rPr>
              <a:t>MA </a:t>
            </a:r>
            <a:endParaRPr lang="it-IT" sz="2000" b="1" dirty="0" smtClean="0">
              <a:solidFill>
                <a:srgbClr val="A31A5B"/>
              </a:solidFill>
              <a:latin typeface="Calibri" pitchFamily="34" charset="0"/>
              <a:cs typeface="Calibri" pitchFamily="34" charset="0"/>
            </a:endParaRPr>
          </a:p>
          <a:p>
            <a:pPr marL="180975" lvl="0" indent="-180975" algn="ctr">
              <a:lnSpc>
                <a:spcPct val="90000"/>
              </a:lnSpc>
              <a:spcBef>
                <a:spcPts val="0"/>
              </a:spcBef>
            </a:pPr>
            <a:r>
              <a:rPr lang="it-IT" sz="2000" b="1" dirty="0" smtClean="0">
                <a:solidFill>
                  <a:schemeClr val="tx1"/>
                </a:solidFill>
                <a:latin typeface="Calibri" pitchFamily="34" charset="0"/>
                <a:cs typeface="Calibri" pitchFamily="34" charset="0"/>
              </a:rPr>
              <a:t>Sono previsti strumenti di flessibilità rispetto al principio del saldo non negativo</a:t>
            </a:r>
          </a:p>
          <a:p>
            <a:pPr marL="180975" lvl="0" indent="-180975" algn="ctr">
              <a:lnSpc>
                <a:spcPct val="95000"/>
              </a:lnSpc>
            </a:pPr>
            <a:endParaRPr lang="it-IT" sz="2000" b="1" dirty="0" smtClean="0">
              <a:latin typeface="Calibri" pitchFamily="34" charset="0"/>
              <a:cs typeface="Calibri" pitchFamily="34" charset="0"/>
            </a:endParaRPr>
          </a:p>
          <a:p>
            <a:pPr marL="180975" lvl="0" indent="-1588" algn="just">
              <a:lnSpc>
                <a:spcPct val="90000"/>
              </a:lnSpc>
            </a:pPr>
            <a:endParaRPr lang="it-IT" sz="2000" b="1" dirty="0" smtClean="0">
              <a:latin typeface="Calibri" pitchFamily="34" charset="0"/>
              <a:cs typeface="Calibri" pitchFamily="34" charset="0"/>
            </a:endParaRPr>
          </a:p>
          <a:p>
            <a:pPr marL="180975" lvl="0" indent="-1588" algn="just">
              <a:lnSpc>
                <a:spcPct val="90000"/>
              </a:lnSpc>
            </a:pPr>
            <a:r>
              <a:rPr lang="it-IT" sz="2000" b="1" dirty="0" smtClean="0">
                <a:latin typeface="Calibri" pitchFamily="34" charset="0"/>
                <a:cs typeface="Calibri" pitchFamily="34" charset="0"/>
              </a:rPr>
              <a:t>È previsto il ricorso al debito o all’uso dell’avanzo per finanziare gli investimenti sulla </a:t>
            </a:r>
            <a:r>
              <a:rPr lang="it-IT" sz="2000" b="1" dirty="0" smtClean="0">
                <a:solidFill>
                  <a:srgbClr val="A31A5B"/>
                </a:solidFill>
                <a:latin typeface="Calibri" pitchFamily="34" charset="0"/>
                <a:cs typeface="Calibri" pitchFamily="34" charset="0"/>
              </a:rPr>
              <a:t>base di intese in ambito regionale </a:t>
            </a:r>
            <a:r>
              <a:rPr lang="it-IT" sz="2000" b="1" dirty="0" smtClean="0">
                <a:latin typeface="Calibri" pitchFamily="34" charset="0"/>
                <a:cs typeface="Calibri" pitchFamily="34" charset="0"/>
              </a:rPr>
              <a:t>anche a favore del bilancio</a:t>
            </a:r>
            <a:r>
              <a:rPr lang="it-IT" sz="2000" b="1" dirty="0" smtClean="0">
                <a:solidFill>
                  <a:srgbClr val="A31A5B"/>
                </a:solidFill>
                <a:latin typeface="Calibri" pitchFamily="34" charset="0"/>
                <a:cs typeface="Calibri" pitchFamily="34" charset="0"/>
              </a:rPr>
              <a:t> regionale</a:t>
            </a:r>
            <a:r>
              <a:rPr lang="it-IT" sz="2000" b="1" dirty="0" smtClean="0">
                <a:latin typeface="Calibri" pitchFamily="34" charset="0"/>
                <a:cs typeface="Calibri" pitchFamily="34" charset="0"/>
              </a:rPr>
              <a:t> </a:t>
            </a:r>
            <a:endParaRPr lang="it-IT" sz="2000" b="1" dirty="0" smtClean="0">
              <a:solidFill>
                <a:srgbClr val="CC0066"/>
              </a:solidFill>
              <a:latin typeface="Calibri" pitchFamily="34" charset="0"/>
              <a:cs typeface="Calibri" pitchFamily="34" charset="0"/>
            </a:endParaRPr>
          </a:p>
          <a:p>
            <a:pPr marL="180975" lvl="0" indent="-1588" algn="ctr">
              <a:lnSpc>
                <a:spcPct val="90000"/>
              </a:lnSpc>
            </a:pPr>
            <a:r>
              <a:rPr lang="it-IT" sz="2000" b="1" dirty="0" smtClean="0">
                <a:solidFill>
                  <a:srgbClr val="CC0066"/>
                </a:solidFill>
                <a:latin typeface="Calibri" pitchFamily="34" charset="0"/>
                <a:cs typeface="Calibri" pitchFamily="34" charset="0"/>
              </a:rPr>
              <a:t>“</a:t>
            </a:r>
            <a:r>
              <a:rPr lang="it-IT" sz="2000" b="1" dirty="0" smtClean="0">
                <a:solidFill>
                  <a:srgbClr val="B8005C"/>
                </a:solidFill>
                <a:latin typeface="Calibri" pitchFamily="34" charset="0"/>
                <a:cs typeface="Calibri" pitchFamily="34" charset="0"/>
              </a:rPr>
              <a:t>a condizione che per il complesso degli enti di ciascuna Regione sia rispettato l’equilibrio di bilancio”</a:t>
            </a:r>
            <a:endParaRPr lang="it-IT" sz="2000" b="1" dirty="0" smtClean="0">
              <a:latin typeface="Calibri" pitchFamily="34" charset="0"/>
              <a:cs typeface="Calibri" pitchFamily="34" charset="0"/>
            </a:endParaRPr>
          </a:p>
        </p:txBody>
      </p:sp>
      <p:sp>
        <p:nvSpPr>
          <p:cNvPr id="6" name="Titolo 5"/>
          <p:cNvSpPr>
            <a:spLocks noGrp="1"/>
          </p:cNvSpPr>
          <p:nvPr>
            <p:ph type="title" idx="4294967295"/>
          </p:nvPr>
        </p:nvSpPr>
        <p:spPr>
          <a:xfrm>
            <a:off x="0" y="0"/>
            <a:ext cx="9144000" cy="725488"/>
          </a:xfrm>
          <a:prstGeom prst="rect">
            <a:avLst/>
          </a:prstGeom>
          <a:ln w="28575">
            <a:solidFill>
              <a:srgbClr val="B8005C"/>
            </a:solidFill>
          </a:ln>
        </p:spPr>
        <p:txBody>
          <a:bodyPr/>
          <a:lstStyle/>
          <a:p>
            <a:pPr algn="ctr">
              <a:lnSpc>
                <a:spcPct val="80000"/>
              </a:lnSpc>
            </a:pPr>
            <a:r>
              <a:rPr lang="it-IT" sz="2800" b="1" spc="-1" dirty="0" err="1" smtClean="0">
                <a:solidFill>
                  <a:srgbClr val="000000"/>
                </a:solidFill>
                <a:uFill>
                  <a:solidFill>
                    <a:srgbClr val="FFFFFF"/>
                  </a:solidFill>
                </a:uFill>
                <a:latin typeface="Calibri" pitchFamily="34" charset="0"/>
                <a:cs typeface="Calibri" pitchFamily="34" charset="0"/>
              </a:rPr>
              <a:t>ll</a:t>
            </a:r>
            <a:r>
              <a:rPr lang="it-IT" sz="2800" b="1" spc="-1" dirty="0" smtClean="0">
                <a:solidFill>
                  <a:srgbClr val="000000"/>
                </a:solidFill>
                <a:uFill>
                  <a:solidFill>
                    <a:srgbClr val="FFFFFF"/>
                  </a:solidFill>
                </a:uFill>
                <a:latin typeface="Calibri" pitchFamily="34" charset="0"/>
                <a:cs typeface="Calibri" pitchFamily="34" charset="0"/>
              </a:rPr>
              <a:t> saldo finale di competenza a scala regionale e</a:t>
            </a:r>
            <a:br>
              <a:rPr lang="it-IT" sz="2800" b="1" spc="-1" dirty="0" smtClean="0">
                <a:solidFill>
                  <a:srgbClr val="000000"/>
                </a:solidFill>
                <a:uFill>
                  <a:solidFill>
                    <a:srgbClr val="FFFFFF"/>
                  </a:solidFill>
                </a:uFill>
                <a:latin typeface="Calibri" pitchFamily="34" charset="0"/>
                <a:cs typeface="Calibri" pitchFamily="34" charset="0"/>
              </a:rPr>
            </a:br>
            <a:r>
              <a:rPr lang="it-IT" sz="2800" b="1" spc="-1" dirty="0" smtClean="0">
                <a:solidFill>
                  <a:srgbClr val="000000"/>
                </a:solidFill>
                <a:uFill>
                  <a:solidFill>
                    <a:srgbClr val="FFFFFF"/>
                  </a:solidFill>
                </a:uFill>
                <a:latin typeface="Calibri" pitchFamily="34" charset="0"/>
                <a:cs typeface="Calibri" pitchFamily="34" charset="0"/>
              </a:rPr>
              <a:t>le intese regionali</a:t>
            </a:r>
            <a:endParaRPr lang="it-IT" sz="2800" b="1" spc="-1" dirty="0">
              <a:solidFill>
                <a:srgbClr val="000000"/>
              </a:solidFill>
              <a:uFill>
                <a:solidFill>
                  <a:srgbClr val="FFFFFF"/>
                </a:solidFill>
              </a:uFill>
              <a:latin typeface="Calibri" pitchFamily="34" charset="0"/>
              <a:cs typeface="Calibri" pitchFamily="34" charset="0"/>
            </a:endParaRPr>
          </a:p>
        </p:txBody>
      </p:sp>
      <p:sp>
        <p:nvSpPr>
          <p:cNvPr id="8" name="Freccia in giù 7"/>
          <p:cNvSpPr/>
          <p:nvPr/>
        </p:nvSpPr>
        <p:spPr bwMode="auto">
          <a:xfrm>
            <a:off x="4429124" y="3789080"/>
            <a:ext cx="360000" cy="360000"/>
          </a:xfrm>
          <a:prstGeom prst="downArrow">
            <a:avLst/>
          </a:prstGeom>
          <a:solidFill>
            <a:srgbClr val="CC0066"/>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it-IT" sz="1800" b="0" i="0" u="none" strike="noStrike" cap="none" normalizeH="0" baseline="0" smtClean="0">
              <a:ln>
                <a:noFill/>
              </a:ln>
              <a:solidFill>
                <a:schemeClr val="bg1"/>
              </a:solidFill>
              <a:effectLst/>
              <a:latin typeface="Calibri" pitchFamily="34" charset="0"/>
              <a:ea typeface="Microsoft YaHei" pitchFamily="34" charset="-122"/>
            </a:endParaRPr>
          </a:p>
        </p:txBody>
      </p:sp>
      <p:sp>
        <p:nvSpPr>
          <p:cNvPr id="7" name="CasellaDiTesto 6"/>
          <p:cNvSpPr txBox="1"/>
          <p:nvPr/>
        </p:nvSpPr>
        <p:spPr>
          <a:xfrm>
            <a:off x="395536" y="819677"/>
            <a:ext cx="8390736" cy="1631216"/>
          </a:xfrm>
          <a:prstGeom prst="rect">
            <a:avLst/>
          </a:prstGeom>
          <a:noFill/>
          <a:ln>
            <a:solidFill>
              <a:srgbClr val="CC0066"/>
            </a:solidFill>
          </a:ln>
        </p:spPr>
        <p:txBody>
          <a:bodyPr wrap="square" rtlCol="0">
            <a:spAutoFit/>
          </a:bodyPr>
          <a:lstStyle/>
          <a:p>
            <a:pPr marL="265113" indent="-265113" algn="just">
              <a:buClr>
                <a:srgbClr val="B8005C"/>
              </a:buClr>
              <a:buFont typeface="Wingdings" pitchFamily="2" charset="2"/>
              <a:buChar char="Ø"/>
            </a:pPr>
            <a:r>
              <a:rPr lang="it-IT" sz="2000" b="1" dirty="0" smtClean="0">
                <a:latin typeface="Calibri" pitchFamily="34" charset="0"/>
              </a:rPr>
              <a:t>A vantaggio dei comuni in difficoltà nel fare investimenti con le risorse proprie </a:t>
            </a:r>
          </a:p>
          <a:p>
            <a:pPr marL="265113" indent="-265113" algn="just">
              <a:buClr>
                <a:srgbClr val="B8005C"/>
              </a:buClr>
              <a:buFont typeface="Wingdings" pitchFamily="2" charset="2"/>
              <a:buChar char="Ø"/>
            </a:pPr>
            <a:r>
              <a:rPr lang="it-IT" sz="2000" b="1" dirty="0" smtClean="0">
                <a:latin typeface="Calibri" pitchFamily="34" charset="0"/>
              </a:rPr>
              <a:t>per favorire l’utilizzo delle risorse da parte degli enti che non hanno progettualità</a:t>
            </a:r>
          </a:p>
          <a:p>
            <a:pPr marL="265113" indent="-265113" algn="just">
              <a:buClr>
                <a:srgbClr val="B8005C"/>
              </a:buClr>
              <a:buFont typeface="Wingdings" pitchFamily="2" charset="2"/>
              <a:buChar char="Ø"/>
            </a:pPr>
            <a:r>
              <a:rPr lang="it-IT" sz="2000" b="1" dirty="0" smtClean="0">
                <a:latin typeface="Calibri" pitchFamily="34" charset="0"/>
              </a:rPr>
              <a:t>o per consentire investimenti “straordinari”</a:t>
            </a:r>
            <a:endParaRPr lang="it-IT" sz="2000" b="1" dirty="0">
              <a:latin typeface="Calibri" pitchFamily="34" charset="0"/>
            </a:endParaRPr>
          </a:p>
        </p:txBody>
      </p:sp>
      <p:sp>
        <p:nvSpPr>
          <p:cNvPr id="10" name="CasellaDiTesto 9"/>
          <p:cNvSpPr txBox="1"/>
          <p:nvPr/>
        </p:nvSpPr>
        <p:spPr>
          <a:xfrm>
            <a:off x="323528" y="5715016"/>
            <a:ext cx="8463346" cy="369332"/>
          </a:xfrm>
          <a:prstGeom prst="rect">
            <a:avLst/>
          </a:prstGeom>
          <a:noFill/>
          <a:ln>
            <a:solidFill>
              <a:srgbClr val="CC0066"/>
            </a:solidFill>
          </a:ln>
        </p:spPr>
        <p:txBody>
          <a:bodyPr wrap="square" rtlCol="0">
            <a:spAutoFit/>
          </a:bodyPr>
          <a:lstStyle/>
          <a:p>
            <a:pPr algn="ctr"/>
            <a:r>
              <a:rPr lang="it-IT" b="1" dirty="0" smtClean="0">
                <a:latin typeface="Calibri" pitchFamily="34" charset="0"/>
              </a:rPr>
              <a:t>Le intese rappresentano una importante opportunità per gli investimenti nella regione</a:t>
            </a:r>
            <a:endParaRPr lang="it-IT" b="1" dirty="0">
              <a:latin typeface="Calibri" pitchFamily="34" charset="0"/>
            </a:endParaRPr>
          </a:p>
        </p:txBody>
      </p:sp>
      <p:sp>
        <p:nvSpPr>
          <p:cNvPr id="16" name="CasellaDiTesto 15"/>
          <p:cNvSpPr txBox="1"/>
          <p:nvPr/>
        </p:nvSpPr>
        <p:spPr>
          <a:xfrm>
            <a:off x="4932040" y="6381328"/>
            <a:ext cx="1872208" cy="323165"/>
          </a:xfrm>
          <a:prstGeom prst="rect">
            <a:avLst/>
          </a:prstGeom>
          <a:noFill/>
        </p:spPr>
        <p:txBody>
          <a:bodyPr wrap="square" rtlCol="0">
            <a:spAutoFit/>
          </a:bodyPr>
          <a:lstStyle/>
          <a:p>
            <a:r>
              <a:rPr lang="it-IT" sz="1500" b="1" dirty="0" smtClean="0">
                <a:solidFill>
                  <a:srgbClr val="B8005C"/>
                </a:solidFill>
                <a:latin typeface="Calibri" pitchFamily="34" charset="0"/>
              </a:rPr>
              <a:t>Intese regionali</a:t>
            </a:r>
            <a:endParaRPr lang="it-IT" sz="1500" b="1" dirty="0">
              <a:solidFill>
                <a:srgbClr val="B8005C"/>
              </a:solidFill>
              <a:latin typeface="Calibri" pitchFamily="34" charset="0"/>
            </a:endParaRPr>
          </a:p>
        </p:txBody>
      </p:sp>
      <p:sp>
        <p:nvSpPr>
          <p:cNvPr id="17" name="CasellaDiTesto 16"/>
          <p:cNvSpPr txBox="1"/>
          <p:nvPr/>
        </p:nvSpPr>
        <p:spPr>
          <a:xfrm>
            <a:off x="3419872" y="6381328"/>
            <a:ext cx="1656184" cy="46628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a:t>
            </a:r>
            <a:endParaRPr lang="it-IT" sz="1500" b="1" dirty="0">
              <a:solidFill>
                <a:srgbClr val="B8005C"/>
              </a:solidFill>
              <a:latin typeface="Calibri" pitchFamily="34" charset="0"/>
            </a:endParaRPr>
          </a:p>
        </p:txBody>
      </p:sp>
      <p:sp>
        <p:nvSpPr>
          <p:cNvPr id="18" name="CasellaDiTesto 17"/>
          <p:cNvSpPr txBox="1"/>
          <p:nvPr/>
        </p:nvSpPr>
        <p:spPr>
          <a:xfrm>
            <a:off x="1497134" y="6237312"/>
            <a:ext cx="1994746" cy="646331"/>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La manovra espansiva per gli investimenti pubblici</a:t>
            </a:r>
            <a:endParaRPr lang="it-IT" sz="1500" b="1" dirty="0">
              <a:solidFill>
                <a:schemeClr val="bg1"/>
              </a:solidFill>
              <a:latin typeface="Calibri" pitchFamily="34" charset="0"/>
            </a:endParaRPr>
          </a:p>
        </p:txBody>
      </p:sp>
      <p:sp>
        <p:nvSpPr>
          <p:cNvPr id="11" name="CasellaDiTesto 10"/>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Vincoli europei e trend di finanza pubblica</a:t>
            </a:r>
            <a:endParaRPr lang="it-IT" sz="1500" b="1" dirty="0">
              <a:solidFill>
                <a:srgbClr val="B8005C"/>
              </a:solidFill>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fico 6"/>
          <p:cNvGraphicFramePr/>
          <p:nvPr/>
        </p:nvGraphicFramePr>
        <p:xfrm>
          <a:off x="0" y="1643050"/>
          <a:ext cx="2843808" cy="250603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olo 1"/>
          <p:cNvSpPr>
            <a:spLocks noGrp="1"/>
          </p:cNvSpPr>
          <p:nvPr>
            <p:ph type="title" idx="4294967295"/>
          </p:nvPr>
        </p:nvSpPr>
        <p:spPr>
          <a:xfrm>
            <a:off x="0" y="1"/>
            <a:ext cx="9144000" cy="692695"/>
          </a:xfrm>
          <a:prstGeom prst="rect">
            <a:avLst/>
          </a:prstGeom>
          <a:ln w="28575">
            <a:solidFill>
              <a:srgbClr val="B8005C"/>
            </a:solidFill>
          </a:ln>
        </p:spPr>
        <p:txBody>
          <a:bodyPr>
            <a:noAutofit/>
          </a:bodyPr>
          <a:lstStyle/>
          <a:p>
            <a:pPr algn="ctr">
              <a:lnSpc>
                <a:spcPct val="90000"/>
              </a:lnSpc>
            </a:pPr>
            <a:r>
              <a:rPr lang="it-IT" sz="2400" b="1" dirty="0" smtClean="0">
                <a:latin typeface="Calibri" pitchFamily="34" charset="0"/>
              </a:rPr>
              <a:t>Le intese regionali una scommessa difficile e l’eredità </a:t>
            </a:r>
            <a:br>
              <a:rPr lang="it-IT" sz="2400" b="1" dirty="0" smtClean="0">
                <a:latin typeface="Calibri" pitchFamily="34" charset="0"/>
              </a:rPr>
            </a:br>
            <a:r>
              <a:rPr lang="it-IT" sz="2400" b="1" dirty="0" smtClean="0">
                <a:latin typeface="Calibri" pitchFamily="34" charset="0"/>
              </a:rPr>
              <a:t>degli strumenti di solidarietà</a:t>
            </a:r>
            <a:endParaRPr lang="it-IT" sz="2400" b="1" dirty="0">
              <a:latin typeface="Calibri" pitchFamily="34" charset="0"/>
            </a:endParaRPr>
          </a:p>
        </p:txBody>
      </p:sp>
      <p:graphicFrame>
        <p:nvGraphicFramePr>
          <p:cNvPr id="4" name="Grafico 3"/>
          <p:cNvGraphicFramePr/>
          <p:nvPr/>
        </p:nvGraphicFramePr>
        <p:xfrm>
          <a:off x="2339752" y="1988840"/>
          <a:ext cx="6804248" cy="2160240"/>
        </p:xfrm>
        <a:graphic>
          <a:graphicData uri="http://schemas.openxmlformats.org/drawingml/2006/chart">
            <c:chart xmlns:c="http://schemas.openxmlformats.org/drawingml/2006/chart" xmlns:r="http://schemas.openxmlformats.org/officeDocument/2006/relationships" r:id="rId3"/>
          </a:graphicData>
        </a:graphic>
      </p:graphicFrame>
      <p:sp>
        <p:nvSpPr>
          <p:cNvPr id="5" name="CasellaDiTesto 4"/>
          <p:cNvSpPr txBox="1"/>
          <p:nvPr/>
        </p:nvSpPr>
        <p:spPr>
          <a:xfrm>
            <a:off x="571472" y="5500702"/>
            <a:ext cx="5000660" cy="369332"/>
          </a:xfrm>
          <a:prstGeom prst="rect">
            <a:avLst/>
          </a:prstGeom>
          <a:noFill/>
        </p:spPr>
        <p:txBody>
          <a:bodyPr wrap="square" rtlCol="0">
            <a:spAutoFit/>
          </a:bodyPr>
          <a:lstStyle/>
          <a:p>
            <a:endParaRPr lang="it-IT" dirty="0"/>
          </a:p>
        </p:txBody>
      </p:sp>
      <p:sp>
        <p:nvSpPr>
          <p:cNvPr id="6" name="CasellaDiTesto 5"/>
          <p:cNvSpPr txBox="1"/>
          <p:nvPr/>
        </p:nvSpPr>
        <p:spPr>
          <a:xfrm>
            <a:off x="216024" y="4720613"/>
            <a:ext cx="8748464" cy="1372683"/>
          </a:xfrm>
          <a:prstGeom prst="rect">
            <a:avLst/>
          </a:prstGeom>
          <a:noFill/>
          <a:ln>
            <a:solidFill>
              <a:srgbClr val="B8005C"/>
            </a:solidFill>
          </a:ln>
        </p:spPr>
        <p:txBody>
          <a:bodyPr wrap="square" rtlCol="0">
            <a:spAutoFit/>
          </a:bodyPr>
          <a:lstStyle/>
          <a:p>
            <a:r>
              <a:rPr lang="it-IT" sz="1600" b="1" dirty="0" smtClean="0">
                <a:latin typeface="Calibri" pitchFamily="34" charset="0"/>
                <a:cs typeface="Calibri" pitchFamily="34" charset="0"/>
              </a:rPr>
              <a:t>Il 2015, i patti di solidarietà, una esperienza esaurita.</a:t>
            </a:r>
          </a:p>
          <a:p>
            <a:r>
              <a:rPr lang="it-IT" sz="1600" b="1" dirty="0" smtClean="0">
                <a:latin typeface="Calibri" pitchFamily="34" charset="0"/>
                <a:cs typeface="Calibri" pitchFamily="34" charset="0"/>
              </a:rPr>
              <a:t>Il 2016 vengono ceduti 213 milioni di euro di spazi in totale.</a:t>
            </a:r>
          </a:p>
          <a:p>
            <a:pPr marL="144000" indent="-144000">
              <a:lnSpc>
                <a:spcPct val="80000"/>
              </a:lnSpc>
              <a:buClr>
                <a:srgbClr val="B8005C"/>
              </a:buClr>
              <a:buFont typeface="Wingdings" pitchFamily="2" charset="2"/>
              <a:buChar char="Ø"/>
            </a:pPr>
            <a:r>
              <a:rPr lang="it-IT" sz="1600" b="1" dirty="0" smtClean="0">
                <a:latin typeface="Calibri" pitchFamily="34" charset="0"/>
                <a:cs typeface="Calibri" pitchFamily="34" charset="0"/>
              </a:rPr>
              <a:t>Le amministrazioni regionali  sono in difficoltà nell’affrontare il principio del saldo non negativo, a cui si aggiungono i tagli e l’avvio di importanti riforme (es.  Il riordino delle province).</a:t>
            </a:r>
          </a:p>
          <a:p>
            <a:pPr marL="144000" indent="-144000">
              <a:lnSpc>
                <a:spcPct val="80000"/>
              </a:lnSpc>
              <a:buClr>
                <a:srgbClr val="B8005C"/>
              </a:buClr>
              <a:buFont typeface="Wingdings" pitchFamily="2" charset="2"/>
              <a:buChar char="Ø"/>
            </a:pPr>
            <a:r>
              <a:rPr lang="it-IT" sz="1600" b="1" dirty="0" smtClean="0">
                <a:latin typeface="Calibri" pitchFamily="34" charset="0"/>
                <a:cs typeface="Calibri" pitchFamily="34" charset="0"/>
              </a:rPr>
              <a:t>La cessione di spazi si concentra negli enti del centro nord.</a:t>
            </a:r>
          </a:p>
          <a:p>
            <a:pPr marL="144000" indent="-144000">
              <a:lnSpc>
                <a:spcPct val="80000"/>
              </a:lnSpc>
              <a:buClr>
                <a:srgbClr val="B8005C"/>
              </a:buClr>
              <a:buFont typeface="Wingdings" pitchFamily="2" charset="2"/>
              <a:buChar char="Ø"/>
            </a:pPr>
            <a:r>
              <a:rPr lang="it-IT" sz="1600" b="1" dirty="0" smtClean="0">
                <a:latin typeface="Calibri" pitchFamily="34" charset="0"/>
                <a:cs typeface="Calibri" pitchFamily="34" charset="0"/>
              </a:rPr>
              <a:t>Le risorse per le intese provengono dai bilanci comunali e in alcuni casi superano i confini regionali.</a:t>
            </a:r>
          </a:p>
        </p:txBody>
      </p:sp>
      <p:sp>
        <p:nvSpPr>
          <p:cNvPr id="8" name="Rettangolo 7"/>
          <p:cNvSpPr/>
          <p:nvPr/>
        </p:nvSpPr>
        <p:spPr>
          <a:xfrm>
            <a:off x="106176" y="764704"/>
            <a:ext cx="8858312" cy="760849"/>
          </a:xfrm>
          <a:prstGeom prst="rect">
            <a:avLst/>
          </a:prstGeom>
          <a:ln>
            <a:noFill/>
          </a:ln>
        </p:spPr>
        <p:txBody>
          <a:bodyPr wrap="square">
            <a:spAutoFit/>
          </a:bodyPr>
          <a:lstStyle/>
          <a:p>
            <a:pPr lvl="0" algn="just" fontAlgn="base">
              <a:lnSpc>
                <a:spcPct val="80000"/>
              </a:lnSpc>
              <a:spcBef>
                <a:spcPct val="0"/>
              </a:spcBef>
              <a:spcAft>
                <a:spcPct val="0"/>
              </a:spcAft>
            </a:pPr>
            <a:r>
              <a:rPr lang="it-IT" b="1" dirty="0" smtClean="0">
                <a:latin typeface="Calibri" pitchFamily="34" charset="0"/>
                <a:ea typeface="Calibri" pitchFamily="34" charset="0"/>
                <a:cs typeface="Times New Roman" pitchFamily="18" charset="0"/>
              </a:rPr>
              <a:t>I comuni che hanno saldi positivi possono decidere di utilizzarli in proprio (anche attraverso indebitamento) o di destinarne almeno una parte a progetti diversi, in diverse amministrazioni comunali o di altro ente, sotto il coordinamento e la regia regionale.</a:t>
            </a:r>
            <a:endParaRPr lang="it-IT" b="1" dirty="0" smtClean="0">
              <a:latin typeface="Arial" pitchFamily="34" charset="0"/>
              <a:cs typeface="Arial" pitchFamily="34" charset="0"/>
            </a:endParaRPr>
          </a:p>
        </p:txBody>
      </p:sp>
      <p:sp>
        <p:nvSpPr>
          <p:cNvPr id="9" name="Rettangolo 8"/>
          <p:cNvSpPr/>
          <p:nvPr/>
        </p:nvSpPr>
        <p:spPr>
          <a:xfrm>
            <a:off x="0" y="1500174"/>
            <a:ext cx="2304256" cy="615553"/>
          </a:xfrm>
          <a:prstGeom prst="rect">
            <a:avLst/>
          </a:prstGeom>
        </p:spPr>
        <p:txBody>
          <a:bodyPr wrap="square">
            <a:spAutoFit/>
          </a:bodyPr>
          <a:lstStyle/>
          <a:p>
            <a:pPr algn="ctr">
              <a:defRPr sz="1800" b="1" i="0" u="none" strike="noStrike" kern="1200" baseline="0">
                <a:solidFill>
                  <a:prstClr val="black"/>
                </a:solidFill>
                <a:latin typeface="Calibri" pitchFamily="34" charset="0"/>
                <a:ea typeface="+mn-ea"/>
                <a:cs typeface="+mn-cs"/>
              </a:defRPr>
            </a:pPr>
            <a:r>
              <a:rPr lang="it-IT" dirty="0" smtClean="0">
                <a:solidFill>
                  <a:srgbClr val="CC0066"/>
                </a:solidFill>
              </a:rPr>
              <a:t>Spazi finanziari ceduti</a:t>
            </a:r>
          </a:p>
          <a:p>
            <a:pPr algn="ctr">
              <a:defRPr sz="1800" b="1" i="0" u="none" strike="noStrike" kern="1200" baseline="0">
                <a:solidFill>
                  <a:prstClr val="black"/>
                </a:solidFill>
                <a:latin typeface="Calibri" pitchFamily="34" charset="0"/>
                <a:ea typeface="+mn-ea"/>
                <a:cs typeface="+mn-cs"/>
              </a:defRPr>
            </a:pPr>
            <a:r>
              <a:rPr lang="it-IT" sz="1500" dirty="0" smtClean="0">
                <a:solidFill>
                  <a:srgbClr val="CC0066"/>
                </a:solidFill>
              </a:rPr>
              <a:t>Composizione % </a:t>
            </a:r>
            <a:endParaRPr lang="it-IT" sz="1500" dirty="0">
              <a:solidFill>
                <a:srgbClr val="CC0066"/>
              </a:solidFill>
            </a:endParaRPr>
          </a:p>
        </p:txBody>
      </p:sp>
      <p:sp>
        <p:nvSpPr>
          <p:cNvPr id="10" name="Rettangolo 9"/>
          <p:cNvSpPr/>
          <p:nvPr/>
        </p:nvSpPr>
        <p:spPr>
          <a:xfrm>
            <a:off x="2857488" y="1500174"/>
            <a:ext cx="6084168" cy="600164"/>
          </a:xfrm>
          <a:prstGeom prst="rect">
            <a:avLst/>
          </a:prstGeom>
        </p:spPr>
        <p:txBody>
          <a:bodyPr wrap="square">
            <a:spAutoFit/>
          </a:bodyPr>
          <a:lstStyle/>
          <a:p>
            <a:pPr algn="ctr">
              <a:defRPr sz="1800" b="1" i="0" u="none" strike="noStrike" kern="1200" baseline="0">
                <a:solidFill>
                  <a:prstClr val="black"/>
                </a:solidFill>
                <a:latin typeface="Calibri" pitchFamily="34" charset="0"/>
                <a:ea typeface="+mn-ea"/>
                <a:cs typeface="+mn-cs"/>
              </a:defRPr>
            </a:pPr>
            <a:r>
              <a:rPr lang="it-IT" dirty="0" smtClean="0">
                <a:solidFill>
                  <a:srgbClr val="CC0066"/>
                </a:solidFill>
                <a:latin typeface="Calibri" pitchFamily="34" charset="0"/>
              </a:rPr>
              <a:t>Spazi finanziari ceduti a livello regionale</a:t>
            </a:r>
          </a:p>
          <a:p>
            <a:pPr algn="ctr">
              <a:defRPr sz="1800" b="1" i="0" u="none" strike="noStrike" kern="1200" baseline="0">
                <a:solidFill>
                  <a:prstClr val="black"/>
                </a:solidFill>
                <a:latin typeface="Calibri" pitchFamily="34" charset="0"/>
                <a:ea typeface="+mn-ea"/>
                <a:cs typeface="+mn-cs"/>
              </a:defRPr>
            </a:pPr>
            <a:r>
              <a:rPr lang="it-IT" sz="1500" dirty="0" smtClean="0">
                <a:solidFill>
                  <a:srgbClr val="CC0066"/>
                </a:solidFill>
                <a:latin typeface="Calibri" pitchFamily="34" charset="0"/>
              </a:rPr>
              <a:t>Migliaia di euro</a:t>
            </a:r>
            <a:endParaRPr lang="it-IT" sz="1500" dirty="0">
              <a:solidFill>
                <a:srgbClr val="CC0066"/>
              </a:solidFill>
              <a:latin typeface="Calibri" pitchFamily="34" charset="0"/>
            </a:endParaRPr>
          </a:p>
        </p:txBody>
      </p:sp>
      <p:sp>
        <p:nvSpPr>
          <p:cNvPr id="11" name="CasellaDiTesto 10"/>
          <p:cNvSpPr txBox="1"/>
          <p:nvPr/>
        </p:nvSpPr>
        <p:spPr>
          <a:xfrm>
            <a:off x="142844" y="6197247"/>
            <a:ext cx="1332812" cy="650947"/>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Investimenti e </a:t>
            </a:r>
          </a:p>
          <a:p>
            <a:pPr>
              <a:lnSpc>
                <a:spcPct val="80000"/>
              </a:lnSpc>
            </a:pPr>
            <a:r>
              <a:rPr lang="it-IT" sz="1500" b="1" dirty="0" smtClean="0">
                <a:solidFill>
                  <a:srgbClr val="B8005C"/>
                </a:solidFill>
                <a:latin typeface="Calibri" pitchFamily="34" charset="0"/>
              </a:rPr>
              <a:t>politiche </a:t>
            </a:r>
          </a:p>
          <a:p>
            <a:pPr>
              <a:lnSpc>
                <a:spcPct val="80000"/>
              </a:lnSpc>
            </a:pPr>
            <a:r>
              <a:rPr lang="it-IT" sz="1500" b="1" dirty="0" smtClean="0">
                <a:solidFill>
                  <a:srgbClr val="B8005C"/>
                </a:solidFill>
                <a:latin typeface="Calibri" pitchFamily="34" charset="0"/>
              </a:rPr>
              <a:t>per la crescita</a:t>
            </a:r>
            <a:endParaRPr lang="it-IT" sz="1500" b="1" dirty="0">
              <a:solidFill>
                <a:srgbClr val="B8005C"/>
              </a:solidFill>
              <a:latin typeface="Calibri" pitchFamily="34" charset="0"/>
            </a:endParaRPr>
          </a:p>
        </p:txBody>
      </p:sp>
      <p:sp>
        <p:nvSpPr>
          <p:cNvPr id="12" name="CasellaDiTesto 11"/>
          <p:cNvSpPr txBox="1"/>
          <p:nvPr/>
        </p:nvSpPr>
        <p:spPr>
          <a:xfrm>
            <a:off x="4932040" y="6381328"/>
            <a:ext cx="1872208" cy="323165"/>
          </a:xfrm>
          <a:prstGeom prst="rect">
            <a:avLst/>
          </a:prstGeom>
          <a:noFill/>
        </p:spPr>
        <p:txBody>
          <a:bodyPr wrap="square" rtlCol="0">
            <a:spAutoFit/>
          </a:bodyPr>
          <a:lstStyle/>
          <a:p>
            <a:r>
              <a:rPr lang="it-IT" sz="1500" b="1" dirty="0" smtClean="0">
                <a:solidFill>
                  <a:srgbClr val="B8005C"/>
                </a:solidFill>
                <a:latin typeface="Calibri" pitchFamily="34" charset="0"/>
              </a:rPr>
              <a:t>Intese regionali</a:t>
            </a:r>
            <a:endParaRPr lang="it-IT" sz="1500" b="1" dirty="0">
              <a:solidFill>
                <a:srgbClr val="B8005C"/>
              </a:solidFill>
              <a:latin typeface="Calibri" pitchFamily="34" charset="0"/>
            </a:endParaRPr>
          </a:p>
        </p:txBody>
      </p:sp>
      <p:sp>
        <p:nvSpPr>
          <p:cNvPr id="13" name="CasellaDiTesto 12"/>
          <p:cNvSpPr txBox="1"/>
          <p:nvPr/>
        </p:nvSpPr>
        <p:spPr>
          <a:xfrm>
            <a:off x="3419872" y="6381328"/>
            <a:ext cx="1656184" cy="46628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a:t>
            </a:r>
            <a:endParaRPr lang="it-IT" sz="1500" b="1" dirty="0">
              <a:solidFill>
                <a:srgbClr val="B8005C"/>
              </a:solidFill>
              <a:latin typeface="Calibri" pitchFamily="34" charset="0"/>
            </a:endParaRPr>
          </a:p>
        </p:txBody>
      </p:sp>
      <p:sp>
        <p:nvSpPr>
          <p:cNvPr id="14" name="CasellaDiTesto 13"/>
          <p:cNvSpPr txBox="1"/>
          <p:nvPr/>
        </p:nvSpPr>
        <p:spPr>
          <a:xfrm>
            <a:off x="1497134" y="6237312"/>
            <a:ext cx="1994746" cy="646331"/>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La manovra espansiva per gli investimenti pubblici</a:t>
            </a:r>
            <a:endParaRPr lang="it-IT" sz="1500" b="1" dirty="0">
              <a:solidFill>
                <a:schemeClr val="bg1"/>
              </a:solidFill>
              <a:latin typeface="Calibri" pitchFamily="34" charset="0"/>
            </a:endParaRPr>
          </a:p>
        </p:txBody>
      </p:sp>
      <p:pic>
        <p:nvPicPr>
          <p:cNvPr id="1026" name="Picture 2"/>
          <p:cNvPicPr>
            <a:picLocks noChangeAspect="1" noChangeArrowheads="1"/>
          </p:cNvPicPr>
          <p:nvPr/>
        </p:nvPicPr>
        <p:blipFill>
          <a:blip r:embed="rId4" cstate="print"/>
          <a:srcRect l="29550" t="75377" r="5205"/>
          <a:stretch>
            <a:fillRect/>
          </a:stretch>
        </p:blipFill>
        <p:spPr bwMode="auto">
          <a:xfrm>
            <a:off x="899592" y="3933056"/>
            <a:ext cx="4500000" cy="779873"/>
          </a:xfrm>
          <a:prstGeom prst="rect">
            <a:avLst/>
          </a:prstGeom>
          <a:noFill/>
          <a:ln w="9525">
            <a:noFill/>
            <a:miter lim="800000"/>
            <a:headEnd/>
            <a:tailEnd/>
          </a:ln>
          <a:effectLst/>
        </p:spPr>
      </p:pic>
      <p:sp>
        <p:nvSpPr>
          <p:cNvPr id="15" name="CasellaDiTesto 14"/>
          <p:cNvSpPr txBox="1"/>
          <p:nvPr/>
        </p:nvSpPr>
        <p:spPr>
          <a:xfrm>
            <a:off x="6444208" y="4293096"/>
            <a:ext cx="2643206" cy="307777"/>
          </a:xfrm>
          <a:prstGeom prst="rect">
            <a:avLst/>
          </a:prstGeom>
          <a:noFill/>
        </p:spPr>
        <p:txBody>
          <a:bodyPr wrap="square" rtlCol="0">
            <a:spAutoFit/>
          </a:bodyPr>
          <a:lstStyle/>
          <a:p>
            <a:pPr algn="ctr"/>
            <a:r>
              <a:rPr lang="it-IT" sz="1400" b="1" dirty="0" smtClean="0">
                <a:latin typeface="Calibri" pitchFamily="34" charset="0"/>
              </a:rPr>
              <a:t>Fonte: Corte di conti</a:t>
            </a:r>
            <a:endParaRPr lang="it-IT" sz="1400" b="1" dirty="0">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0" y="0"/>
            <a:ext cx="9144000" cy="548680"/>
          </a:xfrm>
          <a:prstGeom prst="rect">
            <a:avLst/>
          </a:prstGeom>
          <a:ln w="28575">
            <a:solidFill>
              <a:srgbClr val="B8005C"/>
            </a:solidFill>
          </a:ln>
        </p:spPr>
        <p:txBody>
          <a:bodyPr/>
          <a:lstStyle/>
          <a:p>
            <a:pPr algn="ctr"/>
            <a:r>
              <a:rPr lang="it-IT" sz="2800" b="1" dirty="0" smtClean="0">
                <a:latin typeface="Calibri" pitchFamily="34" charset="0"/>
              </a:rPr>
              <a:t>Il consolidato regionale e le risorse non utilizzate dagli enti</a:t>
            </a:r>
            <a:endParaRPr lang="it-IT" sz="2800" b="1" dirty="0">
              <a:latin typeface="Calibri" pitchFamily="34" charset="0"/>
            </a:endParaRPr>
          </a:p>
        </p:txBody>
      </p:sp>
      <p:graphicFrame>
        <p:nvGraphicFramePr>
          <p:cNvPr id="4" name="Grafico 3"/>
          <p:cNvGraphicFramePr/>
          <p:nvPr/>
        </p:nvGraphicFramePr>
        <p:xfrm>
          <a:off x="323528" y="548680"/>
          <a:ext cx="8568952" cy="3888432"/>
        </p:xfrm>
        <a:graphic>
          <a:graphicData uri="http://schemas.openxmlformats.org/drawingml/2006/chart">
            <c:chart xmlns:c="http://schemas.openxmlformats.org/drawingml/2006/chart" xmlns:r="http://schemas.openxmlformats.org/officeDocument/2006/relationships" r:id="rId2"/>
          </a:graphicData>
        </a:graphic>
      </p:graphicFrame>
      <p:sp>
        <p:nvSpPr>
          <p:cNvPr id="5" name="CasellaDiTesto 4"/>
          <p:cNvSpPr txBox="1"/>
          <p:nvPr/>
        </p:nvSpPr>
        <p:spPr>
          <a:xfrm>
            <a:off x="251520" y="5589240"/>
            <a:ext cx="7643866" cy="369332"/>
          </a:xfrm>
          <a:prstGeom prst="rect">
            <a:avLst/>
          </a:prstGeom>
          <a:noFill/>
        </p:spPr>
        <p:txBody>
          <a:bodyPr wrap="square" rtlCol="0">
            <a:spAutoFit/>
          </a:bodyPr>
          <a:lstStyle/>
          <a:p>
            <a:r>
              <a:rPr lang="it-IT" dirty="0" smtClean="0">
                <a:latin typeface="Calibri" pitchFamily="34" charset="0"/>
              </a:rPr>
              <a:t>Le risorse non utilizzate degli enti e la </a:t>
            </a:r>
            <a:r>
              <a:rPr lang="it-IT" b="1" dirty="0" smtClean="0">
                <a:latin typeface="Calibri" pitchFamily="34" charset="0"/>
              </a:rPr>
              <a:t>necessità di </a:t>
            </a:r>
            <a:r>
              <a:rPr lang="it-IT" b="1" dirty="0" err="1" smtClean="0">
                <a:latin typeface="Calibri" pitchFamily="34" charset="0"/>
              </a:rPr>
              <a:t>governance</a:t>
            </a:r>
            <a:r>
              <a:rPr lang="it-IT" b="1" dirty="0" smtClean="0">
                <a:latin typeface="Calibri" pitchFamily="34" charset="0"/>
              </a:rPr>
              <a:t> regionale</a:t>
            </a:r>
            <a:r>
              <a:rPr lang="it-IT" dirty="0" smtClean="0">
                <a:latin typeface="Calibri" pitchFamily="34" charset="0"/>
              </a:rPr>
              <a:t>.</a:t>
            </a:r>
            <a:endParaRPr lang="it-IT" dirty="0">
              <a:latin typeface="Calibri" pitchFamily="34" charset="0"/>
            </a:endParaRPr>
          </a:p>
        </p:txBody>
      </p:sp>
      <p:sp>
        <p:nvSpPr>
          <p:cNvPr id="8" name="CasellaDiTesto 7"/>
          <p:cNvSpPr txBox="1"/>
          <p:nvPr/>
        </p:nvSpPr>
        <p:spPr>
          <a:xfrm>
            <a:off x="4932040" y="6381328"/>
            <a:ext cx="1872208" cy="323165"/>
          </a:xfrm>
          <a:prstGeom prst="rect">
            <a:avLst/>
          </a:prstGeom>
          <a:noFill/>
        </p:spPr>
        <p:txBody>
          <a:bodyPr wrap="square" rtlCol="0">
            <a:spAutoFit/>
          </a:bodyPr>
          <a:lstStyle/>
          <a:p>
            <a:r>
              <a:rPr lang="it-IT" sz="1500" b="1" dirty="0" smtClean="0">
                <a:solidFill>
                  <a:srgbClr val="B8005C"/>
                </a:solidFill>
                <a:latin typeface="Calibri" pitchFamily="34" charset="0"/>
              </a:rPr>
              <a:t>Intese regionali</a:t>
            </a:r>
            <a:endParaRPr lang="it-IT" sz="1500" b="1" dirty="0">
              <a:solidFill>
                <a:srgbClr val="B8005C"/>
              </a:solidFill>
              <a:latin typeface="Calibri" pitchFamily="34" charset="0"/>
            </a:endParaRPr>
          </a:p>
        </p:txBody>
      </p:sp>
      <p:sp>
        <p:nvSpPr>
          <p:cNvPr id="9" name="CasellaDiTesto 8"/>
          <p:cNvSpPr txBox="1"/>
          <p:nvPr/>
        </p:nvSpPr>
        <p:spPr>
          <a:xfrm>
            <a:off x="3419872" y="6381328"/>
            <a:ext cx="1656184" cy="46628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a:t>
            </a:r>
            <a:endParaRPr lang="it-IT" sz="1500" b="1" dirty="0">
              <a:solidFill>
                <a:srgbClr val="B8005C"/>
              </a:solidFill>
              <a:latin typeface="Calibri" pitchFamily="34" charset="0"/>
            </a:endParaRPr>
          </a:p>
        </p:txBody>
      </p:sp>
      <p:sp>
        <p:nvSpPr>
          <p:cNvPr id="10" name="CasellaDiTesto 9"/>
          <p:cNvSpPr txBox="1"/>
          <p:nvPr/>
        </p:nvSpPr>
        <p:spPr>
          <a:xfrm>
            <a:off x="1497134" y="6237312"/>
            <a:ext cx="1994746" cy="646331"/>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La manovra espansiva per gli investimenti pubblici</a:t>
            </a:r>
            <a:endParaRPr lang="it-IT" sz="1500" b="1" dirty="0">
              <a:solidFill>
                <a:schemeClr val="bg1"/>
              </a:solidFill>
              <a:latin typeface="Calibri" pitchFamily="34" charset="0"/>
            </a:endParaRPr>
          </a:p>
        </p:txBody>
      </p:sp>
      <p:sp>
        <p:nvSpPr>
          <p:cNvPr id="11" name="CasellaDiTesto 10"/>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Vincoli europei e trend di finanza pubblica</a:t>
            </a:r>
            <a:endParaRPr lang="it-IT" sz="1500" b="1" dirty="0">
              <a:solidFill>
                <a:srgbClr val="B8005C"/>
              </a:solidFill>
              <a:latin typeface="Calibri" pitchFamily="34" charset="0"/>
            </a:endParaRPr>
          </a:p>
        </p:txBody>
      </p:sp>
      <p:sp>
        <p:nvSpPr>
          <p:cNvPr id="12" name="CasellaDiTesto 11"/>
          <p:cNvSpPr txBox="1"/>
          <p:nvPr/>
        </p:nvSpPr>
        <p:spPr>
          <a:xfrm>
            <a:off x="7092280" y="4221088"/>
            <a:ext cx="1835696" cy="307777"/>
          </a:xfrm>
          <a:prstGeom prst="rect">
            <a:avLst/>
          </a:prstGeom>
          <a:noFill/>
        </p:spPr>
        <p:txBody>
          <a:bodyPr wrap="square" rtlCol="0">
            <a:spAutoFit/>
          </a:bodyPr>
          <a:lstStyle/>
          <a:p>
            <a:pPr algn="r"/>
            <a:r>
              <a:rPr lang="it-IT" sz="1400" b="1" dirty="0" smtClean="0">
                <a:latin typeface="Calibri" pitchFamily="34" charset="0"/>
              </a:rPr>
              <a:t>Fonte: Corte di conti</a:t>
            </a:r>
            <a:endParaRPr lang="it-IT" sz="1400" b="1" dirty="0">
              <a:latin typeface="Calibri" pitchFamily="34" charset="0"/>
            </a:endParaRPr>
          </a:p>
        </p:txBody>
      </p:sp>
      <p:sp>
        <p:nvSpPr>
          <p:cNvPr id="15" name="CasellaDiTesto 14"/>
          <p:cNvSpPr txBox="1"/>
          <p:nvPr/>
        </p:nvSpPr>
        <p:spPr>
          <a:xfrm>
            <a:off x="251520" y="4568061"/>
            <a:ext cx="8643998" cy="877163"/>
          </a:xfrm>
          <a:prstGeom prst="rect">
            <a:avLst/>
          </a:prstGeom>
          <a:noFill/>
          <a:ln>
            <a:solidFill>
              <a:srgbClr val="B8005C"/>
            </a:solidFill>
          </a:ln>
        </p:spPr>
        <p:txBody>
          <a:bodyPr wrap="square" rtlCol="0">
            <a:spAutoFit/>
          </a:bodyPr>
          <a:lstStyle/>
          <a:p>
            <a:pPr algn="just"/>
            <a:r>
              <a:rPr lang="it-IT" sz="1700" b="1" dirty="0" smtClean="0">
                <a:latin typeface="Calibri" pitchFamily="34" charset="0"/>
              </a:rPr>
              <a:t>Le risorse cedute non sempre sono sufficienti a soddisfare le richieste.</a:t>
            </a:r>
          </a:p>
          <a:p>
            <a:pPr algn="just"/>
            <a:r>
              <a:rPr lang="it-IT" sz="1700" b="1" dirty="0" smtClean="0">
                <a:latin typeface="Calibri" pitchFamily="34" charset="0"/>
              </a:rPr>
              <a:t>Criteri di riparto delle risorse dove la disponibilità è inferiore alla domanda: priorità ai piccoli comuni, all’edilizia scolastica e al territorio, distribuzione proporzionale alla richiesta.</a:t>
            </a:r>
            <a:endParaRPr lang="it-IT" sz="1700" b="1" dirty="0">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1"/>
            <a:ext cx="9144000" cy="830997"/>
          </a:xfrm>
          <a:prstGeom prst="rect">
            <a:avLst/>
          </a:prstGeom>
          <a:noFill/>
          <a:ln w="28575">
            <a:solidFill>
              <a:srgbClr val="A3195B"/>
            </a:solidFill>
          </a:ln>
        </p:spPr>
        <p:txBody>
          <a:bodyPr wrap="square" rtlCol="0">
            <a:spAutoFit/>
          </a:bodyPr>
          <a:lstStyle/>
          <a:p>
            <a:pPr algn="ctr"/>
            <a:r>
              <a:rPr lang="it-IT" sz="2400" b="1" dirty="0" smtClean="0">
                <a:latin typeface="Calibri" pitchFamily="34" charset="0"/>
              </a:rPr>
              <a:t>L’andamento degli investimenti nel 2016 e l’inefficacia delle politiche di rilancio</a:t>
            </a:r>
          </a:p>
        </p:txBody>
      </p:sp>
      <p:sp>
        <p:nvSpPr>
          <p:cNvPr id="5" name="Rettangolo 4"/>
          <p:cNvSpPr/>
          <p:nvPr/>
        </p:nvSpPr>
        <p:spPr>
          <a:xfrm>
            <a:off x="683568" y="4509120"/>
            <a:ext cx="8001056" cy="707886"/>
          </a:xfrm>
          <a:prstGeom prst="rect">
            <a:avLst/>
          </a:prstGeom>
          <a:ln>
            <a:solidFill>
              <a:srgbClr val="A3195B"/>
            </a:solidFill>
          </a:ln>
        </p:spPr>
        <p:txBody>
          <a:bodyPr wrap="square">
            <a:spAutoFit/>
          </a:bodyPr>
          <a:lstStyle/>
          <a:p>
            <a:pPr algn="ctr"/>
            <a:r>
              <a:rPr lang="it-IT" sz="2000" b="1" dirty="0" smtClean="0">
                <a:solidFill>
                  <a:srgbClr val="A3195B"/>
                </a:solidFill>
                <a:latin typeface="Calibri" pitchFamily="34" charset="0"/>
              </a:rPr>
              <a:t>Questi numeri sono molto discussi:</a:t>
            </a:r>
            <a:r>
              <a:rPr lang="it-IT" sz="2000" b="1" dirty="0">
                <a:solidFill>
                  <a:srgbClr val="A3195B"/>
                </a:solidFill>
                <a:latin typeface="Calibri" pitchFamily="34" charset="0"/>
              </a:rPr>
              <a:t> </a:t>
            </a:r>
            <a:r>
              <a:rPr lang="it-IT" sz="2000" b="1" dirty="0" smtClean="0">
                <a:solidFill>
                  <a:srgbClr val="A3195B"/>
                </a:solidFill>
                <a:latin typeface="Calibri" pitchFamily="34" charset="0"/>
              </a:rPr>
              <a:t>effetto delle riforme? </a:t>
            </a:r>
          </a:p>
          <a:p>
            <a:pPr algn="ctr"/>
            <a:r>
              <a:rPr lang="it-IT" sz="2000" b="1" dirty="0" smtClean="0">
                <a:solidFill>
                  <a:srgbClr val="A3195B"/>
                </a:solidFill>
                <a:latin typeface="Calibri" pitchFamily="34" charset="0"/>
              </a:rPr>
              <a:t>(le riforme contabili e la riforma dei contratti)</a:t>
            </a:r>
          </a:p>
        </p:txBody>
      </p:sp>
      <p:sp>
        <p:nvSpPr>
          <p:cNvPr id="24" name="CasellaDiTesto 23"/>
          <p:cNvSpPr txBox="1"/>
          <p:nvPr/>
        </p:nvSpPr>
        <p:spPr>
          <a:xfrm>
            <a:off x="4932040" y="6381328"/>
            <a:ext cx="1872208" cy="323165"/>
          </a:xfrm>
          <a:prstGeom prst="rect">
            <a:avLst/>
          </a:prstGeom>
          <a:noFill/>
        </p:spPr>
        <p:txBody>
          <a:bodyPr wrap="square" rtlCol="0">
            <a:spAutoFit/>
          </a:bodyPr>
          <a:lstStyle/>
          <a:p>
            <a:r>
              <a:rPr lang="it-IT" sz="1500" b="1" dirty="0" smtClean="0">
                <a:solidFill>
                  <a:srgbClr val="B8005C"/>
                </a:solidFill>
                <a:latin typeface="Calibri" pitchFamily="34" charset="0"/>
              </a:rPr>
              <a:t>Intese regionali</a:t>
            </a:r>
            <a:endParaRPr lang="it-IT" sz="1500" b="1" dirty="0">
              <a:solidFill>
                <a:srgbClr val="B8005C"/>
              </a:solidFill>
              <a:latin typeface="Calibri" pitchFamily="34" charset="0"/>
            </a:endParaRPr>
          </a:p>
        </p:txBody>
      </p:sp>
      <p:sp>
        <p:nvSpPr>
          <p:cNvPr id="25" name="CasellaDiTesto 24"/>
          <p:cNvSpPr txBox="1"/>
          <p:nvPr/>
        </p:nvSpPr>
        <p:spPr>
          <a:xfrm>
            <a:off x="3419872" y="6381328"/>
            <a:ext cx="1656184" cy="466281"/>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La congiuntura degli investimenti</a:t>
            </a:r>
            <a:endParaRPr lang="it-IT" sz="1500" b="1" dirty="0">
              <a:solidFill>
                <a:schemeClr val="bg1"/>
              </a:solidFill>
              <a:latin typeface="Calibri" pitchFamily="34" charset="0"/>
            </a:endParaRPr>
          </a:p>
        </p:txBody>
      </p:sp>
      <p:sp>
        <p:nvSpPr>
          <p:cNvPr id="26" name="CasellaDiTesto 25"/>
          <p:cNvSpPr txBox="1"/>
          <p:nvPr/>
        </p:nvSpPr>
        <p:spPr>
          <a:xfrm>
            <a:off x="1497134" y="6237312"/>
            <a:ext cx="1994746"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manovra espansiva per gli investimenti pubblici</a:t>
            </a:r>
            <a:endParaRPr lang="it-IT" sz="1500" b="1" dirty="0">
              <a:solidFill>
                <a:srgbClr val="B8005C"/>
              </a:solidFill>
              <a:latin typeface="Calibri" pitchFamily="34" charset="0"/>
            </a:endParaRPr>
          </a:p>
        </p:txBody>
      </p:sp>
      <p:sp>
        <p:nvSpPr>
          <p:cNvPr id="15" name="CasellaDiTesto 14"/>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Vincoli europei e trend di finanza pubblica</a:t>
            </a:r>
            <a:endParaRPr lang="it-IT" sz="1500" b="1" dirty="0">
              <a:solidFill>
                <a:srgbClr val="B8005C"/>
              </a:solidFill>
              <a:latin typeface="Calibri" pitchFamily="34" charset="0"/>
            </a:endParaRPr>
          </a:p>
        </p:txBody>
      </p:sp>
      <p:sp>
        <p:nvSpPr>
          <p:cNvPr id="17" name="CasellaDiTesto 16"/>
          <p:cNvSpPr txBox="1"/>
          <p:nvPr/>
        </p:nvSpPr>
        <p:spPr>
          <a:xfrm>
            <a:off x="323528" y="2420888"/>
            <a:ext cx="8286808" cy="1015663"/>
          </a:xfrm>
          <a:prstGeom prst="rect">
            <a:avLst/>
          </a:prstGeom>
          <a:ln>
            <a:solidFill>
              <a:srgbClr val="A3195B"/>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it-IT" sz="2000" dirty="0" smtClean="0"/>
              <a:t>Variazione degli investimenti fissi lordi 2016/2015 AAPP -4,5% (+9,5% </a:t>
            </a:r>
            <a:r>
              <a:rPr lang="it-IT" sz="2000" dirty="0" err="1" smtClean="0"/>
              <a:t>amm</a:t>
            </a:r>
            <a:r>
              <a:rPr lang="it-IT" sz="2000" dirty="0" smtClean="0"/>
              <a:t> centrale; -13,7% EELL) – Istat – </a:t>
            </a:r>
          </a:p>
          <a:p>
            <a:pPr algn="ctr"/>
            <a:r>
              <a:rPr lang="it-IT" sz="2000" dirty="0" smtClean="0"/>
              <a:t>ma soprattutto  diminuisce l’avvio di nuovi lavori (opere pubbliche)</a:t>
            </a:r>
            <a:endParaRPr lang="it-IT" sz="2000" dirty="0"/>
          </a:p>
        </p:txBody>
      </p:sp>
      <p:sp>
        <p:nvSpPr>
          <p:cNvPr id="18" name="CasellaDiTesto 17"/>
          <p:cNvSpPr txBox="1"/>
          <p:nvPr/>
        </p:nvSpPr>
        <p:spPr>
          <a:xfrm>
            <a:off x="2411760" y="3645024"/>
            <a:ext cx="5184576" cy="646331"/>
          </a:xfrm>
          <a:prstGeom prst="rect">
            <a:avLst/>
          </a:prstGeom>
          <a:noFill/>
        </p:spPr>
        <p:txBody>
          <a:bodyPr wrap="square" rtlCol="0">
            <a:spAutoFit/>
          </a:bodyPr>
          <a:lstStyle/>
          <a:p>
            <a:r>
              <a:rPr lang="it-IT" dirty="0" smtClean="0"/>
              <a:t>L’andamento degli investimenti delude le aspettative</a:t>
            </a:r>
            <a:endParaRPr lang="it-IT"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915816" y="4581128"/>
            <a:ext cx="3571900" cy="353943"/>
          </a:xfrm>
          <a:prstGeom prst="rect">
            <a:avLst/>
          </a:prstGeom>
          <a:noFill/>
        </p:spPr>
        <p:txBody>
          <a:bodyPr wrap="square" rtlCol="0">
            <a:spAutoFit/>
          </a:bodyPr>
          <a:lstStyle/>
          <a:p>
            <a:pPr algn="ctr"/>
            <a:r>
              <a:rPr lang="it-IT" sz="1700" dirty="0" smtClean="0">
                <a:latin typeface="Calibri" pitchFamily="34" charset="0"/>
              </a:rPr>
              <a:t>N.B. Dati  provvisori. Fonti diverse</a:t>
            </a:r>
            <a:endParaRPr lang="it-IT" sz="1700" dirty="0">
              <a:latin typeface="Calibri" pitchFamily="34" charset="0"/>
            </a:endParaRPr>
          </a:p>
        </p:txBody>
      </p:sp>
      <p:sp>
        <p:nvSpPr>
          <p:cNvPr id="4" name="CasellaDiTesto 3"/>
          <p:cNvSpPr txBox="1"/>
          <p:nvPr/>
        </p:nvSpPr>
        <p:spPr>
          <a:xfrm>
            <a:off x="0" y="1"/>
            <a:ext cx="9144000" cy="830997"/>
          </a:xfrm>
          <a:prstGeom prst="rect">
            <a:avLst/>
          </a:prstGeom>
          <a:noFill/>
          <a:ln w="28575">
            <a:solidFill>
              <a:srgbClr val="A3195B"/>
            </a:solidFill>
          </a:ln>
        </p:spPr>
        <p:txBody>
          <a:bodyPr wrap="square" rtlCol="0">
            <a:spAutoFit/>
          </a:bodyPr>
          <a:lstStyle/>
          <a:p>
            <a:pPr algn="ctr"/>
            <a:r>
              <a:rPr lang="it-IT" sz="2400" b="1" dirty="0" smtClean="0">
                <a:latin typeface="Calibri" pitchFamily="34" charset="0"/>
              </a:rPr>
              <a:t>La riforma dei conti pubblici e l’armonizzazione contabile: gli incerti risultati</a:t>
            </a:r>
          </a:p>
        </p:txBody>
      </p:sp>
      <p:sp>
        <p:nvSpPr>
          <p:cNvPr id="5" name="Rettangolo 4"/>
          <p:cNvSpPr/>
          <p:nvPr/>
        </p:nvSpPr>
        <p:spPr>
          <a:xfrm>
            <a:off x="675400" y="5157192"/>
            <a:ext cx="8001056" cy="707886"/>
          </a:xfrm>
          <a:prstGeom prst="rect">
            <a:avLst/>
          </a:prstGeom>
          <a:ln>
            <a:solidFill>
              <a:srgbClr val="A3195B"/>
            </a:solidFill>
          </a:ln>
        </p:spPr>
        <p:txBody>
          <a:bodyPr wrap="square">
            <a:spAutoFit/>
          </a:bodyPr>
          <a:lstStyle/>
          <a:p>
            <a:pPr algn="ctr"/>
            <a:r>
              <a:rPr lang="it-IT" sz="2000" b="1" dirty="0" smtClean="0">
                <a:solidFill>
                  <a:srgbClr val="A3195B"/>
                </a:solidFill>
                <a:latin typeface="Calibri" pitchFamily="34" charset="0"/>
              </a:rPr>
              <a:t>L’incoerenza dei dati sulla spesa in conto capitale dei comuni evidenzia la difficoltà dell’entrata a regime delle nuove norme sul pareggio di bilancio</a:t>
            </a:r>
            <a:endParaRPr lang="it-IT" sz="2000" b="1" dirty="0">
              <a:solidFill>
                <a:srgbClr val="A3195B"/>
              </a:solidFill>
              <a:latin typeface="Calibri" pitchFamily="34" charset="0"/>
            </a:endParaRPr>
          </a:p>
        </p:txBody>
      </p:sp>
      <p:graphicFrame>
        <p:nvGraphicFramePr>
          <p:cNvPr id="8" name="Grafico 7"/>
          <p:cNvGraphicFramePr/>
          <p:nvPr/>
        </p:nvGraphicFramePr>
        <p:xfrm>
          <a:off x="395536" y="908720"/>
          <a:ext cx="8496944" cy="3600400"/>
        </p:xfrm>
        <a:graphic>
          <a:graphicData uri="http://schemas.openxmlformats.org/drawingml/2006/chart">
            <c:chart xmlns:c="http://schemas.openxmlformats.org/drawingml/2006/chart" xmlns:r="http://schemas.openxmlformats.org/officeDocument/2006/relationships" r:id="rId3"/>
          </a:graphicData>
        </a:graphic>
      </p:graphicFrame>
      <p:sp>
        <p:nvSpPr>
          <p:cNvPr id="10" name="CasellaDiTesto 9"/>
          <p:cNvSpPr txBox="1"/>
          <p:nvPr/>
        </p:nvSpPr>
        <p:spPr>
          <a:xfrm>
            <a:off x="3491880" y="1844824"/>
            <a:ext cx="3214710" cy="923330"/>
          </a:xfrm>
          <a:prstGeom prst="rect">
            <a:avLst/>
          </a:prstGeom>
          <a:solidFill>
            <a:schemeClr val="bg1"/>
          </a:solidFill>
          <a:ln w="28575">
            <a:solidFill>
              <a:srgbClr val="B8005C"/>
            </a:solidFill>
          </a:ln>
        </p:spPr>
        <p:txBody>
          <a:bodyPr wrap="square" rtlCol="0">
            <a:spAutoFit/>
          </a:bodyPr>
          <a:lstStyle/>
          <a:p>
            <a:pPr algn="ctr"/>
            <a:r>
              <a:rPr lang="it-IT" b="1" dirty="0" smtClean="0">
                <a:latin typeface="Calibri" pitchFamily="34" charset="0"/>
              </a:rPr>
              <a:t>La distanza tra impegni e pagamenti aumenta rispetto al passato, anziché diminuire</a:t>
            </a:r>
            <a:endParaRPr lang="it-IT" b="1" dirty="0">
              <a:latin typeface="Calibri" pitchFamily="34" charset="0"/>
            </a:endParaRPr>
          </a:p>
        </p:txBody>
      </p:sp>
      <p:cxnSp>
        <p:nvCxnSpPr>
          <p:cNvPr id="12" name="Connettore 2 11"/>
          <p:cNvCxnSpPr/>
          <p:nvPr/>
        </p:nvCxnSpPr>
        <p:spPr>
          <a:xfrm flipH="1">
            <a:off x="2447880" y="2132856"/>
            <a:ext cx="1008000" cy="5040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Connettore 2 13"/>
          <p:cNvCxnSpPr/>
          <p:nvPr/>
        </p:nvCxnSpPr>
        <p:spPr>
          <a:xfrm flipH="1">
            <a:off x="4644008" y="2780928"/>
            <a:ext cx="0" cy="6480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a:off x="6732240" y="2780928"/>
            <a:ext cx="251992" cy="4320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4" name="CasellaDiTesto 23"/>
          <p:cNvSpPr txBox="1"/>
          <p:nvPr/>
        </p:nvSpPr>
        <p:spPr>
          <a:xfrm>
            <a:off x="4932040" y="6381328"/>
            <a:ext cx="1872208" cy="323165"/>
          </a:xfrm>
          <a:prstGeom prst="rect">
            <a:avLst/>
          </a:prstGeom>
          <a:noFill/>
        </p:spPr>
        <p:txBody>
          <a:bodyPr wrap="square" rtlCol="0">
            <a:spAutoFit/>
          </a:bodyPr>
          <a:lstStyle/>
          <a:p>
            <a:r>
              <a:rPr lang="it-IT" sz="1500" b="1" dirty="0" smtClean="0">
                <a:solidFill>
                  <a:srgbClr val="B8005C"/>
                </a:solidFill>
                <a:latin typeface="Calibri" pitchFamily="34" charset="0"/>
              </a:rPr>
              <a:t>Intese regionali</a:t>
            </a:r>
            <a:endParaRPr lang="it-IT" sz="1500" b="1" dirty="0">
              <a:solidFill>
                <a:srgbClr val="B8005C"/>
              </a:solidFill>
              <a:latin typeface="Calibri" pitchFamily="34" charset="0"/>
            </a:endParaRPr>
          </a:p>
        </p:txBody>
      </p:sp>
      <p:sp>
        <p:nvSpPr>
          <p:cNvPr id="25" name="CasellaDiTesto 24"/>
          <p:cNvSpPr txBox="1"/>
          <p:nvPr/>
        </p:nvSpPr>
        <p:spPr>
          <a:xfrm>
            <a:off x="3419872" y="6381328"/>
            <a:ext cx="1656184" cy="466281"/>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La congiuntura degli investimenti</a:t>
            </a:r>
            <a:endParaRPr lang="it-IT" sz="1500" b="1" dirty="0">
              <a:solidFill>
                <a:schemeClr val="bg1"/>
              </a:solidFill>
              <a:latin typeface="Calibri" pitchFamily="34" charset="0"/>
            </a:endParaRPr>
          </a:p>
        </p:txBody>
      </p:sp>
      <p:sp>
        <p:nvSpPr>
          <p:cNvPr id="26" name="CasellaDiTesto 25"/>
          <p:cNvSpPr txBox="1"/>
          <p:nvPr/>
        </p:nvSpPr>
        <p:spPr>
          <a:xfrm>
            <a:off x="1497134" y="6237312"/>
            <a:ext cx="1994746"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manovra espansiva per gli investimenti pubblici</a:t>
            </a:r>
            <a:endParaRPr lang="it-IT" sz="1500" b="1" dirty="0">
              <a:solidFill>
                <a:srgbClr val="B8005C"/>
              </a:solidFill>
              <a:latin typeface="Calibri" pitchFamily="34" charset="0"/>
            </a:endParaRPr>
          </a:p>
        </p:txBody>
      </p:sp>
      <p:sp>
        <p:nvSpPr>
          <p:cNvPr id="15" name="CasellaDiTesto 14"/>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Vincoli europei e trend di finanza pubblica</a:t>
            </a:r>
            <a:endParaRPr lang="it-IT" sz="1500" b="1" dirty="0">
              <a:solidFill>
                <a:srgbClr val="B8005C"/>
              </a:solidFill>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0" y="0"/>
            <a:ext cx="9144000" cy="836712"/>
          </a:xfrm>
          <a:prstGeom prst="rect">
            <a:avLst/>
          </a:prstGeom>
          <a:ln w="28575">
            <a:solidFill>
              <a:srgbClr val="A3195B"/>
            </a:solidFill>
          </a:ln>
        </p:spPr>
        <p:txBody>
          <a:bodyPr>
            <a:normAutofit fontScale="90000"/>
          </a:bodyPr>
          <a:lstStyle/>
          <a:p>
            <a:r>
              <a:rPr lang="it-IT" sz="2800" b="1" dirty="0" smtClean="0">
                <a:latin typeface="Calibri" pitchFamily="34" charset="0"/>
              </a:rPr>
              <a:t>Nel 2016 gli investimenti deludono le aspettative … </a:t>
            </a:r>
            <a:br>
              <a:rPr lang="it-IT" sz="2800" b="1" dirty="0" smtClean="0">
                <a:latin typeface="Calibri" pitchFamily="34" charset="0"/>
              </a:rPr>
            </a:br>
            <a:endParaRPr lang="it-IT" sz="2800" b="1" dirty="0">
              <a:solidFill>
                <a:srgbClr val="C00000"/>
              </a:solidFill>
              <a:latin typeface="Calibri" pitchFamily="34" charset="0"/>
            </a:endParaRPr>
          </a:p>
        </p:txBody>
      </p:sp>
      <p:sp>
        <p:nvSpPr>
          <p:cNvPr id="7" name="Rettangolo 6"/>
          <p:cNvSpPr/>
          <p:nvPr/>
        </p:nvSpPr>
        <p:spPr>
          <a:xfrm>
            <a:off x="395536" y="1412776"/>
            <a:ext cx="3888432" cy="840230"/>
          </a:xfrm>
          <a:prstGeom prst="rect">
            <a:avLst/>
          </a:prstGeom>
        </p:spPr>
        <p:txBody>
          <a:bodyPr wrap="square">
            <a:spAutoFit/>
          </a:bodyPr>
          <a:lstStyle/>
          <a:p>
            <a:pPr algn="ctr">
              <a:lnSpc>
                <a:spcPct val="90000"/>
              </a:lnSpc>
            </a:pPr>
            <a:r>
              <a:rPr lang="it-IT" b="1" dirty="0" smtClean="0">
                <a:latin typeface="Calibri" pitchFamily="34" charset="0"/>
              </a:rPr>
              <a:t>Procedure avviate (CIG) da tutte </a:t>
            </a:r>
          </a:p>
          <a:p>
            <a:pPr algn="ctr">
              <a:lnSpc>
                <a:spcPct val="90000"/>
              </a:lnSpc>
            </a:pPr>
            <a:r>
              <a:rPr lang="it-IT" b="1" dirty="0" smtClean="0">
                <a:latin typeface="Calibri" pitchFamily="34" charset="0"/>
              </a:rPr>
              <a:t>le Stazioni Appaltanti (Milioni di euro)</a:t>
            </a:r>
          </a:p>
          <a:p>
            <a:pPr algn="ctr">
              <a:lnSpc>
                <a:spcPct val="90000"/>
              </a:lnSpc>
            </a:pPr>
            <a:endParaRPr lang="it-IT" b="1" dirty="0">
              <a:latin typeface="Calibri" pitchFamily="34" charset="0"/>
            </a:endParaRPr>
          </a:p>
        </p:txBody>
      </p:sp>
      <p:sp>
        <p:nvSpPr>
          <p:cNvPr id="16" name="Rettangolo 15"/>
          <p:cNvSpPr/>
          <p:nvPr/>
        </p:nvSpPr>
        <p:spPr>
          <a:xfrm>
            <a:off x="4572000" y="1556792"/>
            <a:ext cx="4320480" cy="840230"/>
          </a:xfrm>
          <a:prstGeom prst="rect">
            <a:avLst/>
          </a:prstGeom>
        </p:spPr>
        <p:txBody>
          <a:bodyPr wrap="square">
            <a:spAutoFit/>
          </a:bodyPr>
          <a:lstStyle/>
          <a:p>
            <a:pPr algn="ctr">
              <a:lnSpc>
                <a:spcPct val="90000"/>
              </a:lnSpc>
            </a:pPr>
            <a:r>
              <a:rPr lang="it-IT" b="1" dirty="0" smtClean="0">
                <a:latin typeface="Calibri" pitchFamily="34" charset="0"/>
              </a:rPr>
              <a:t>Procedure avviate (CIG) dai Comuni Stazioni Appaltanti (Milioni di euro)</a:t>
            </a:r>
          </a:p>
          <a:p>
            <a:pPr algn="ctr">
              <a:lnSpc>
                <a:spcPct val="90000"/>
              </a:lnSpc>
            </a:pPr>
            <a:endParaRPr lang="it-IT" b="1" dirty="0">
              <a:latin typeface="Calibri" pitchFamily="34" charset="0"/>
            </a:endParaRPr>
          </a:p>
        </p:txBody>
      </p:sp>
      <p:sp>
        <p:nvSpPr>
          <p:cNvPr id="9" name="CasellaDiTesto 8"/>
          <p:cNvSpPr txBox="1"/>
          <p:nvPr/>
        </p:nvSpPr>
        <p:spPr>
          <a:xfrm>
            <a:off x="0" y="6550223"/>
            <a:ext cx="7812360" cy="307777"/>
          </a:xfrm>
          <a:prstGeom prst="rect">
            <a:avLst/>
          </a:prstGeom>
          <a:noFill/>
        </p:spPr>
        <p:txBody>
          <a:bodyPr wrap="square" rtlCol="0">
            <a:spAutoFit/>
          </a:bodyPr>
          <a:lstStyle/>
          <a:p>
            <a:r>
              <a:rPr lang="it-IT" sz="1400" dirty="0" smtClean="0"/>
              <a:t>Fonte: Elaborazioni su dati della Sezione Regionale Toscana dell’Osservatorio Contratti Pubblici ANAC</a:t>
            </a:r>
            <a:endParaRPr lang="it-IT" sz="1400" dirty="0"/>
          </a:p>
        </p:txBody>
      </p:sp>
      <p:pic>
        <p:nvPicPr>
          <p:cNvPr id="11" name="Immagine 10" descr="Irpet_marchio_2016_orizz.jpg"/>
          <p:cNvPicPr>
            <a:picLocks noChangeAspect="1"/>
          </p:cNvPicPr>
          <p:nvPr/>
        </p:nvPicPr>
        <p:blipFill>
          <a:blip r:embed="rId3" cstate="print"/>
          <a:stretch>
            <a:fillRect/>
          </a:stretch>
        </p:blipFill>
        <p:spPr>
          <a:xfrm>
            <a:off x="7884488" y="6309320"/>
            <a:ext cx="1080000" cy="439412"/>
          </a:xfrm>
          <a:prstGeom prst="rect">
            <a:avLst/>
          </a:prstGeom>
        </p:spPr>
      </p:pic>
      <p:sp>
        <p:nvSpPr>
          <p:cNvPr id="15" name="CasellaDiTesto 14"/>
          <p:cNvSpPr txBox="1"/>
          <p:nvPr/>
        </p:nvSpPr>
        <p:spPr>
          <a:xfrm>
            <a:off x="8351795" y="3645024"/>
            <a:ext cx="792205" cy="369332"/>
          </a:xfrm>
          <a:prstGeom prst="rect">
            <a:avLst/>
          </a:prstGeom>
          <a:noFill/>
        </p:spPr>
        <p:txBody>
          <a:bodyPr wrap="none" rtlCol="0">
            <a:spAutoFit/>
          </a:bodyPr>
          <a:lstStyle/>
          <a:p>
            <a:r>
              <a:rPr lang="it-IT" b="1" dirty="0" smtClean="0"/>
              <a:t>-3 </a:t>
            </a:r>
            <a:r>
              <a:rPr lang="it-IT" b="1" dirty="0" err="1" smtClean="0"/>
              <a:t>mld</a:t>
            </a:r>
            <a:endParaRPr lang="it-IT" b="1" dirty="0"/>
          </a:p>
        </p:txBody>
      </p:sp>
      <p:sp>
        <p:nvSpPr>
          <p:cNvPr id="17" name="Parentesi graffa aperta 16"/>
          <p:cNvSpPr/>
          <p:nvPr/>
        </p:nvSpPr>
        <p:spPr>
          <a:xfrm flipH="1">
            <a:off x="8215338" y="3643314"/>
            <a:ext cx="256682" cy="789808"/>
          </a:xfrm>
          <a:prstGeom prst="leftBrace">
            <a:avLst>
              <a:gd name="adj1" fmla="val 0"/>
              <a:gd name="adj2" fmla="val 4885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sz="1000" b="1" dirty="0"/>
          </a:p>
        </p:txBody>
      </p:sp>
      <p:graphicFrame>
        <p:nvGraphicFramePr>
          <p:cNvPr id="13" name="Grafico 12"/>
          <p:cNvGraphicFramePr/>
          <p:nvPr/>
        </p:nvGraphicFramePr>
        <p:xfrm>
          <a:off x="4788024" y="2492896"/>
          <a:ext cx="3673548" cy="323751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Grafico 18"/>
          <p:cNvGraphicFramePr/>
          <p:nvPr/>
        </p:nvGraphicFramePr>
        <p:xfrm>
          <a:off x="323528" y="2636912"/>
          <a:ext cx="3926240" cy="2088232"/>
        </p:xfrm>
        <a:graphic>
          <a:graphicData uri="http://schemas.openxmlformats.org/drawingml/2006/chart">
            <c:chart xmlns:c="http://schemas.openxmlformats.org/drawingml/2006/chart" xmlns:r="http://schemas.openxmlformats.org/officeDocument/2006/relationships" r:id="rId5"/>
          </a:graphicData>
        </a:graphic>
      </p:graphicFrame>
      <p:sp>
        <p:nvSpPr>
          <p:cNvPr id="14" name="Rettangolo 13"/>
          <p:cNvSpPr/>
          <p:nvPr/>
        </p:nvSpPr>
        <p:spPr>
          <a:xfrm>
            <a:off x="1115616" y="1988840"/>
            <a:ext cx="2432461" cy="307777"/>
          </a:xfrm>
          <a:prstGeom prst="rect">
            <a:avLst/>
          </a:prstGeom>
        </p:spPr>
        <p:txBody>
          <a:bodyPr wrap="none">
            <a:spAutoFit/>
          </a:bodyPr>
          <a:lstStyle/>
          <a:p>
            <a:r>
              <a:rPr lang="it-IT" sz="1400" dirty="0" smtClean="0"/>
              <a:t>Lavori di importo&gt;40 mila euro</a:t>
            </a:r>
            <a:endParaRPr lang="it-IT" sz="1400" dirty="0"/>
          </a:p>
        </p:txBody>
      </p:sp>
      <p:sp>
        <p:nvSpPr>
          <p:cNvPr id="18" name="Rettangolo 17"/>
          <p:cNvSpPr/>
          <p:nvPr/>
        </p:nvSpPr>
        <p:spPr>
          <a:xfrm>
            <a:off x="5364088" y="2132856"/>
            <a:ext cx="2432461" cy="307777"/>
          </a:xfrm>
          <a:prstGeom prst="rect">
            <a:avLst/>
          </a:prstGeom>
        </p:spPr>
        <p:txBody>
          <a:bodyPr wrap="none">
            <a:spAutoFit/>
          </a:bodyPr>
          <a:lstStyle/>
          <a:p>
            <a:r>
              <a:rPr lang="it-IT" sz="1400" dirty="0" smtClean="0"/>
              <a:t>Lavori di importo&gt;40 mila euro</a:t>
            </a:r>
            <a:endParaRPr lang="it-IT" sz="1400" dirty="0"/>
          </a:p>
        </p:txBody>
      </p:sp>
      <p:cxnSp>
        <p:nvCxnSpPr>
          <p:cNvPr id="21" name="Connettore 2 20"/>
          <p:cNvCxnSpPr/>
          <p:nvPr/>
        </p:nvCxnSpPr>
        <p:spPr>
          <a:xfrm rot="5400000" flipH="1" flipV="1">
            <a:off x="2058784" y="3998000"/>
            <a:ext cx="157163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CasellaDiTesto 22"/>
          <p:cNvSpPr txBox="1"/>
          <p:nvPr/>
        </p:nvSpPr>
        <p:spPr>
          <a:xfrm>
            <a:off x="2071670" y="5143512"/>
            <a:ext cx="2286016" cy="1477328"/>
          </a:xfrm>
          <a:prstGeom prst="rect">
            <a:avLst/>
          </a:prstGeom>
          <a:noFill/>
        </p:spPr>
        <p:txBody>
          <a:bodyPr wrap="square" rtlCol="0">
            <a:spAutoFit/>
          </a:bodyPr>
          <a:lstStyle/>
          <a:p>
            <a:r>
              <a:rPr lang="it-IT" dirty="0" smtClean="0"/>
              <a:t>Fondi strutturali</a:t>
            </a:r>
          </a:p>
          <a:p>
            <a:r>
              <a:rPr lang="it-IT" dirty="0" smtClean="0"/>
              <a:t>Calabria </a:t>
            </a:r>
          </a:p>
          <a:p>
            <a:r>
              <a:rPr lang="it-IT" dirty="0" smtClean="0"/>
              <a:t>Campania</a:t>
            </a:r>
          </a:p>
          <a:p>
            <a:r>
              <a:rPr lang="it-IT" dirty="0" smtClean="0"/>
              <a:t>Puglia</a:t>
            </a:r>
          </a:p>
          <a:p>
            <a:r>
              <a:rPr lang="it-IT" dirty="0" smtClean="0"/>
              <a:t>Lazio</a:t>
            </a:r>
            <a:endParaRPr lang="it-IT" dirty="0"/>
          </a:p>
        </p:txBody>
      </p:sp>
    </p:spTree>
    <p:extLst>
      <p:ext uri="{BB962C8B-B14F-4D97-AF65-F5344CB8AC3E}">
        <p14:creationId xmlns:p14="http://schemas.microsoft.com/office/powerpoint/2010/main" xmlns="" val="18216743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ustomShape 1"/>
          <p:cNvSpPr/>
          <p:nvPr/>
        </p:nvSpPr>
        <p:spPr>
          <a:xfrm>
            <a:off x="0" y="0"/>
            <a:ext cx="9144000" cy="620688"/>
          </a:xfrm>
          <a:prstGeom prst="rect">
            <a:avLst/>
          </a:prstGeom>
          <a:noFill/>
          <a:ln w="28575">
            <a:solidFill>
              <a:srgbClr val="A3195B"/>
            </a:solid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80000"/>
              </a:lnSpc>
            </a:pPr>
            <a:r>
              <a:rPr lang="it-IT" sz="2800" b="1" dirty="0" smtClean="0">
                <a:latin typeface="Calibri" pitchFamily="34" charset="0"/>
              </a:rPr>
              <a:t>…. e i primi mesi del 2017 non sono positivi</a:t>
            </a:r>
          </a:p>
        </p:txBody>
      </p:sp>
      <p:sp>
        <p:nvSpPr>
          <p:cNvPr id="35" name="CasellaDiTesto 34"/>
          <p:cNvSpPr txBox="1"/>
          <p:nvPr/>
        </p:nvSpPr>
        <p:spPr>
          <a:xfrm>
            <a:off x="179512" y="6165304"/>
            <a:ext cx="7500990" cy="307777"/>
          </a:xfrm>
          <a:prstGeom prst="rect">
            <a:avLst/>
          </a:prstGeom>
          <a:noFill/>
        </p:spPr>
        <p:txBody>
          <a:bodyPr wrap="square" rtlCol="0">
            <a:spAutoFit/>
          </a:bodyPr>
          <a:lstStyle/>
          <a:p>
            <a:r>
              <a:rPr lang="it-IT" sz="1400" dirty="0" smtClean="0"/>
              <a:t>Fonte: Elaborazioni su dati della Sezione Regionale Toscana dell’Osservatorio Contratti Pubblici ANAC</a:t>
            </a:r>
            <a:endParaRPr lang="it-IT" sz="1400" dirty="0"/>
          </a:p>
        </p:txBody>
      </p:sp>
      <p:sp>
        <p:nvSpPr>
          <p:cNvPr id="36" name="CasellaDiTesto 35"/>
          <p:cNvSpPr txBox="1"/>
          <p:nvPr/>
        </p:nvSpPr>
        <p:spPr>
          <a:xfrm>
            <a:off x="755576" y="692696"/>
            <a:ext cx="7572396" cy="535531"/>
          </a:xfrm>
          <a:prstGeom prst="rect">
            <a:avLst/>
          </a:prstGeom>
          <a:noFill/>
        </p:spPr>
        <p:txBody>
          <a:bodyPr wrap="square" rtlCol="0">
            <a:spAutoFit/>
          </a:bodyPr>
          <a:lstStyle/>
          <a:p>
            <a:pPr algn="ctr">
              <a:lnSpc>
                <a:spcPct val="90000"/>
              </a:lnSpc>
            </a:pPr>
            <a:r>
              <a:rPr lang="it-IT" sz="1600" b="1" spc="-1" dirty="0" smtClean="0">
                <a:solidFill>
                  <a:srgbClr val="000000"/>
                </a:solidFill>
                <a:uFill>
                  <a:solidFill>
                    <a:srgbClr val="FFFFFF"/>
                  </a:solidFill>
                </a:uFill>
                <a:ea typeface="DejaVu Sans"/>
              </a:rPr>
              <a:t>Procedure avviate (CIG), dato trimestrale. Anni 2011-2017. Milioni di euro</a:t>
            </a:r>
            <a:endParaRPr lang="it-IT" sz="1600" b="1" spc="-1" dirty="0" smtClean="0">
              <a:solidFill>
                <a:srgbClr val="000000"/>
              </a:solidFill>
              <a:uFill>
                <a:solidFill>
                  <a:srgbClr val="FFFFFF"/>
                </a:solidFill>
              </a:uFill>
              <a:latin typeface="Arial"/>
            </a:endParaRPr>
          </a:p>
          <a:p>
            <a:pPr algn="ctr">
              <a:lnSpc>
                <a:spcPct val="90000"/>
              </a:lnSpc>
            </a:pPr>
            <a:r>
              <a:rPr lang="it-IT" sz="1600" b="1" spc="-1" dirty="0" smtClean="0">
                <a:solidFill>
                  <a:srgbClr val="000000"/>
                </a:solidFill>
                <a:uFill>
                  <a:solidFill>
                    <a:srgbClr val="FFFFFF"/>
                  </a:solidFill>
                </a:uFill>
                <a:ea typeface="DejaVu Sans"/>
              </a:rPr>
              <a:t>Importo &gt;= 40.000 euro</a:t>
            </a:r>
            <a:endParaRPr lang="it-IT" sz="1600" b="1" dirty="0"/>
          </a:p>
        </p:txBody>
      </p:sp>
      <p:sp>
        <p:nvSpPr>
          <p:cNvPr id="30" name="CasellaDiTesto 29"/>
          <p:cNvSpPr txBox="1"/>
          <p:nvPr/>
        </p:nvSpPr>
        <p:spPr>
          <a:xfrm>
            <a:off x="0" y="4149080"/>
            <a:ext cx="9001156" cy="1283428"/>
          </a:xfrm>
          <a:prstGeom prst="rect">
            <a:avLst/>
          </a:prstGeom>
          <a:noFill/>
          <a:ln>
            <a:noFill/>
          </a:ln>
        </p:spPr>
        <p:txBody>
          <a:bodyPr wrap="square" rtlCol="0">
            <a:spAutoFit/>
          </a:bodyPr>
          <a:lstStyle/>
          <a:p>
            <a:pPr algn="just">
              <a:lnSpc>
                <a:spcPct val="90000"/>
              </a:lnSpc>
            </a:pPr>
            <a:r>
              <a:rPr lang="it-IT" sz="1700" b="1" dirty="0" smtClean="0"/>
              <a:t>In parallelo con le misure di rilancio, nel 2016 viene introdotta la riforma dei </a:t>
            </a:r>
            <a:r>
              <a:rPr lang="it-IT" b="1" dirty="0" smtClean="0">
                <a:solidFill>
                  <a:srgbClr val="CC0066"/>
                </a:solidFill>
                <a:latin typeface="Calibri" pitchFamily="34" charset="0"/>
              </a:rPr>
              <a:t>contratti pubblici</a:t>
            </a:r>
            <a:r>
              <a:rPr lang="it-IT" sz="1700" b="1" dirty="0" smtClean="0"/>
              <a:t>: </a:t>
            </a:r>
          </a:p>
          <a:p>
            <a:pPr marL="265113" indent="-265113" algn="just">
              <a:lnSpc>
                <a:spcPct val="90000"/>
              </a:lnSpc>
              <a:buClr>
                <a:srgbClr val="C71F6F"/>
              </a:buClr>
              <a:buFont typeface="Wingdings" pitchFamily="2" charset="2"/>
              <a:buChar char="Ø"/>
            </a:pPr>
            <a:r>
              <a:rPr lang="it-IT" sz="1700" b="1" dirty="0" smtClean="0"/>
              <a:t>una riforma di grande importanza e particolarmente urgente per il paese, richiesta dall’Europa, </a:t>
            </a:r>
          </a:p>
          <a:p>
            <a:pPr marL="265113" indent="-265113" algn="just">
              <a:lnSpc>
                <a:spcPct val="90000"/>
              </a:lnSpc>
              <a:buClr>
                <a:srgbClr val="C71F6F"/>
              </a:buClr>
              <a:buFont typeface="Wingdings" pitchFamily="2" charset="2"/>
              <a:buChar char="Ø"/>
            </a:pPr>
            <a:r>
              <a:rPr lang="it-IT" sz="1700" b="1" dirty="0" smtClean="0"/>
              <a:t>che trasforma profondamente l’assetto attuale,</a:t>
            </a:r>
          </a:p>
          <a:p>
            <a:pPr marL="265113" indent="-265113" algn="just">
              <a:lnSpc>
                <a:spcPct val="90000"/>
              </a:lnSpc>
              <a:buClr>
                <a:srgbClr val="C71F6F"/>
              </a:buClr>
              <a:buFont typeface="Wingdings" pitchFamily="2" charset="2"/>
              <a:buChar char="Ø"/>
            </a:pPr>
            <a:r>
              <a:rPr lang="it-IT" sz="1700" b="1" dirty="0" smtClean="0"/>
              <a:t>che necessita di una fase di avvio, tanto più lunga quanto più è complessa la riforma </a:t>
            </a:r>
          </a:p>
          <a:p>
            <a:pPr marL="265113" indent="-265113" algn="just">
              <a:lnSpc>
                <a:spcPct val="90000"/>
              </a:lnSpc>
              <a:buClr>
                <a:srgbClr val="C71F6F"/>
              </a:buClr>
              <a:buFont typeface="Wingdings" pitchFamily="2" charset="2"/>
              <a:buChar char="Ø"/>
            </a:pPr>
            <a:r>
              <a:rPr lang="it-IT" sz="1700" b="1" dirty="0" smtClean="0"/>
              <a:t>che interviene in un momento di criticità  per gli investimenti. </a:t>
            </a:r>
          </a:p>
        </p:txBody>
      </p:sp>
      <p:grpSp>
        <p:nvGrpSpPr>
          <p:cNvPr id="2" name="Gruppo 33"/>
          <p:cNvGrpSpPr/>
          <p:nvPr/>
        </p:nvGrpSpPr>
        <p:grpSpPr>
          <a:xfrm>
            <a:off x="179512" y="1268760"/>
            <a:ext cx="4392488" cy="2736304"/>
            <a:chOff x="0" y="884920"/>
            <a:chExt cx="12215168" cy="5539822"/>
          </a:xfrm>
        </p:grpSpPr>
        <p:pic>
          <p:nvPicPr>
            <p:cNvPr id="37" name="Immagine 36"/>
            <p:cNvPicPr>
              <a:picLocks noChangeAspect="1"/>
            </p:cNvPicPr>
            <p:nvPr/>
          </p:nvPicPr>
          <p:blipFill>
            <a:blip r:embed="rId3" cstate="print">
              <a:extLst>
                <a:ext uri="{28A0092B-C50C-407E-A947-70E740481C1C}">
                  <a14:useLocalDpi xmlns="" xmlns:a14="http://schemas.microsoft.com/office/drawing/2010/main" val="0"/>
                </a:ext>
              </a:extLst>
            </a:blip>
            <a:srcRect t="12870" b="6560"/>
            <a:stretch>
              <a:fillRect/>
            </a:stretch>
          </p:blipFill>
          <p:spPr>
            <a:xfrm>
              <a:off x="0" y="884920"/>
              <a:ext cx="12192000" cy="5539822"/>
            </a:xfrm>
            <a:prstGeom prst="rect">
              <a:avLst/>
            </a:prstGeom>
          </p:spPr>
        </p:pic>
        <p:sp>
          <p:nvSpPr>
            <p:cNvPr id="38" name="Rettangolo 37"/>
            <p:cNvSpPr/>
            <p:nvPr/>
          </p:nvSpPr>
          <p:spPr>
            <a:xfrm>
              <a:off x="5936777" y="1282890"/>
              <a:ext cx="1721558" cy="31862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Rettangolo 38"/>
            <p:cNvSpPr/>
            <p:nvPr/>
          </p:nvSpPr>
          <p:spPr>
            <a:xfrm>
              <a:off x="9471547" y="3835021"/>
              <a:ext cx="1859976" cy="191252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Rettangolo 39"/>
            <p:cNvSpPr/>
            <p:nvPr/>
          </p:nvSpPr>
          <p:spPr>
            <a:xfrm>
              <a:off x="7658334" y="2706778"/>
              <a:ext cx="2034989" cy="22355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Rettangolo 40"/>
            <p:cNvSpPr/>
            <p:nvPr/>
          </p:nvSpPr>
          <p:spPr>
            <a:xfrm>
              <a:off x="4003075" y="3029803"/>
              <a:ext cx="1933702" cy="20062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2" name="Rettangolo 41"/>
            <p:cNvSpPr/>
            <p:nvPr/>
          </p:nvSpPr>
          <p:spPr>
            <a:xfrm>
              <a:off x="2272553" y="1062318"/>
              <a:ext cx="1712593" cy="34289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3" name="Rettangolo 42"/>
            <p:cNvSpPr/>
            <p:nvPr/>
          </p:nvSpPr>
          <p:spPr>
            <a:xfrm>
              <a:off x="219636" y="1062318"/>
              <a:ext cx="2043953" cy="3429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4" name="Ovale 43"/>
            <p:cNvSpPr/>
            <p:nvPr/>
          </p:nvSpPr>
          <p:spPr>
            <a:xfrm>
              <a:off x="11013676" y="4960644"/>
              <a:ext cx="1201492" cy="63683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CasellaDiTesto 44"/>
            <p:cNvSpPr txBox="1"/>
            <p:nvPr/>
          </p:nvSpPr>
          <p:spPr>
            <a:xfrm>
              <a:off x="200249" y="4988948"/>
              <a:ext cx="3604476" cy="859531"/>
            </a:xfrm>
            <a:prstGeom prst="rect">
              <a:avLst/>
            </a:prstGeom>
            <a:solidFill>
              <a:schemeClr val="accent2">
                <a:lumMod val="20000"/>
                <a:lumOff val="80000"/>
              </a:schemeClr>
            </a:solidFill>
            <a:ln>
              <a:solidFill>
                <a:schemeClr val="tx1"/>
              </a:solidFill>
            </a:ln>
          </p:spPr>
          <p:txBody>
            <a:bodyPr wrap="square" rtlCol="0">
              <a:spAutoFit/>
            </a:bodyPr>
            <a:lstStyle/>
            <a:p>
              <a:pPr algn="ctr">
                <a:lnSpc>
                  <a:spcPct val="90000"/>
                </a:lnSpc>
              </a:pPr>
              <a:r>
                <a:rPr lang="it-IT" sz="1300" b="1" dirty="0" smtClean="0"/>
                <a:t>Tutte le </a:t>
              </a:r>
              <a:r>
                <a:rPr lang="it-IT" sz="1300" b="1" dirty="0"/>
                <a:t>s</a:t>
              </a:r>
              <a:r>
                <a:rPr lang="it-IT" sz="1300" b="1" dirty="0" smtClean="0"/>
                <a:t>tazioni appaltanti</a:t>
              </a:r>
              <a:endParaRPr lang="it-IT" sz="1300" b="1" dirty="0"/>
            </a:p>
          </p:txBody>
        </p:sp>
      </p:grpSp>
      <p:grpSp>
        <p:nvGrpSpPr>
          <p:cNvPr id="3" name="Gruppo 45"/>
          <p:cNvGrpSpPr/>
          <p:nvPr/>
        </p:nvGrpSpPr>
        <p:grpSpPr>
          <a:xfrm>
            <a:off x="4716016" y="1268760"/>
            <a:ext cx="4320000" cy="2664296"/>
            <a:chOff x="0" y="770706"/>
            <a:chExt cx="12192000" cy="5653606"/>
          </a:xfrm>
        </p:grpSpPr>
        <p:pic>
          <p:nvPicPr>
            <p:cNvPr id="47" name="Immagine 46"/>
            <p:cNvPicPr>
              <a:picLocks noChangeAspect="1"/>
            </p:cNvPicPr>
            <p:nvPr/>
          </p:nvPicPr>
          <p:blipFill>
            <a:blip r:embed="rId4" cstate="print">
              <a:extLst>
                <a:ext uri="{28A0092B-C50C-407E-A947-70E740481C1C}">
                  <a14:useLocalDpi xmlns="" xmlns:a14="http://schemas.microsoft.com/office/drawing/2010/main" val="0"/>
                </a:ext>
              </a:extLst>
            </a:blip>
            <a:srcRect t="11458" b="6324"/>
            <a:stretch>
              <a:fillRect/>
            </a:stretch>
          </p:blipFill>
          <p:spPr>
            <a:xfrm>
              <a:off x="0" y="770706"/>
              <a:ext cx="12192000" cy="5653606"/>
            </a:xfrm>
            <a:prstGeom prst="rect">
              <a:avLst/>
            </a:prstGeom>
          </p:spPr>
        </p:pic>
        <p:sp>
          <p:nvSpPr>
            <p:cNvPr id="48" name="Rettangolo 47"/>
            <p:cNvSpPr/>
            <p:nvPr/>
          </p:nvSpPr>
          <p:spPr>
            <a:xfrm>
              <a:off x="5936777" y="859809"/>
              <a:ext cx="1721558" cy="33846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9" name="Rettangolo 48"/>
            <p:cNvSpPr/>
            <p:nvPr/>
          </p:nvSpPr>
          <p:spPr>
            <a:xfrm>
              <a:off x="9471547" y="3835021"/>
              <a:ext cx="1859976" cy="191252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Rettangolo 49"/>
            <p:cNvSpPr/>
            <p:nvPr/>
          </p:nvSpPr>
          <p:spPr>
            <a:xfrm>
              <a:off x="7658334" y="859810"/>
              <a:ext cx="2034989" cy="31103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1" name="Rettangolo 50"/>
            <p:cNvSpPr/>
            <p:nvPr/>
          </p:nvSpPr>
          <p:spPr>
            <a:xfrm>
              <a:off x="4003075" y="2196353"/>
              <a:ext cx="1933702" cy="28396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2" name="Rettangolo 51"/>
            <p:cNvSpPr/>
            <p:nvPr/>
          </p:nvSpPr>
          <p:spPr>
            <a:xfrm>
              <a:off x="2272553" y="2433917"/>
              <a:ext cx="1712593" cy="19060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Rettangolo 52"/>
            <p:cNvSpPr/>
            <p:nvPr/>
          </p:nvSpPr>
          <p:spPr>
            <a:xfrm>
              <a:off x="219636" y="1062318"/>
              <a:ext cx="2043953" cy="3429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4" name="Ovale 53"/>
            <p:cNvSpPr/>
            <p:nvPr/>
          </p:nvSpPr>
          <p:spPr>
            <a:xfrm>
              <a:off x="11122925" y="5320090"/>
              <a:ext cx="1069075" cy="64991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CasellaDiTesto 54"/>
            <p:cNvSpPr txBox="1"/>
            <p:nvPr/>
          </p:nvSpPr>
          <p:spPr>
            <a:xfrm>
              <a:off x="406445" y="5098638"/>
              <a:ext cx="3576035" cy="566888"/>
            </a:xfrm>
            <a:prstGeom prst="rect">
              <a:avLst/>
            </a:prstGeom>
            <a:solidFill>
              <a:schemeClr val="accent2">
                <a:lumMod val="20000"/>
                <a:lumOff val="80000"/>
              </a:schemeClr>
            </a:solidFill>
            <a:ln>
              <a:solidFill>
                <a:schemeClr val="tx1"/>
              </a:solidFill>
            </a:ln>
          </p:spPr>
          <p:txBody>
            <a:bodyPr wrap="square" rtlCol="0">
              <a:spAutoFit/>
            </a:bodyPr>
            <a:lstStyle/>
            <a:p>
              <a:pPr algn="ctr"/>
              <a:r>
                <a:rPr lang="it-IT" sz="1300" b="1" dirty="0" smtClean="0"/>
                <a:t>Comuni Italiani</a:t>
              </a:r>
              <a:endParaRPr lang="it-IT" sz="1300" b="1" dirty="0"/>
            </a:p>
          </p:txBody>
        </p:sp>
      </p:grpSp>
      <p:pic>
        <p:nvPicPr>
          <p:cNvPr id="56" name="Immagine 55" descr="Irpet_marchio_2016_orizz.jpg"/>
          <p:cNvPicPr>
            <a:picLocks noChangeAspect="1"/>
          </p:cNvPicPr>
          <p:nvPr/>
        </p:nvPicPr>
        <p:blipFill>
          <a:blip r:embed="rId5" cstate="print"/>
          <a:stretch>
            <a:fillRect/>
          </a:stretch>
        </p:blipFill>
        <p:spPr>
          <a:xfrm>
            <a:off x="7884488" y="6309320"/>
            <a:ext cx="1080000" cy="43941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9144000" cy="584775"/>
          </a:xfrm>
          <a:prstGeom prst="rect">
            <a:avLst/>
          </a:prstGeom>
          <a:noFill/>
          <a:ln w="28575">
            <a:solidFill>
              <a:srgbClr val="A3195B"/>
            </a:solidFill>
          </a:ln>
        </p:spPr>
        <p:txBody>
          <a:bodyPr wrap="square" rtlCol="0">
            <a:spAutoFit/>
          </a:bodyPr>
          <a:lstStyle/>
          <a:p>
            <a:pPr algn="ctr"/>
            <a:r>
              <a:rPr lang="it-IT" sz="3200" b="1" dirty="0" smtClean="0"/>
              <a:t>Perché è importante la riforma dei contratti </a:t>
            </a:r>
            <a:endParaRPr lang="it-IT" sz="3200" b="1" dirty="0"/>
          </a:p>
        </p:txBody>
      </p:sp>
      <p:sp>
        <p:nvSpPr>
          <p:cNvPr id="8" name="CasellaDiTesto 7"/>
          <p:cNvSpPr txBox="1"/>
          <p:nvPr/>
        </p:nvSpPr>
        <p:spPr>
          <a:xfrm>
            <a:off x="179512" y="3501008"/>
            <a:ext cx="8572592" cy="1477328"/>
          </a:xfrm>
          <a:prstGeom prst="rect">
            <a:avLst/>
          </a:prstGeom>
          <a:noFill/>
          <a:ln>
            <a:solidFill>
              <a:schemeClr val="bg1"/>
            </a:solidFill>
          </a:ln>
        </p:spPr>
        <p:txBody>
          <a:bodyPr wrap="square" rtlCol="0">
            <a:spAutoFit/>
          </a:bodyPr>
          <a:lstStyle/>
          <a:p>
            <a:pPr algn="just"/>
            <a:r>
              <a:rPr lang="it-IT" dirty="0" smtClean="0"/>
              <a:t>L’impatto economico dell’inefficienza:</a:t>
            </a:r>
          </a:p>
          <a:p>
            <a:pPr marL="177800" indent="-177800" algn="just">
              <a:buClr>
                <a:srgbClr val="A3195B"/>
              </a:buClr>
              <a:buSzPct val="110000"/>
              <a:buFont typeface="Arial" pitchFamily="34" charset="0"/>
              <a:buChar char="•"/>
            </a:pPr>
            <a:r>
              <a:rPr lang="it-IT" dirty="0" smtClean="0"/>
              <a:t>Fasi lunghe di aggiudicazione compromettono l’effetto anticiclico delle risorse e l’attivazione del sistema produttivo</a:t>
            </a:r>
          </a:p>
          <a:p>
            <a:pPr marL="177800" indent="-177800" algn="just">
              <a:buClr>
                <a:srgbClr val="A3195B"/>
              </a:buClr>
              <a:buSzPct val="110000"/>
              <a:buFont typeface="Arial" pitchFamily="34" charset="0"/>
              <a:buChar char="•"/>
            </a:pPr>
            <a:r>
              <a:rPr lang="it-IT" dirty="0" smtClean="0"/>
              <a:t>Fasi lunghe di esecuzione ritardano l’adeguamento infrastrutturale e le risposte alle necessità del sistema economico e incidono sul benessere della popolazione</a:t>
            </a:r>
            <a:endParaRPr lang="it-IT" dirty="0"/>
          </a:p>
        </p:txBody>
      </p:sp>
      <p:sp>
        <p:nvSpPr>
          <p:cNvPr id="9" name="Rectangle 1"/>
          <p:cNvSpPr>
            <a:spLocks noChangeArrowheads="1"/>
          </p:cNvSpPr>
          <p:nvPr/>
        </p:nvSpPr>
        <p:spPr bwMode="auto">
          <a:xfrm>
            <a:off x="0" y="5013176"/>
            <a:ext cx="9144000" cy="1015663"/>
          </a:xfrm>
          <a:prstGeom prst="rect">
            <a:avLst/>
          </a:prstGeom>
          <a:noFill/>
          <a:ln w="19050">
            <a:solidFill>
              <a:srgbClr val="A3195B"/>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it-IT" sz="2000" spc="-20" dirty="0" smtClean="0">
                <a:latin typeface="Calibri" pitchFamily="34" charset="0"/>
                <a:ea typeface="Times New Roman" pitchFamily="18" charset="0"/>
                <a:cs typeface="Times New Roman" pitchFamily="18" charset="0"/>
              </a:rPr>
              <a:t>L</a:t>
            </a:r>
            <a:r>
              <a:rPr kumimoji="0" lang="it-IT" sz="2000" b="0" i="0" u="none" strike="noStrike" cap="none" spc="-20" normalizeH="0" baseline="0" dirty="0" smtClean="0">
                <a:ln>
                  <a:noFill/>
                </a:ln>
                <a:solidFill>
                  <a:schemeClr val="tx1"/>
                </a:solidFill>
                <a:effectLst/>
                <a:latin typeface="Calibri" pitchFamily="34" charset="0"/>
                <a:ea typeface="Times New Roman" pitchFamily="18" charset="0"/>
                <a:cs typeface="Times New Roman" pitchFamily="18" charset="0"/>
              </a:rPr>
              <a:t>a </a:t>
            </a:r>
            <a:r>
              <a:rPr lang="it-IT" sz="2000" b="1" dirty="0" smtClean="0">
                <a:solidFill>
                  <a:srgbClr val="A3195B"/>
                </a:solidFill>
              </a:rPr>
              <a:t>riforma dei contratti pubblici </a:t>
            </a:r>
            <a:r>
              <a:rPr kumimoji="0" lang="it-IT" sz="2000" b="0" i="0" u="none" strike="noStrike" cap="none" spc="-20" normalizeH="0" baseline="0" dirty="0" smtClean="0">
                <a:ln>
                  <a:noFill/>
                </a:ln>
                <a:solidFill>
                  <a:schemeClr val="tx1"/>
                </a:solidFill>
                <a:effectLst/>
                <a:latin typeface="Calibri" pitchFamily="34" charset="0"/>
                <a:ea typeface="Times New Roman" pitchFamily="18" charset="0"/>
                <a:cs typeface="Times New Roman" pitchFamily="18" charset="0"/>
              </a:rPr>
              <a:t>introduce molte importanti </a:t>
            </a:r>
            <a:r>
              <a:rPr kumimoji="0" lang="it-IT" sz="2000" b="0" i="0" u="none" strike="noStrike" cap="none" spc="-20" normalizeH="0" baseline="0" dirty="0" smtClean="0">
                <a:ln>
                  <a:noFill/>
                </a:ln>
                <a:solidFill>
                  <a:srgbClr val="C71F6F"/>
                </a:solidFill>
                <a:effectLst/>
                <a:latin typeface="Calibri" pitchFamily="34" charset="0"/>
                <a:ea typeface="Times New Roman" pitchFamily="18" charset="0"/>
                <a:cs typeface="Times New Roman" pitchFamily="18" charset="0"/>
              </a:rPr>
              <a:t>novità</a:t>
            </a:r>
            <a:r>
              <a:rPr kumimoji="0" lang="it-IT" sz="2000" b="0" i="0" u="none" strike="noStrike" cap="none" spc="-20" normalizeH="0" baseline="0" dirty="0" smtClean="0">
                <a:ln>
                  <a:noFill/>
                </a:ln>
                <a:solidFill>
                  <a:schemeClr val="tx1"/>
                </a:solidFill>
                <a:effectLst/>
                <a:latin typeface="Calibri" pitchFamily="34" charset="0"/>
                <a:ea typeface="Times New Roman" pitchFamily="18" charset="0"/>
                <a:cs typeface="Times New Roman" pitchFamily="18" charset="0"/>
              </a:rPr>
              <a:t> che riguardano:</a:t>
            </a:r>
          </a:p>
          <a:p>
            <a:pPr marL="0" marR="0" lvl="0" indent="0" algn="l" defTabSz="914400" rtl="0" eaLnBrk="1" fontAlgn="base" latinLnBrk="0" hangingPunct="1">
              <a:lnSpc>
                <a:spcPct val="100000"/>
              </a:lnSpc>
              <a:spcBef>
                <a:spcPct val="0"/>
              </a:spcBef>
              <a:spcAft>
                <a:spcPct val="0"/>
              </a:spcAft>
              <a:buClrTx/>
              <a:buSzTx/>
              <a:tabLst/>
            </a:pPr>
            <a:r>
              <a:rPr kumimoji="0" lang="it-IT" sz="2000" b="0"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le procedure (i criteri, la progettazione); * le imprese; * le stazioni appaltanti</a:t>
            </a:r>
          </a:p>
          <a:p>
            <a:pPr marL="0" marR="0" lvl="0" indent="0" algn="l" defTabSz="914400" rtl="0" eaLnBrk="1" fontAlgn="base" latinLnBrk="0" hangingPunct="1">
              <a:lnSpc>
                <a:spcPct val="100000"/>
              </a:lnSpc>
              <a:spcBef>
                <a:spcPct val="0"/>
              </a:spcBef>
              <a:spcAft>
                <a:spcPct val="0"/>
              </a:spcAft>
              <a:buClrTx/>
              <a:buSzTx/>
              <a:tabLst/>
            </a:pPr>
            <a:r>
              <a:rPr lang="it-IT" sz="2000" dirty="0" smtClean="0">
                <a:latin typeface="Calibri" pitchFamily="34" charset="0"/>
                <a:cs typeface="Times New Roman" pitchFamily="18" charset="0"/>
              </a:rPr>
              <a:t>Nuovo Codice varato nell’Aprile  2016 =&gt; oggetto di </a:t>
            </a:r>
            <a:r>
              <a:rPr lang="it-IT" sz="2000" spc="-20" dirty="0" smtClean="0">
                <a:solidFill>
                  <a:srgbClr val="C71F6F"/>
                </a:solidFill>
                <a:latin typeface="Calibri" pitchFamily="34" charset="0"/>
                <a:ea typeface="Times New Roman" pitchFamily="18" charset="0"/>
                <a:cs typeface="Times New Roman" pitchFamily="18" charset="0"/>
              </a:rPr>
              <a:t>correttivo</a:t>
            </a:r>
            <a:r>
              <a:rPr lang="it-IT" sz="2000" dirty="0" smtClean="0">
                <a:latin typeface="Calibri" pitchFamily="34" charset="0"/>
                <a:cs typeface="Times New Roman" pitchFamily="18" charset="0"/>
              </a:rPr>
              <a:t> (Maggio 2017)</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CasellaDiTesto 9"/>
          <p:cNvSpPr txBox="1"/>
          <p:nvPr/>
        </p:nvSpPr>
        <p:spPr>
          <a:xfrm>
            <a:off x="106778" y="692696"/>
            <a:ext cx="8929718" cy="640816"/>
          </a:xfrm>
          <a:prstGeom prst="rect">
            <a:avLst/>
          </a:prstGeom>
          <a:noFill/>
          <a:ln>
            <a:noFill/>
          </a:ln>
        </p:spPr>
        <p:txBody>
          <a:bodyPr wrap="square" rtlCol="0">
            <a:spAutoFit/>
          </a:bodyPr>
          <a:lstStyle/>
          <a:p>
            <a:pPr algn="ctr">
              <a:lnSpc>
                <a:spcPct val="80000"/>
              </a:lnSpc>
            </a:pPr>
            <a:r>
              <a:rPr lang="it-IT" sz="2200" b="1" dirty="0" smtClean="0">
                <a:solidFill>
                  <a:srgbClr val="A3195B"/>
                </a:solidFill>
              </a:rPr>
              <a:t>La ripresa degli investimenti non  è solo un problema di risorse ma di capacità di spesa, di progettualità, di qualità ed </a:t>
            </a:r>
            <a:r>
              <a:rPr lang="it-IT" sz="2200" b="1" u="sng" dirty="0" smtClean="0">
                <a:solidFill>
                  <a:srgbClr val="A3195B"/>
                </a:solidFill>
              </a:rPr>
              <a:t>efficienza</a:t>
            </a:r>
            <a:r>
              <a:rPr lang="it-IT" sz="2200" b="1" dirty="0" smtClean="0">
                <a:solidFill>
                  <a:srgbClr val="A3195B"/>
                </a:solidFill>
              </a:rPr>
              <a:t> dei lavori</a:t>
            </a:r>
            <a:endParaRPr lang="it-IT" sz="2200" b="1" dirty="0">
              <a:solidFill>
                <a:srgbClr val="A3195B"/>
              </a:solidFill>
            </a:endParaRPr>
          </a:p>
        </p:txBody>
      </p:sp>
      <p:pic>
        <p:nvPicPr>
          <p:cNvPr id="7" name="Immagine 6" descr="Irpet_marchio_2016_orizz.jpg"/>
          <p:cNvPicPr>
            <a:picLocks noChangeAspect="1"/>
          </p:cNvPicPr>
          <p:nvPr/>
        </p:nvPicPr>
        <p:blipFill>
          <a:blip r:embed="rId3" cstate="print"/>
          <a:stretch>
            <a:fillRect/>
          </a:stretch>
        </p:blipFill>
        <p:spPr>
          <a:xfrm>
            <a:off x="7596336" y="6418588"/>
            <a:ext cx="1080000" cy="439412"/>
          </a:xfrm>
          <a:prstGeom prst="rect">
            <a:avLst/>
          </a:prstGeom>
        </p:spPr>
      </p:pic>
      <p:graphicFrame>
        <p:nvGraphicFramePr>
          <p:cNvPr id="11" name="Grafico 10"/>
          <p:cNvGraphicFramePr/>
          <p:nvPr/>
        </p:nvGraphicFramePr>
        <p:xfrm>
          <a:off x="611560" y="1628800"/>
          <a:ext cx="7848872" cy="1800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CustomShape 1"/>
          <p:cNvSpPr/>
          <p:nvPr/>
        </p:nvSpPr>
        <p:spPr>
          <a:xfrm>
            <a:off x="0" y="0"/>
            <a:ext cx="9144000" cy="620688"/>
          </a:xfrm>
          <a:prstGeom prst="rect">
            <a:avLst/>
          </a:prstGeom>
          <a:noFill/>
          <a:ln w="28575">
            <a:solidFill>
              <a:srgbClr val="B8005C"/>
            </a:solid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80000"/>
              </a:lnSpc>
            </a:pPr>
            <a:r>
              <a:rPr lang="it-IT" sz="2800" b="1" strike="noStrike" spc="-1" dirty="0" smtClean="0">
                <a:solidFill>
                  <a:srgbClr val="000000"/>
                </a:solidFill>
                <a:uFill>
                  <a:solidFill>
                    <a:srgbClr val="FFFFFF"/>
                  </a:solidFill>
                </a:uFill>
                <a:latin typeface="Calibri"/>
                <a:ea typeface="DejaVu Sans"/>
              </a:rPr>
              <a:t>La lenta ripresa dell’economia e le misure per la crescita</a:t>
            </a:r>
            <a:endParaRPr lang="it-IT" sz="2800" b="0" strike="noStrike" spc="-1" dirty="0">
              <a:solidFill>
                <a:srgbClr val="000000"/>
              </a:solidFill>
              <a:uFill>
                <a:solidFill>
                  <a:srgbClr val="FFFFFF"/>
                </a:solidFill>
              </a:uFill>
              <a:latin typeface="Arial"/>
            </a:endParaRPr>
          </a:p>
        </p:txBody>
      </p:sp>
      <p:sp>
        <p:nvSpPr>
          <p:cNvPr id="13" name="CasellaDiTesto 12"/>
          <p:cNvSpPr txBox="1"/>
          <p:nvPr/>
        </p:nvSpPr>
        <p:spPr>
          <a:xfrm>
            <a:off x="251520" y="764704"/>
            <a:ext cx="8640960" cy="1323439"/>
          </a:xfrm>
          <a:prstGeom prst="rect">
            <a:avLst/>
          </a:prstGeom>
          <a:noFill/>
          <a:ln>
            <a:noFill/>
          </a:ln>
        </p:spPr>
        <p:txBody>
          <a:bodyPr wrap="square" rtlCol="0">
            <a:spAutoFit/>
          </a:bodyPr>
          <a:lstStyle/>
          <a:p>
            <a:pPr algn="just"/>
            <a:r>
              <a:rPr lang="it-IT" sz="2000" dirty="0" smtClean="0">
                <a:latin typeface="Calibri" pitchFamily="34" charset="0"/>
              </a:rPr>
              <a:t>I segnali di ripresa economica sono ancora molto incerti, nonostante negli ultimi anni siano state messe in campo una serie di misure di rilancio dell’economia che </a:t>
            </a:r>
            <a:r>
              <a:rPr lang="it-IT" sz="2000" u="sng" dirty="0" smtClean="0">
                <a:latin typeface="Calibri" pitchFamily="34" charset="0"/>
              </a:rPr>
              <a:t>stentano a manifestare completamente gli attesi effetti positivi</a:t>
            </a:r>
            <a:r>
              <a:rPr lang="it-IT" sz="2000" dirty="0" smtClean="0">
                <a:latin typeface="Calibri" pitchFamily="34" charset="0"/>
              </a:rPr>
              <a:t>. Mentre rimane forte per il nostro paese il </a:t>
            </a:r>
            <a:r>
              <a:rPr lang="it-IT" sz="2000" u="sng" dirty="0" smtClean="0">
                <a:latin typeface="Calibri" pitchFamily="34" charset="0"/>
              </a:rPr>
              <a:t>vincolo di controllo dei conti pubblici</a:t>
            </a:r>
            <a:r>
              <a:rPr lang="it-IT" sz="2000" dirty="0" smtClean="0">
                <a:latin typeface="Calibri" pitchFamily="34" charset="0"/>
              </a:rPr>
              <a:t>.</a:t>
            </a:r>
          </a:p>
        </p:txBody>
      </p:sp>
      <p:sp>
        <p:nvSpPr>
          <p:cNvPr id="10" name="CasellaDiTesto 9"/>
          <p:cNvSpPr txBox="1"/>
          <p:nvPr/>
        </p:nvSpPr>
        <p:spPr>
          <a:xfrm>
            <a:off x="144016" y="4748951"/>
            <a:ext cx="8820472" cy="1200329"/>
          </a:xfrm>
          <a:prstGeom prst="rect">
            <a:avLst/>
          </a:prstGeom>
          <a:noFill/>
          <a:ln>
            <a:solidFill>
              <a:srgbClr val="B8005C"/>
            </a:solidFill>
          </a:ln>
        </p:spPr>
        <p:txBody>
          <a:bodyPr wrap="square" rtlCol="0">
            <a:spAutoFit/>
          </a:bodyPr>
          <a:lstStyle/>
          <a:p>
            <a:pPr algn="ctr"/>
            <a:r>
              <a:rPr lang="it-IT" b="1" dirty="0" smtClean="0">
                <a:latin typeface="Calibri" pitchFamily="34" charset="0"/>
              </a:rPr>
              <a:t>Tra le due misure è necessaria una forte integrazione negli obiettivi, nelle modalità e nei tempi. Gli effetti delle misure intraprese  dipendono anche dalla </a:t>
            </a:r>
            <a:r>
              <a:rPr lang="it-IT" b="1" dirty="0" smtClean="0">
                <a:solidFill>
                  <a:srgbClr val="CC0066"/>
                </a:solidFill>
                <a:latin typeface="Calibri" pitchFamily="34" charset="0"/>
              </a:rPr>
              <a:t>rapida e efficace entrata a regime </a:t>
            </a:r>
            <a:r>
              <a:rPr lang="it-IT" b="1" dirty="0" smtClean="0">
                <a:latin typeface="Calibri" pitchFamily="34" charset="0"/>
              </a:rPr>
              <a:t>delle riforme strutturali avviate. Al contrario siamo in una fase di </a:t>
            </a:r>
            <a:r>
              <a:rPr lang="it-IT" b="1" dirty="0" smtClean="0">
                <a:solidFill>
                  <a:srgbClr val="CC0066"/>
                </a:solidFill>
                <a:latin typeface="Calibri" pitchFamily="34" charset="0"/>
              </a:rPr>
              <a:t>transizione</a:t>
            </a:r>
            <a:r>
              <a:rPr lang="it-IT" b="1" dirty="0" smtClean="0">
                <a:latin typeface="Calibri" pitchFamily="34" charset="0"/>
              </a:rPr>
              <a:t> che cade in un periodo molto</a:t>
            </a:r>
            <a:r>
              <a:rPr lang="it-IT" b="1" dirty="0" smtClean="0">
                <a:solidFill>
                  <a:srgbClr val="CC0066"/>
                </a:solidFill>
                <a:latin typeface="Calibri" pitchFamily="34" charset="0"/>
              </a:rPr>
              <a:t> critico </a:t>
            </a:r>
            <a:r>
              <a:rPr lang="it-IT" b="1" dirty="0" smtClean="0">
                <a:latin typeface="Calibri" pitchFamily="34" charset="0"/>
              </a:rPr>
              <a:t>per il rilancio del Paese.</a:t>
            </a:r>
          </a:p>
        </p:txBody>
      </p:sp>
      <p:sp>
        <p:nvSpPr>
          <p:cNvPr id="11" name="CasellaDiTesto 10"/>
          <p:cNvSpPr txBox="1"/>
          <p:nvPr/>
        </p:nvSpPr>
        <p:spPr>
          <a:xfrm>
            <a:off x="1547664" y="2240920"/>
            <a:ext cx="5472608" cy="830997"/>
          </a:xfrm>
          <a:prstGeom prst="rect">
            <a:avLst/>
          </a:prstGeom>
          <a:noFill/>
        </p:spPr>
        <p:txBody>
          <a:bodyPr wrap="square" rtlCol="0">
            <a:spAutoFit/>
          </a:bodyPr>
          <a:lstStyle/>
          <a:p>
            <a:pPr algn="ctr"/>
            <a:r>
              <a:rPr lang="it-IT" sz="2400" b="1" u="sng" dirty="0" smtClean="0">
                <a:solidFill>
                  <a:srgbClr val="CC0066"/>
                </a:solidFill>
                <a:latin typeface="Calibri" pitchFamily="34" charset="0"/>
              </a:rPr>
              <a:t>Si tratta di MISURE (in ambito PA)  che riguardano</a:t>
            </a:r>
            <a:r>
              <a:rPr lang="it-IT" sz="2400" b="1" dirty="0" smtClean="0">
                <a:solidFill>
                  <a:srgbClr val="CC0066"/>
                </a:solidFill>
                <a:latin typeface="Calibri" pitchFamily="34" charset="0"/>
              </a:rPr>
              <a:t>:</a:t>
            </a:r>
          </a:p>
        </p:txBody>
      </p:sp>
      <p:sp>
        <p:nvSpPr>
          <p:cNvPr id="12" name="CasellaDiTesto 11"/>
          <p:cNvSpPr txBox="1"/>
          <p:nvPr/>
        </p:nvSpPr>
        <p:spPr>
          <a:xfrm>
            <a:off x="1331640" y="3377949"/>
            <a:ext cx="2880320" cy="923330"/>
          </a:xfrm>
          <a:prstGeom prst="rect">
            <a:avLst/>
          </a:prstGeom>
          <a:noFill/>
        </p:spPr>
        <p:txBody>
          <a:bodyPr wrap="square" rtlCol="0">
            <a:spAutoFit/>
          </a:bodyPr>
          <a:lstStyle/>
          <a:p>
            <a:r>
              <a:rPr lang="it-IT" b="1" u="sng" dirty="0" smtClean="0">
                <a:solidFill>
                  <a:srgbClr val="CC0066"/>
                </a:solidFill>
                <a:latin typeface="Calibri" pitchFamily="34" charset="0"/>
              </a:rPr>
              <a:t>Risorse</a:t>
            </a:r>
          </a:p>
          <a:p>
            <a:r>
              <a:rPr lang="it-IT" b="1" dirty="0" smtClean="0">
                <a:solidFill>
                  <a:srgbClr val="CC0066"/>
                </a:solidFill>
                <a:latin typeface="Calibri" pitchFamily="34" charset="0"/>
              </a:rPr>
              <a:t>(es. L. bilancio, </a:t>
            </a:r>
          </a:p>
          <a:p>
            <a:r>
              <a:rPr lang="it-IT" b="1" dirty="0" smtClean="0">
                <a:solidFill>
                  <a:srgbClr val="CC0066"/>
                </a:solidFill>
                <a:latin typeface="Calibri" pitchFamily="34" charset="0"/>
              </a:rPr>
              <a:t>Decreto Infrastrutture, …)</a:t>
            </a:r>
            <a:endParaRPr lang="it-IT" dirty="0">
              <a:latin typeface="Calibri" pitchFamily="34" charset="0"/>
            </a:endParaRPr>
          </a:p>
        </p:txBody>
      </p:sp>
      <p:sp>
        <p:nvSpPr>
          <p:cNvPr id="14" name="CasellaDiTesto 13"/>
          <p:cNvSpPr txBox="1"/>
          <p:nvPr/>
        </p:nvSpPr>
        <p:spPr>
          <a:xfrm>
            <a:off x="4499992" y="3164775"/>
            <a:ext cx="4320480" cy="1200329"/>
          </a:xfrm>
          <a:prstGeom prst="rect">
            <a:avLst/>
          </a:prstGeom>
          <a:noFill/>
        </p:spPr>
        <p:txBody>
          <a:bodyPr wrap="square" rtlCol="0">
            <a:spAutoFit/>
          </a:bodyPr>
          <a:lstStyle/>
          <a:p>
            <a:r>
              <a:rPr lang="it-IT" b="1" u="sng" dirty="0" smtClean="0">
                <a:solidFill>
                  <a:srgbClr val="CC0066"/>
                </a:solidFill>
                <a:latin typeface="Calibri" pitchFamily="34" charset="0"/>
              </a:rPr>
              <a:t>Riforme </a:t>
            </a:r>
          </a:p>
          <a:p>
            <a:r>
              <a:rPr lang="it-IT" b="1" dirty="0" smtClean="0">
                <a:solidFill>
                  <a:srgbClr val="CC0066"/>
                </a:solidFill>
                <a:latin typeface="Calibri" pitchFamily="34" charset="0"/>
              </a:rPr>
              <a:t>(armonizzazione ai conti pubblici europei, superamento del Patto di Stabilità,  assetti istituzionali, riforma dei contratti pubblici)</a:t>
            </a:r>
            <a:endParaRPr lang="it-IT" dirty="0">
              <a:latin typeface="Calibri" pitchFamily="34" charset="0"/>
            </a:endParaRPr>
          </a:p>
        </p:txBody>
      </p:sp>
      <p:cxnSp>
        <p:nvCxnSpPr>
          <p:cNvPr id="16" name="Connettore 2 15"/>
          <p:cNvCxnSpPr/>
          <p:nvPr/>
        </p:nvCxnSpPr>
        <p:spPr>
          <a:xfrm flipH="1">
            <a:off x="2676992" y="2961000"/>
            <a:ext cx="720080" cy="4680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a:off x="5197272" y="2925040"/>
            <a:ext cx="792000" cy="3960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 name="CasellaDiTesto 16"/>
          <p:cNvSpPr txBox="1"/>
          <p:nvPr/>
        </p:nvSpPr>
        <p:spPr>
          <a:xfrm>
            <a:off x="3428992" y="6286520"/>
            <a:ext cx="2357454"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 La debolezza delle riforme?</a:t>
            </a:r>
            <a:endParaRPr lang="it-IT" sz="1500" b="1" dirty="0">
              <a:solidFill>
                <a:srgbClr val="B8005C"/>
              </a:solidFill>
              <a:latin typeface="Calibri" pitchFamily="34" charset="0"/>
            </a:endParaRPr>
          </a:p>
        </p:txBody>
      </p:sp>
      <p:sp>
        <p:nvSpPr>
          <p:cNvPr id="22" name="CasellaDiTesto 21"/>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Vincoli europei e trend di finanza pubblica</a:t>
            </a:r>
            <a:endParaRPr lang="it-IT" sz="1500" b="1" dirty="0">
              <a:solidFill>
                <a:schemeClr val="bg1"/>
              </a:solidFill>
              <a:latin typeface="Calibri" pitchFamily="34" charset="0"/>
            </a:endParaRPr>
          </a:p>
        </p:txBody>
      </p:sp>
      <p:sp>
        <p:nvSpPr>
          <p:cNvPr id="19" name="CasellaDiTesto 18"/>
          <p:cNvSpPr txBox="1"/>
          <p:nvPr/>
        </p:nvSpPr>
        <p:spPr>
          <a:xfrm>
            <a:off x="1497134" y="6237312"/>
            <a:ext cx="1994746"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manovra espansiva per gli investimenti pubblici</a:t>
            </a:r>
            <a:endParaRPr lang="it-IT" sz="1500" b="1" dirty="0">
              <a:solidFill>
                <a:srgbClr val="B8005C"/>
              </a:solidFill>
              <a:latin typeface="Calibri"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384"/>
            <a:ext cx="9144000" cy="648072"/>
          </a:xfrm>
          <a:ln w="28575">
            <a:solidFill>
              <a:srgbClr val="A3195B"/>
            </a:solidFill>
          </a:ln>
        </p:spPr>
        <p:txBody>
          <a:bodyPr>
            <a:noAutofit/>
          </a:bodyPr>
          <a:lstStyle/>
          <a:p>
            <a:pPr>
              <a:lnSpc>
                <a:spcPct val="85000"/>
              </a:lnSpc>
            </a:pPr>
            <a:r>
              <a:rPr lang="it-IT" sz="2800" b="1" dirty="0" smtClean="0"/>
              <a:t>La riforma dei contratti: Procedure e Completezza contrattuale</a:t>
            </a:r>
            <a:endParaRPr lang="it-IT" sz="2800" b="1" dirty="0"/>
          </a:p>
        </p:txBody>
      </p:sp>
      <p:sp>
        <p:nvSpPr>
          <p:cNvPr id="14" name="CasellaDiTesto 13"/>
          <p:cNvSpPr txBox="1"/>
          <p:nvPr/>
        </p:nvSpPr>
        <p:spPr>
          <a:xfrm>
            <a:off x="4429124" y="2500306"/>
            <a:ext cx="2736304" cy="2723823"/>
          </a:xfrm>
          <a:prstGeom prst="rect">
            <a:avLst/>
          </a:prstGeom>
          <a:noFill/>
        </p:spPr>
        <p:txBody>
          <a:bodyPr wrap="square" rtlCol="0">
            <a:spAutoFit/>
          </a:bodyPr>
          <a:lstStyle/>
          <a:p>
            <a:pPr algn="ctr">
              <a:lnSpc>
                <a:spcPct val="90000"/>
              </a:lnSpc>
            </a:pPr>
            <a:r>
              <a:rPr lang="it-IT" sz="2000" dirty="0" smtClean="0">
                <a:solidFill>
                  <a:srgbClr val="C71F6F"/>
                </a:solidFill>
              </a:rPr>
              <a:t>2016</a:t>
            </a:r>
            <a:r>
              <a:rPr lang="it-IT" dirty="0" smtClean="0">
                <a:solidFill>
                  <a:srgbClr val="C71F6F"/>
                </a:solidFill>
              </a:rPr>
              <a:t> </a:t>
            </a:r>
          </a:p>
          <a:p>
            <a:pPr>
              <a:lnSpc>
                <a:spcPct val="90000"/>
              </a:lnSpc>
            </a:pPr>
            <a:r>
              <a:rPr lang="it-IT" dirty="0" smtClean="0"/>
              <a:t>&gt;1 milione di euro OBBLIGO di </a:t>
            </a:r>
            <a:r>
              <a:rPr lang="it-IT" u="sng" dirty="0" smtClean="0"/>
              <a:t>offerta economicamente vantaggiosa</a:t>
            </a:r>
            <a:r>
              <a:rPr lang="it-IT" dirty="0" smtClean="0"/>
              <a:t>; </a:t>
            </a:r>
          </a:p>
          <a:p>
            <a:pPr>
              <a:lnSpc>
                <a:spcPct val="90000"/>
              </a:lnSpc>
            </a:pPr>
            <a:endParaRPr lang="it-IT" sz="400" dirty="0" smtClean="0"/>
          </a:p>
          <a:p>
            <a:pPr>
              <a:lnSpc>
                <a:spcPct val="90000"/>
              </a:lnSpc>
            </a:pPr>
            <a:endParaRPr lang="it-IT" sz="400" dirty="0" smtClean="0"/>
          </a:p>
          <a:p>
            <a:pPr>
              <a:lnSpc>
                <a:spcPct val="90000"/>
              </a:lnSpc>
            </a:pPr>
            <a:r>
              <a:rPr lang="it-IT" dirty="0" smtClean="0"/>
              <a:t>&lt;1 milione di euro POSSIBILITÀ di mantenere </a:t>
            </a:r>
            <a:r>
              <a:rPr lang="it-IT" u="sng" dirty="0" smtClean="0"/>
              <a:t>il massimo ribasso </a:t>
            </a:r>
            <a:r>
              <a:rPr lang="it-IT" dirty="0" smtClean="0"/>
              <a:t>vincolato  al </a:t>
            </a:r>
            <a:r>
              <a:rPr lang="it-IT" b="1" dirty="0" smtClean="0">
                <a:solidFill>
                  <a:srgbClr val="C71F6F"/>
                </a:solidFill>
              </a:rPr>
              <a:t>progetto esecutivo </a:t>
            </a:r>
            <a:endParaRPr lang="it-IT" b="1" dirty="0">
              <a:solidFill>
                <a:srgbClr val="C71F6F"/>
              </a:solidFill>
            </a:endParaRPr>
          </a:p>
        </p:txBody>
      </p:sp>
      <p:sp>
        <p:nvSpPr>
          <p:cNvPr id="16" name="Freccia a destra 15"/>
          <p:cNvSpPr/>
          <p:nvPr/>
        </p:nvSpPr>
        <p:spPr>
          <a:xfrm flipH="1">
            <a:off x="3714744" y="4000504"/>
            <a:ext cx="648000" cy="285752"/>
          </a:xfrm>
          <a:prstGeom prst="rightArrow">
            <a:avLst/>
          </a:prstGeom>
          <a:solidFill>
            <a:schemeClr val="accent1"/>
          </a:solidFill>
          <a:ln>
            <a:solidFill>
              <a:srgbClr val="A319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C00000"/>
              </a:solidFill>
            </a:endParaRPr>
          </a:p>
        </p:txBody>
      </p:sp>
      <p:sp>
        <p:nvSpPr>
          <p:cNvPr id="20" name="CasellaDiTesto 19"/>
          <p:cNvSpPr txBox="1"/>
          <p:nvPr/>
        </p:nvSpPr>
        <p:spPr>
          <a:xfrm>
            <a:off x="0" y="5229200"/>
            <a:ext cx="9144000" cy="881780"/>
          </a:xfrm>
          <a:prstGeom prst="rect">
            <a:avLst/>
          </a:prstGeom>
          <a:noFill/>
        </p:spPr>
        <p:txBody>
          <a:bodyPr wrap="square" rtlCol="0">
            <a:spAutoFit/>
          </a:bodyPr>
          <a:lstStyle/>
          <a:p>
            <a:pPr algn="just">
              <a:lnSpc>
                <a:spcPct val="90000"/>
              </a:lnSpc>
              <a:buFont typeface="Arial" pitchFamily="34" charset="0"/>
              <a:buChar char="•"/>
            </a:pPr>
            <a:r>
              <a:rPr lang="it-IT" sz="1900" spc="-10" dirty="0" smtClean="0"/>
              <a:t> Obbligo esteso di </a:t>
            </a:r>
            <a:r>
              <a:rPr lang="it-IT" b="1" spc="-10" dirty="0" smtClean="0">
                <a:solidFill>
                  <a:srgbClr val="C71F6F"/>
                </a:solidFill>
              </a:rPr>
              <a:t>progettazione “esecutiva” </a:t>
            </a:r>
            <a:r>
              <a:rPr lang="it-IT" sz="1900" spc="-10" dirty="0" smtClean="0"/>
              <a:t>a base dell’aggiudicazione (</a:t>
            </a:r>
            <a:r>
              <a:rPr lang="it-IT" spc="-10" dirty="0" smtClean="0">
                <a:solidFill>
                  <a:srgbClr val="C71F6F"/>
                </a:solidFill>
              </a:rPr>
              <a:t>correttivo </a:t>
            </a:r>
            <a:r>
              <a:rPr lang="it-IT" sz="1900" spc="-10" dirty="0" smtClean="0"/>
              <a:t>esclusi appalti a contenuto tecnologico o urgenti; progettazione semplificata per manutenzione ordinaria &lt; 2,5 milioni) che necessita di competenze, risorse e dotazioni da parte degli enti.</a:t>
            </a:r>
          </a:p>
        </p:txBody>
      </p:sp>
      <p:pic>
        <p:nvPicPr>
          <p:cNvPr id="10" name="Immagine 9" descr="Irpet_marchio_2016_orizz.jpg"/>
          <p:cNvPicPr>
            <a:picLocks noChangeAspect="1"/>
          </p:cNvPicPr>
          <p:nvPr/>
        </p:nvPicPr>
        <p:blipFill>
          <a:blip r:embed="rId3" cstate="print"/>
          <a:stretch>
            <a:fillRect/>
          </a:stretch>
        </p:blipFill>
        <p:spPr>
          <a:xfrm>
            <a:off x="8028504" y="6418588"/>
            <a:ext cx="1080000" cy="439412"/>
          </a:xfrm>
          <a:prstGeom prst="rect">
            <a:avLst/>
          </a:prstGeom>
        </p:spPr>
      </p:pic>
      <p:sp>
        <p:nvSpPr>
          <p:cNvPr id="12" name="Freccia a destra 11"/>
          <p:cNvSpPr/>
          <p:nvPr/>
        </p:nvSpPr>
        <p:spPr>
          <a:xfrm flipH="1" flipV="1">
            <a:off x="3714744" y="3571876"/>
            <a:ext cx="648000" cy="285752"/>
          </a:xfrm>
          <a:prstGeom prst="rightArrow">
            <a:avLst/>
          </a:prstGeom>
          <a:solidFill>
            <a:schemeClr val="accent1"/>
          </a:solidFill>
          <a:ln>
            <a:solidFill>
              <a:srgbClr val="A319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accent1">
                  <a:lumMod val="75000"/>
                </a:schemeClr>
              </a:solidFill>
            </a:endParaRPr>
          </a:p>
        </p:txBody>
      </p:sp>
      <p:graphicFrame>
        <p:nvGraphicFramePr>
          <p:cNvPr id="13" name="Grafico 12"/>
          <p:cNvGraphicFramePr/>
          <p:nvPr/>
        </p:nvGraphicFramePr>
        <p:xfrm>
          <a:off x="214282" y="3000372"/>
          <a:ext cx="3643338" cy="2143140"/>
        </p:xfrm>
        <a:graphic>
          <a:graphicData uri="http://schemas.openxmlformats.org/drawingml/2006/chart">
            <c:chart xmlns:c="http://schemas.openxmlformats.org/drawingml/2006/chart" xmlns:r="http://schemas.openxmlformats.org/officeDocument/2006/relationships" r:id="rId4"/>
          </a:graphicData>
        </a:graphic>
      </p:graphicFrame>
      <p:sp>
        <p:nvSpPr>
          <p:cNvPr id="11" name="CasellaDiTesto 10"/>
          <p:cNvSpPr txBox="1"/>
          <p:nvPr/>
        </p:nvSpPr>
        <p:spPr>
          <a:xfrm>
            <a:off x="7429520" y="2571744"/>
            <a:ext cx="1714480" cy="2308324"/>
          </a:xfrm>
          <a:prstGeom prst="rect">
            <a:avLst/>
          </a:prstGeom>
          <a:noFill/>
        </p:spPr>
        <p:txBody>
          <a:bodyPr wrap="square" rtlCol="0">
            <a:spAutoFit/>
          </a:bodyPr>
          <a:lstStyle/>
          <a:p>
            <a:r>
              <a:rPr lang="it-IT" dirty="0" smtClean="0">
                <a:solidFill>
                  <a:srgbClr val="C71F6F"/>
                </a:solidFill>
              </a:rPr>
              <a:t>2017 correttivo</a:t>
            </a:r>
          </a:p>
          <a:p>
            <a:r>
              <a:rPr lang="it-IT" dirty="0" smtClean="0"/>
              <a:t>La soglia si alza a 2 milioni di euro = 3% dei lavori</a:t>
            </a:r>
          </a:p>
          <a:p>
            <a:endParaRPr lang="it-IT" dirty="0" smtClean="0"/>
          </a:p>
          <a:p>
            <a:r>
              <a:rPr lang="it-IT" dirty="0" smtClean="0"/>
              <a:t>Solo in caso di gara</a:t>
            </a:r>
          </a:p>
        </p:txBody>
      </p:sp>
      <p:sp>
        <p:nvSpPr>
          <p:cNvPr id="15" name="CasellaDiTesto 14"/>
          <p:cNvSpPr txBox="1"/>
          <p:nvPr/>
        </p:nvSpPr>
        <p:spPr>
          <a:xfrm>
            <a:off x="357158" y="2357430"/>
            <a:ext cx="3312368" cy="584775"/>
          </a:xfrm>
          <a:prstGeom prst="rect">
            <a:avLst/>
          </a:prstGeom>
          <a:noFill/>
        </p:spPr>
        <p:txBody>
          <a:bodyPr wrap="square" rtlCol="0">
            <a:spAutoFit/>
          </a:bodyPr>
          <a:lstStyle/>
          <a:p>
            <a:r>
              <a:rPr lang="it-IT" b="1" dirty="0" smtClean="0"/>
              <a:t>Criterio di aggiudicazione </a:t>
            </a:r>
          </a:p>
          <a:p>
            <a:r>
              <a:rPr lang="it-IT" sz="1400" dirty="0" smtClean="0"/>
              <a:t>Lavori di importo&gt;40 mila euro Toscana</a:t>
            </a:r>
            <a:endParaRPr lang="it-IT" sz="1400" dirty="0"/>
          </a:p>
        </p:txBody>
      </p:sp>
      <p:sp>
        <p:nvSpPr>
          <p:cNvPr id="17" name="Segnaposto contenuto 3"/>
          <p:cNvSpPr txBox="1">
            <a:spLocks/>
          </p:cNvSpPr>
          <p:nvPr/>
        </p:nvSpPr>
        <p:spPr>
          <a:xfrm>
            <a:off x="0" y="692696"/>
            <a:ext cx="9144000" cy="1521858"/>
          </a:xfrm>
          <a:prstGeom prst="rect">
            <a:avLst/>
          </a:prstGeom>
          <a:noFill/>
          <a:ln w="19050">
            <a:solidFill>
              <a:schemeClr val="bg1"/>
            </a:solidFill>
          </a:ln>
        </p:spPr>
        <p:txBody>
          <a:bodyPr vert="horz" wrap="square" lIns="91440" tIns="45720" rIns="91440" bIns="45720" rtlCol="0">
            <a:spAutoFit/>
          </a:bodyPr>
          <a:lstStyle/>
          <a:p>
            <a:pPr marL="0" marR="0" lvl="0" indent="0" algn="just"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it-IT" sz="2000" b="0" i="0" u="none" strike="noStrike" kern="1200" cap="none" spc="0" normalizeH="0" baseline="0" noProof="0" dirty="0" smtClean="0">
                <a:ln>
                  <a:noFill/>
                </a:ln>
                <a:solidFill>
                  <a:schemeClr val="tx1"/>
                </a:solidFill>
                <a:effectLst/>
                <a:uLnTx/>
                <a:uFillTx/>
                <a:latin typeface="+mn-lt"/>
                <a:ea typeface="+mn-ea"/>
                <a:cs typeface="+mn-cs"/>
              </a:rPr>
              <a:t> Il criterio </a:t>
            </a:r>
            <a:r>
              <a:rPr lang="it-IT" b="1" dirty="0" smtClean="0">
                <a:solidFill>
                  <a:srgbClr val="C71F6F"/>
                </a:solidFill>
              </a:rPr>
              <a:t>dell’offerta economicamente vantaggiosa basato sulla qualità </a:t>
            </a:r>
            <a:r>
              <a:rPr kumimoji="0" lang="it-IT" sz="2000" b="0" i="0" u="none" strike="noStrike" kern="1200" cap="none" spc="0" normalizeH="0" baseline="0" noProof="0" dirty="0" smtClean="0">
                <a:ln>
                  <a:noFill/>
                </a:ln>
                <a:solidFill>
                  <a:schemeClr val="tx1"/>
                </a:solidFill>
                <a:effectLst/>
                <a:uLnTx/>
                <a:uFillTx/>
                <a:latin typeface="+mn-lt"/>
                <a:ea typeface="+mn-ea"/>
                <a:cs typeface="+mn-cs"/>
              </a:rPr>
              <a:t>come criterio “guida”,</a:t>
            </a:r>
            <a:r>
              <a:rPr kumimoji="0" lang="it-IT" sz="2000" b="0" i="0" u="none" strike="noStrike" kern="1200" cap="none" spc="0" normalizeH="0" noProof="0" dirty="0" smtClean="0">
                <a:ln>
                  <a:noFill/>
                </a:ln>
                <a:solidFill>
                  <a:schemeClr val="tx1"/>
                </a:solidFill>
                <a:effectLst/>
                <a:uLnTx/>
                <a:uFillTx/>
                <a:latin typeface="+mn-lt"/>
                <a:ea typeface="+mn-ea"/>
                <a:cs typeface="+mn-cs"/>
              </a:rPr>
              <a:t> rispetto al massimo ribasso</a:t>
            </a:r>
            <a:r>
              <a:rPr kumimoji="0" lang="it-IT" sz="2000" b="0" i="0" u="none" strike="noStrike" kern="1200" cap="none" spc="0" normalizeH="0" baseline="0" noProof="0" dirty="0" smtClean="0">
                <a:ln>
                  <a:noFill/>
                </a:ln>
                <a:solidFill>
                  <a:schemeClr val="tx1"/>
                </a:solidFill>
                <a:effectLst/>
                <a:uLnTx/>
                <a:uFillTx/>
                <a:latin typeface="+mn-lt"/>
                <a:ea typeface="+mn-ea"/>
                <a:cs typeface="+mn-cs"/>
              </a:rPr>
              <a:t> </a:t>
            </a:r>
          </a:p>
          <a:p>
            <a:pPr marL="635000" lvl="1" indent="-177800" algn="just">
              <a:lnSpc>
                <a:spcPct val="90000"/>
              </a:lnSpc>
              <a:spcBef>
                <a:spcPct val="20000"/>
              </a:spcBef>
              <a:buClr>
                <a:srgbClr val="A3195B"/>
              </a:buClr>
              <a:buFont typeface="Wingdings" pitchFamily="2" charset="2"/>
              <a:buChar char="Ø"/>
              <a:defRPr/>
            </a:pPr>
            <a:r>
              <a:rPr kumimoji="0" lang="it-IT" b="0" i="0" u="none" strike="noStrike" kern="1200" cap="none" spc="0" normalizeH="0" baseline="0" noProof="0" dirty="0" smtClean="0">
                <a:ln>
                  <a:noFill/>
                </a:ln>
                <a:solidFill>
                  <a:schemeClr val="tx1"/>
                </a:solidFill>
                <a:effectLst/>
                <a:uLnTx/>
                <a:uFillTx/>
                <a:latin typeface="+mn-lt"/>
                <a:ea typeface="+mn-ea"/>
                <a:cs typeface="+mn-cs"/>
              </a:rPr>
              <a:t>Criterio più complesso in fase di </a:t>
            </a:r>
            <a:r>
              <a:rPr kumimoji="0" lang="it-IT" b="1" i="0" u="none" strike="noStrike" kern="1200" cap="none" spc="0" normalizeH="0" baseline="0" noProof="0" dirty="0" smtClean="0">
                <a:ln>
                  <a:noFill/>
                </a:ln>
                <a:solidFill>
                  <a:srgbClr val="C71F6F"/>
                </a:solidFill>
                <a:effectLst/>
                <a:uLnTx/>
                <a:uFillTx/>
                <a:latin typeface="+mn-lt"/>
                <a:ea typeface="+mn-ea"/>
                <a:cs typeface="+mn-cs"/>
              </a:rPr>
              <a:t>a</a:t>
            </a:r>
            <a:r>
              <a:rPr lang="it-IT" b="1" dirty="0" smtClean="0">
                <a:solidFill>
                  <a:srgbClr val="C71F6F"/>
                </a:solidFill>
              </a:rPr>
              <a:t>ggiudicazione</a:t>
            </a:r>
            <a:r>
              <a:rPr kumimoji="0" lang="it-IT" b="0" i="0" u="none" strike="noStrike" kern="1200" cap="none" spc="0" normalizeH="0" baseline="0" noProof="0" dirty="0" smtClean="0">
                <a:ln>
                  <a:noFill/>
                </a:ln>
                <a:solidFill>
                  <a:srgbClr val="A3195B"/>
                </a:solidFill>
                <a:effectLst/>
                <a:uLnTx/>
                <a:uFillTx/>
                <a:latin typeface="+mn-lt"/>
                <a:ea typeface="+mn-ea"/>
                <a:cs typeface="+mn-cs"/>
              </a:rPr>
              <a:t> </a:t>
            </a:r>
            <a:r>
              <a:rPr kumimoji="0" lang="it-IT" b="0" i="0" u="none" strike="noStrike" kern="1200" cap="none" spc="0" normalizeH="0" baseline="0" noProof="0" dirty="0" smtClean="0">
                <a:ln>
                  <a:noFill/>
                </a:ln>
                <a:solidFill>
                  <a:schemeClr val="tx1"/>
                </a:solidFill>
                <a:effectLst/>
                <a:uLnTx/>
                <a:uFillTx/>
                <a:latin typeface="+mn-lt"/>
                <a:ea typeface="+mn-ea"/>
                <a:cs typeface="+mn-cs"/>
              </a:rPr>
              <a:t>e non c’è chiara evidenza di </a:t>
            </a:r>
            <a:r>
              <a:rPr lang="it-IT" b="1" dirty="0" smtClean="0">
                <a:solidFill>
                  <a:srgbClr val="C71F6F"/>
                </a:solidFill>
              </a:rPr>
              <a:t>superiorità</a:t>
            </a:r>
            <a:r>
              <a:rPr kumimoji="0" lang="it-IT" b="0" i="0" u="none" strike="noStrike" kern="1200" cap="none" spc="0" normalizeH="0" baseline="0" noProof="0" dirty="0" smtClean="0">
                <a:ln>
                  <a:noFill/>
                </a:ln>
                <a:solidFill>
                  <a:schemeClr val="tx1"/>
                </a:solidFill>
                <a:effectLst/>
                <a:uLnTx/>
                <a:uFillTx/>
                <a:latin typeface="+mn-lt"/>
                <a:ea typeface="+mn-ea"/>
                <a:cs typeface="+mn-cs"/>
              </a:rPr>
              <a:t> misurabile </a:t>
            </a:r>
            <a:r>
              <a:rPr kumimoji="0" lang="it-IT" b="0" i="0" u="sng" strike="noStrike" kern="1200" cap="none" spc="0" normalizeH="0" baseline="0" noProof="0" dirty="0" smtClean="0">
                <a:ln>
                  <a:noFill/>
                </a:ln>
                <a:solidFill>
                  <a:schemeClr val="tx1"/>
                </a:solidFill>
                <a:effectLst/>
                <a:uLnTx/>
                <a:uFillTx/>
                <a:latin typeface="+mn-lt"/>
                <a:ea typeface="+mn-ea"/>
                <a:cs typeface="+mn-cs"/>
              </a:rPr>
              <a:t>nell’efficienza (</a:t>
            </a:r>
            <a:r>
              <a:rPr kumimoji="0" lang="it-IT" b="0" i="0" u="sng" strike="noStrike" kern="1200" cap="none" spc="0" normalizeH="0" baseline="0" noProof="0" dirty="0" err="1" smtClean="0">
                <a:ln>
                  <a:noFill/>
                </a:ln>
                <a:solidFill>
                  <a:schemeClr val="tx1"/>
                </a:solidFill>
                <a:effectLst/>
                <a:uLnTx/>
                <a:uFillTx/>
                <a:latin typeface="+mn-lt"/>
                <a:ea typeface="+mn-ea"/>
                <a:cs typeface="+mn-cs"/>
              </a:rPr>
              <a:t>ricontrattazione</a:t>
            </a:r>
            <a:r>
              <a:rPr kumimoji="0" lang="it-IT" b="0" i="0" u="sng" strike="noStrike" kern="1200" cap="none" spc="0" normalizeH="0" baseline="0" noProof="0" dirty="0" smtClean="0">
                <a:ln>
                  <a:noFill/>
                </a:ln>
                <a:solidFill>
                  <a:schemeClr val="tx1"/>
                </a:solidFill>
                <a:effectLst/>
                <a:uLnTx/>
                <a:uFillTx/>
                <a:latin typeface="+mn-lt"/>
                <a:ea typeface="+mn-ea"/>
                <a:cs typeface="+mn-cs"/>
              </a:rPr>
              <a:t>) </a:t>
            </a:r>
            <a:r>
              <a:rPr kumimoji="0" lang="it-IT" b="0" i="0" u="none" strike="noStrike" kern="1200" cap="none" spc="0" normalizeH="0" baseline="0" noProof="0" dirty="0" smtClean="0">
                <a:ln>
                  <a:noFill/>
                </a:ln>
                <a:solidFill>
                  <a:schemeClr val="tx1"/>
                </a:solidFill>
                <a:effectLst/>
                <a:uLnTx/>
                <a:uFillTx/>
                <a:latin typeface="+mn-lt"/>
                <a:ea typeface="+mn-ea"/>
                <a:cs typeface="+mn-cs"/>
              </a:rPr>
              <a:t>rispetto al massimo ribasso. </a:t>
            </a:r>
          </a:p>
          <a:p>
            <a:pPr marL="635000" lvl="1" indent="-177800" algn="just">
              <a:lnSpc>
                <a:spcPct val="90000"/>
              </a:lnSpc>
              <a:spcBef>
                <a:spcPct val="20000"/>
              </a:spcBef>
              <a:buClr>
                <a:srgbClr val="A3195B"/>
              </a:buClr>
              <a:buFont typeface="Wingdings" pitchFamily="2" charset="2"/>
              <a:buChar char="Ø"/>
              <a:defRPr/>
            </a:pPr>
            <a:r>
              <a:rPr kumimoji="0" lang="it-IT" b="0" i="0" u="none" strike="noStrike" kern="1200" cap="none" spc="0" normalizeH="0" baseline="0" noProof="0" dirty="0" smtClean="0">
                <a:ln>
                  <a:noFill/>
                </a:ln>
                <a:solidFill>
                  <a:schemeClr val="tx1"/>
                </a:solidFill>
                <a:effectLst/>
                <a:uLnTx/>
                <a:uFillTx/>
                <a:latin typeface="+mn-lt"/>
                <a:ea typeface="+mn-ea"/>
                <a:cs typeface="+mn-cs"/>
              </a:rPr>
              <a:t>Massimo ribasso ricorre in più del</a:t>
            </a:r>
            <a:r>
              <a:rPr kumimoji="0" lang="it-IT" b="0" i="0" u="none" strike="noStrike" kern="1200" cap="none" spc="0" normalizeH="0" baseline="0" noProof="0" dirty="0" smtClean="0">
                <a:ln>
                  <a:noFill/>
                </a:ln>
                <a:solidFill>
                  <a:srgbClr val="C00000"/>
                </a:solidFill>
                <a:effectLst/>
                <a:uLnTx/>
                <a:uFillTx/>
                <a:latin typeface="+mn-lt"/>
                <a:ea typeface="+mn-ea"/>
                <a:cs typeface="+mn-cs"/>
              </a:rPr>
              <a:t> </a:t>
            </a:r>
            <a:r>
              <a:rPr lang="it-IT" b="1" dirty="0" smtClean="0">
                <a:solidFill>
                  <a:srgbClr val="C71F6F"/>
                </a:solidFill>
              </a:rPr>
              <a:t>90% </a:t>
            </a:r>
            <a:r>
              <a:rPr kumimoji="0" lang="it-IT" b="0" i="0" u="none" strike="noStrike" kern="1200" cap="none" spc="0" normalizeH="0" baseline="0" noProof="0" dirty="0" smtClean="0">
                <a:ln>
                  <a:noFill/>
                </a:ln>
                <a:solidFill>
                  <a:schemeClr val="tx1"/>
                </a:solidFill>
                <a:effectLst/>
                <a:uLnTx/>
                <a:uFillTx/>
                <a:latin typeface="+mn-lt"/>
                <a:ea typeface="+mn-ea"/>
                <a:cs typeface="+mn-cs"/>
              </a:rPr>
              <a:t>delle aggiudicazioni.</a:t>
            </a:r>
          </a:p>
        </p:txBody>
      </p:sp>
      <p:sp>
        <p:nvSpPr>
          <p:cNvPr id="19" name="Freccia a destra 18"/>
          <p:cNvSpPr/>
          <p:nvPr/>
        </p:nvSpPr>
        <p:spPr>
          <a:xfrm flipH="1">
            <a:off x="7020272" y="4581128"/>
            <a:ext cx="324000" cy="216000"/>
          </a:xfrm>
          <a:prstGeom prst="rightArrow">
            <a:avLst/>
          </a:prstGeom>
          <a:solidFill>
            <a:schemeClr val="accent1"/>
          </a:solidFill>
          <a:ln>
            <a:solidFill>
              <a:srgbClr val="A319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C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9144000" cy="620688"/>
          </a:xfrm>
          <a:ln w="28575">
            <a:solidFill>
              <a:srgbClr val="A3195B"/>
            </a:solidFill>
          </a:ln>
        </p:spPr>
        <p:txBody>
          <a:bodyPr>
            <a:noAutofit/>
          </a:bodyPr>
          <a:lstStyle/>
          <a:p>
            <a:pPr>
              <a:lnSpc>
                <a:spcPct val="90000"/>
              </a:lnSpc>
            </a:pPr>
            <a:r>
              <a:rPr lang="it-IT" sz="2800" b="1" dirty="0" smtClean="0"/>
              <a:t>La riforma dei contratti: Il rating delle imprese e gli operatori locali</a:t>
            </a:r>
            <a:endParaRPr lang="it-IT" sz="2800" b="1" dirty="0"/>
          </a:p>
        </p:txBody>
      </p:sp>
      <p:sp>
        <p:nvSpPr>
          <p:cNvPr id="4" name="Rettangolo 3"/>
          <p:cNvSpPr/>
          <p:nvPr/>
        </p:nvSpPr>
        <p:spPr>
          <a:xfrm>
            <a:off x="142844" y="908720"/>
            <a:ext cx="8858312" cy="1200329"/>
          </a:xfrm>
          <a:prstGeom prst="rect">
            <a:avLst/>
          </a:prstGeom>
          <a:ln w="19050">
            <a:solidFill>
              <a:schemeClr val="accent1"/>
            </a:solidFill>
          </a:ln>
        </p:spPr>
        <p:txBody>
          <a:bodyPr wrap="square">
            <a:spAutoFit/>
          </a:bodyPr>
          <a:lstStyle/>
          <a:p>
            <a:r>
              <a:rPr lang="it-IT" dirty="0" smtClean="0"/>
              <a:t>Il rating </a:t>
            </a:r>
            <a:r>
              <a:rPr lang="it-IT" dirty="0" err="1" smtClean="0"/>
              <a:t>reputazionale</a:t>
            </a:r>
            <a:r>
              <a:rPr lang="it-IT" dirty="0" smtClean="0"/>
              <a:t> sulla base del curriculum fiscale e contrattuale sarà </a:t>
            </a:r>
            <a:r>
              <a:rPr lang="it-IT" u="sng" dirty="0" smtClean="0"/>
              <a:t>solo</a:t>
            </a:r>
            <a:r>
              <a:rPr lang="it-IT" dirty="0" smtClean="0"/>
              <a:t> volontario e darà diritto ad un punteggio aggiuntivo in sede di valutazione (correttivo).</a:t>
            </a:r>
          </a:p>
          <a:p>
            <a:r>
              <a:rPr lang="it-IT" dirty="0" smtClean="0"/>
              <a:t>La preoccupazione che ha prevalso è quella della tutela delle imprese e, in particolare, delle imprese del territorio.</a:t>
            </a:r>
          </a:p>
        </p:txBody>
      </p:sp>
      <p:graphicFrame>
        <p:nvGraphicFramePr>
          <p:cNvPr id="9" name="Grafico 8"/>
          <p:cNvGraphicFramePr/>
          <p:nvPr/>
        </p:nvGraphicFramePr>
        <p:xfrm>
          <a:off x="107504" y="2276302"/>
          <a:ext cx="4536504" cy="3096914"/>
        </p:xfrm>
        <a:graphic>
          <a:graphicData uri="http://schemas.openxmlformats.org/drawingml/2006/chart">
            <c:chart xmlns:c="http://schemas.openxmlformats.org/drawingml/2006/chart" xmlns:r="http://schemas.openxmlformats.org/officeDocument/2006/relationships" r:id="rId3"/>
          </a:graphicData>
        </a:graphic>
      </p:graphicFrame>
      <p:pic>
        <p:nvPicPr>
          <p:cNvPr id="10" name="Immagine 9" descr="Irpet_marchio_2016_orizz.jpg"/>
          <p:cNvPicPr>
            <a:picLocks noChangeAspect="1"/>
          </p:cNvPicPr>
          <p:nvPr/>
        </p:nvPicPr>
        <p:blipFill>
          <a:blip r:embed="rId4" cstate="print"/>
          <a:stretch>
            <a:fillRect/>
          </a:stretch>
        </p:blipFill>
        <p:spPr>
          <a:xfrm>
            <a:off x="7884488" y="6309320"/>
            <a:ext cx="1080000" cy="439412"/>
          </a:xfrm>
          <a:prstGeom prst="rect">
            <a:avLst/>
          </a:prstGeom>
        </p:spPr>
      </p:pic>
      <p:sp>
        <p:nvSpPr>
          <p:cNvPr id="8" name="CasellaDiTesto 7"/>
          <p:cNvSpPr txBox="1"/>
          <p:nvPr/>
        </p:nvSpPr>
        <p:spPr>
          <a:xfrm>
            <a:off x="395536" y="5373216"/>
            <a:ext cx="3820414" cy="923330"/>
          </a:xfrm>
          <a:prstGeom prst="rect">
            <a:avLst/>
          </a:prstGeom>
          <a:noFill/>
          <a:ln w="19050">
            <a:solidFill>
              <a:srgbClr val="A3195B"/>
            </a:solidFill>
          </a:ln>
        </p:spPr>
        <p:txBody>
          <a:bodyPr wrap="square" rtlCol="0">
            <a:spAutoFit/>
          </a:bodyPr>
          <a:lstStyle/>
          <a:p>
            <a:r>
              <a:rPr lang="it-IT" dirty="0" smtClean="0"/>
              <a:t>L’effetto della crisi ha portato ad una riduzione del valore medio dei lotti a favore delle imprese locali</a:t>
            </a:r>
            <a:endParaRPr lang="it-IT" dirty="0"/>
          </a:p>
        </p:txBody>
      </p:sp>
      <p:graphicFrame>
        <p:nvGraphicFramePr>
          <p:cNvPr id="12" name="Grafico 11"/>
          <p:cNvGraphicFramePr/>
          <p:nvPr/>
        </p:nvGraphicFramePr>
        <p:xfrm>
          <a:off x="4644008" y="2204864"/>
          <a:ext cx="4280915" cy="3160372"/>
        </p:xfrm>
        <a:graphic>
          <a:graphicData uri="http://schemas.openxmlformats.org/drawingml/2006/chart">
            <c:chart xmlns:c="http://schemas.openxmlformats.org/drawingml/2006/chart" xmlns:r="http://schemas.openxmlformats.org/officeDocument/2006/relationships" r:id="rId5"/>
          </a:graphicData>
        </a:graphic>
      </p:graphicFrame>
      <p:sp>
        <p:nvSpPr>
          <p:cNvPr id="13" name="CasellaDiTesto 12"/>
          <p:cNvSpPr txBox="1"/>
          <p:nvPr/>
        </p:nvSpPr>
        <p:spPr>
          <a:xfrm>
            <a:off x="5148064" y="5385990"/>
            <a:ext cx="3528392" cy="646331"/>
          </a:xfrm>
          <a:prstGeom prst="rect">
            <a:avLst/>
          </a:prstGeom>
          <a:noFill/>
          <a:ln w="19050">
            <a:solidFill>
              <a:srgbClr val="A3195B"/>
            </a:solidFill>
          </a:ln>
        </p:spPr>
        <p:txBody>
          <a:bodyPr wrap="square" rtlCol="0">
            <a:spAutoFit/>
          </a:bodyPr>
          <a:lstStyle/>
          <a:p>
            <a:r>
              <a:rPr lang="it-IT" dirty="0" smtClean="0"/>
              <a:t>Il mercato locale non penalizza l’amministrazione</a:t>
            </a:r>
            <a:endParaRPr lang="it-IT"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3429000"/>
            <a:ext cx="8964488" cy="2026709"/>
          </a:xfrm>
          <a:prstGeom prst="rect">
            <a:avLst/>
          </a:prstGeom>
          <a:noFill/>
        </p:spPr>
        <p:txBody>
          <a:bodyPr wrap="square" rtlCol="0">
            <a:spAutoFit/>
          </a:bodyPr>
          <a:lstStyle/>
          <a:p>
            <a:pPr algn="just">
              <a:lnSpc>
                <a:spcPct val="95000"/>
              </a:lnSpc>
            </a:pPr>
            <a:r>
              <a:rPr lang="it-IT" dirty="0" smtClean="0"/>
              <a:t>La</a:t>
            </a:r>
            <a:r>
              <a:rPr lang="it-IT" b="1" dirty="0" smtClean="0">
                <a:solidFill>
                  <a:srgbClr val="A3195B"/>
                </a:solidFill>
              </a:rPr>
              <a:t> </a:t>
            </a:r>
            <a:r>
              <a:rPr lang="it-IT" dirty="0" smtClean="0"/>
              <a:t>capacità tecnico amministrativa delle stazioni appaltanti non è correlata alla loro </a:t>
            </a:r>
            <a:r>
              <a:rPr lang="it-IT" b="1" dirty="0" smtClean="0">
                <a:solidFill>
                  <a:srgbClr val="A3195B"/>
                </a:solidFill>
              </a:rPr>
              <a:t>dimensione</a:t>
            </a:r>
            <a:r>
              <a:rPr lang="it-IT" dirty="0" smtClean="0"/>
              <a:t> =&gt; La “</a:t>
            </a:r>
            <a:r>
              <a:rPr lang="it-IT" b="1" dirty="0" smtClean="0">
                <a:solidFill>
                  <a:srgbClr val="A3195B"/>
                </a:solidFill>
              </a:rPr>
              <a:t>qualificazione</a:t>
            </a:r>
            <a:r>
              <a:rPr lang="it-IT" dirty="0" smtClean="0"/>
              <a:t>” delle stazioni appaltanti è basata sulle </a:t>
            </a:r>
            <a:r>
              <a:rPr lang="it-IT" b="1" dirty="0" smtClean="0">
                <a:solidFill>
                  <a:srgbClr val="A3195B"/>
                </a:solidFill>
              </a:rPr>
              <a:t>competenze</a:t>
            </a:r>
            <a:r>
              <a:rPr lang="it-IT" dirty="0" smtClean="0"/>
              <a:t> presenti negli enti =&gt; sull’esperienza, sulle performance e sulle specializzazioni.</a:t>
            </a:r>
          </a:p>
          <a:p>
            <a:pPr algn="just"/>
            <a:endParaRPr lang="it-IT" sz="600" dirty="0" smtClean="0"/>
          </a:p>
          <a:p>
            <a:pPr algn="just">
              <a:lnSpc>
                <a:spcPct val="95000"/>
              </a:lnSpc>
            </a:pPr>
            <a:r>
              <a:rPr lang="it-IT" dirty="0" smtClean="0"/>
              <a:t>La nuova configurazione si articola in:</a:t>
            </a:r>
          </a:p>
          <a:p>
            <a:pPr algn="just">
              <a:lnSpc>
                <a:spcPct val="95000"/>
              </a:lnSpc>
            </a:pPr>
            <a:r>
              <a:rPr lang="it-IT" dirty="0" smtClean="0"/>
              <a:t>Soggetto aggregatore (Regione Toscana); centrali uniche di committenza e stazioni appaltante qualificate.</a:t>
            </a:r>
            <a:endParaRPr lang="it-IT" dirty="0"/>
          </a:p>
        </p:txBody>
      </p:sp>
      <p:graphicFrame>
        <p:nvGraphicFramePr>
          <p:cNvPr id="5" name="Tabella 4"/>
          <p:cNvGraphicFramePr>
            <a:graphicFrameLocks noGrp="1"/>
          </p:cNvGraphicFramePr>
          <p:nvPr/>
        </p:nvGraphicFramePr>
        <p:xfrm>
          <a:off x="323528" y="764704"/>
          <a:ext cx="4824536" cy="1900605"/>
        </p:xfrm>
        <a:graphic>
          <a:graphicData uri="http://schemas.openxmlformats.org/drawingml/2006/table">
            <a:tbl>
              <a:tblPr/>
              <a:tblGrid>
                <a:gridCol w="2631717"/>
                <a:gridCol w="2192819"/>
              </a:tblGrid>
              <a:tr h="805106">
                <a:tc gridSpan="2">
                  <a:txBody>
                    <a:bodyPr/>
                    <a:lstStyle/>
                    <a:p>
                      <a:pPr algn="ctr" fontAlgn="b"/>
                      <a:r>
                        <a:rPr lang="it-IT" sz="2100" b="1" i="0" u="none" strike="noStrike" dirty="0" smtClean="0">
                          <a:solidFill>
                            <a:srgbClr val="000000"/>
                          </a:solidFill>
                          <a:latin typeface="Calibri"/>
                        </a:rPr>
                        <a:t>L’elevata frammentazione del sistema</a:t>
                      </a:r>
                    </a:p>
                    <a:p>
                      <a:pPr algn="ctr" fontAlgn="b"/>
                      <a:r>
                        <a:rPr lang="it-IT" sz="1600" b="0" i="0" u="none" strike="noStrike" dirty="0" smtClean="0">
                          <a:solidFill>
                            <a:srgbClr val="000000"/>
                          </a:solidFill>
                          <a:latin typeface="Calibri"/>
                        </a:rPr>
                        <a:t>N.</a:t>
                      </a:r>
                      <a:r>
                        <a:rPr lang="it-IT" sz="1600" b="0" i="0" u="none" strike="noStrike" baseline="0" dirty="0" smtClean="0">
                          <a:solidFill>
                            <a:srgbClr val="000000"/>
                          </a:solidFill>
                          <a:latin typeface="Calibri"/>
                        </a:rPr>
                        <a:t> g</a:t>
                      </a:r>
                      <a:r>
                        <a:rPr lang="it-IT" sz="1600" b="0" i="0" u="none" strike="noStrike" dirty="0" smtClean="0">
                          <a:solidFill>
                            <a:srgbClr val="000000"/>
                          </a:solidFill>
                          <a:latin typeface="Calibri"/>
                        </a:rPr>
                        <a:t>are svolte, anni 2014/2016, amministrazioni</a:t>
                      </a:r>
                      <a:r>
                        <a:rPr lang="it-IT" sz="1600" b="0" i="0" u="none" strike="noStrike" baseline="0" dirty="0" smtClean="0">
                          <a:solidFill>
                            <a:srgbClr val="000000"/>
                          </a:solidFill>
                          <a:latin typeface="Calibri"/>
                        </a:rPr>
                        <a:t> comunali</a:t>
                      </a:r>
                    </a:p>
                    <a:p>
                      <a:pPr algn="ctr" fontAlgn="b"/>
                      <a:r>
                        <a:rPr lang="it-IT" sz="1600" b="0" i="0" u="none" strike="noStrike" baseline="0" dirty="0" smtClean="0">
                          <a:solidFill>
                            <a:srgbClr val="000000"/>
                          </a:solidFill>
                          <a:latin typeface="Calibri"/>
                        </a:rPr>
                        <a:t>Lavori, Importi &gt;150mila euro</a:t>
                      </a:r>
                    </a:p>
                    <a:p>
                      <a:pPr algn="ctr" fontAlgn="b"/>
                      <a:endParaRPr lang="it-IT" sz="700" b="0" i="0" u="none" strike="noStrike" dirty="0">
                        <a:solidFill>
                          <a:srgbClr val="000000"/>
                        </a:solidFill>
                        <a:latin typeface="Calibri"/>
                      </a:endParaRPr>
                    </a:p>
                  </a:txBody>
                  <a:tcPr marL="9525" marR="9525" marT="9525" marB="0" anchor="b">
                    <a:lnL>
                      <a:noFill/>
                    </a:lnL>
                    <a:lnR>
                      <a:noFill/>
                    </a:lnR>
                    <a:lnT>
                      <a:noFill/>
                    </a:lnT>
                    <a:lnB w="6350" cap="flat" cmpd="sng" algn="ctr">
                      <a:solidFill>
                        <a:schemeClr val="accent1"/>
                      </a:solidFill>
                      <a:prstDash val="solid"/>
                      <a:round/>
                      <a:headEnd type="none" w="med" len="med"/>
                      <a:tailEnd type="none" w="med" len="med"/>
                    </a:lnB>
                  </a:tcPr>
                </a:tc>
                <a:tc hMerge="1">
                  <a:txBody>
                    <a:bodyPr/>
                    <a:lstStyle/>
                    <a:p>
                      <a:endParaRPr lang="it-IT"/>
                    </a:p>
                  </a:txBody>
                  <a:tcPr/>
                </a:tc>
              </a:tr>
              <a:tr h="283692">
                <a:tc>
                  <a:txBody>
                    <a:bodyPr/>
                    <a:lstStyle/>
                    <a:p>
                      <a:pPr algn="l" fontAlgn="b"/>
                      <a:r>
                        <a:rPr lang="it-IT" sz="1900" b="0" i="0" u="none" strike="noStrike" dirty="0">
                          <a:solidFill>
                            <a:srgbClr val="000000"/>
                          </a:solidFill>
                          <a:latin typeface="Calibri"/>
                        </a:rPr>
                        <a:t>&lt;=1 gara</a:t>
                      </a:r>
                    </a:p>
                  </a:txBody>
                  <a:tcPr marL="18000" marR="18000" marT="18000" marB="18000" anchor="b">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r" fontAlgn="b"/>
                      <a:r>
                        <a:rPr lang="it-IT" sz="1900" b="0" i="0" u="none" strike="noStrike" dirty="0">
                          <a:solidFill>
                            <a:srgbClr val="000000"/>
                          </a:solidFill>
                          <a:latin typeface="Calibri"/>
                        </a:rPr>
                        <a:t>45%</a:t>
                      </a:r>
                    </a:p>
                  </a:txBody>
                  <a:tcPr marL="18000" marR="18000" marT="18000" marB="18000" anchor="b">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r>
              <a:tr h="283692">
                <a:tc>
                  <a:txBody>
                    <a:bodyPr/>
                    <a:lstStyle/>
                    <a:p>
                      <a:pPr algn="l" fontAlgn="b"/>
                      <a:r>
                        <a:rPr lang="it-IT" sz="1900" b="0" i="0" u="none" strike="noStrike" dirty="0" smtClean="0">
                          <a:solidFill>
                            <a:srgbClr val="000000"/>
                          </a:solidFill>
                          <a:latin typeface="Calibri"/>
                        </a:rPr>
                        <a:t>1-3 </a:t>
                      </a:r>
                      <a:r>
                        <a:rPr lang="it-IT" sz="1900" b="0" i="0" u="none" strike="noStrike" dirty="0">
                          <a:solidFill>
                            <a:srgbClr val="000000"/>
                          </a:solidFill>
                          <a:latin typeface="Calibri"/>
                        </a:rPr>
                        <a:t>gare annue</a:t>
                      </a:r>
                    </a:p>
                  </a:txBody>
                  <a:tcPr marL="18000" marR="18000" marT="18000" marB="18000" anchor="b">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r" fontAlgn="b"/>
                      <a:r>
                        <a:rPr lang="it-IT" sz="1900" b="0" i="0" u="none" strike="noStrike" dirty="0">
                          <a:solidFill>
                            <a:srgbClr val="000000"/>
                          </a:solidFill>
                          <a:latin typeface="Calibri"/>
                        </a:rPr>
                        <a:t>45%</a:t>
                      </a:r>
                    </a:p>
                  </a:txBody>
                  <a:tcPr marL="18000" marR="18000" marT="18000" marB="18000" anchor="b">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r>
              <a:tr h="283692">
                <a:tc>
                  <a:txBody>
                    <a:bodyPr/>
                    <a:lstStyle/>
                    <a:p>
                      <a:pPr algn="l" fontAlgn="b"/>
                      <a:r>
                        <a:rPr lang="it-IT" sz="1900" b="0" i="0" u="none" strike="noStrike" dirty="0">
                          <a:solidFill>
                            <a:srgbClr val="000000"/>
                          </a:solidFill>
                          <a:latin typeface="Calibri"/>
                        </a:rPr>
                        <a:t>&gt;3 gare l'anno</a:t>
                      </a:r>
                    </a:p>
                  </a:txBody>
                  <a:tcPr marL="18000" marR="18000" marT="18000" marB="18000" anchor="b">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r" fontAlgn="b"/>
                      <a:r>
                        <a:rPr lang="it-IT" sz="1900" b="0" i="0" u="none" strike="noStrike" dirty="0">
                          <a:solidFill>
                            <a:srgbClr val="000000"/>
                          </a:solidFill>
                          <a:latin typeface="Calibri"/>
                        </a:rPr>
                        <a:t>10%</a:t>
                      </a:r>
                    </a:p>
                  </a:txBody>
                  <a:tcPr marL="18000" marR="18000" marT="18000" marB="18000" anchor="b">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r>
            </a:tbl>
          </a:graphicData>
        </a:graphic>
      </p:graphicFrame>
      <p:sp>
        <p:nvSpPr>
          <p:cNvPr id="8" name="Titolo 7"/>
          <p:cNvSpPr>
            <a:spLocks noGrp="1"/>
          </p:cNvSpPr>
          <p:nvPr>
            <p:ph type="title"/>
          </p:nvPr>
        </p:nvSpPr>
        <p:spPr>
          <a:xfrm>
            <a:off x="0" y="-27384"/>
            <a:ext cx="9144000" cy="720080"/>
          </a:xfrm>
          <a:ln w="38100">
            <a:solidFill>
              <a:srgbClr val="A3195B"/>
            </a:solidFill>
          </a:ln>
        </p:spPr>
        <p:txBody>
          <a:bodyPr>
            <a:noAutofit/>
          </a:bodyPr>
          <a:lstStyle/>
          <a:p>
            <a:r>
              <a:rPr lang="it-IT" sz="2700" b="1" dirty="0" smtClean="0"/>
              <a:t>La riforma dei contratti: L’asimmetria informativa e il riordino delle stazioni appaltanti</a:t>
            </a:r>
            <a:endParaRPr lang="it-IT" sz="2700" b="1" dirty="0"/>
          </a:p>
        </p:txBody>
      </p:sp>
      <p:sp>
        <p:nvSpPr>
          <p:cNvPr id="10" name="CasellaDiTesto 9"/>
          <p:cNvSpPr txBox="1"/>
          <p:nvPr/>
        </p:nvSpPr>
        <p:spPr>
          <a:xfrm>
            <a:off x="0" y="5589240"/>
            <a:ext cx="9144000" cy="369332"/>
          </a:xfrm>
          <a:prstGeom prst="rect">
            <a:avLst/>
          </a:prstGeom>
          <a:noFill/>
          <a:ln w="28575">
            <a:solidFill>
              <a:schemeClr val="accent1"/>
            </a:solidFill>
          </a:ln>
        </p:spPr>
        <p:txBody>
          <a:bodyPr wrap="square" rtlCol="0">
            <a:spAutoFit/>
          </a:bodyPr>
          <a:lstStyle/>
          <a:p>
            <a:r>
              <a:rPr lang="it-IT" b="1" dirty="0" smtClean="0">
                <a:solidFill>
                  <a:srgbClr val="A3195B"/>
                </a:solidFill>
              </a:rPr>
              <a:t>Correttivo: amplia a 5 anni il periodo di valutazione di esperienza</a:t>
            </a:r>
          </a:p>
        </p:txBody>
      </p:sp>
      <p:pic>
        <p:nvPicPr>
          <p:cNvPr id="6" name="Immagine 5" descr="Irpet_marchio_2016_orizz.jpg"/>
          <p:cNvPicPr>
            <a:picLocks noChangeAspect="1"/>
          </p:cNvPicPr>
          <p:nvPr/>
        </p:nvPicPr>
        <p:blipFill>
          <a:blip r:embed="rId3" cstate="print"/>
          <a:stretch>
            <a:fillRect/>
          </a:stretch>
        </p:blipFill>
        <p:spPr>
          <a:xfrm>
            <a:off x="7884488" y="6309320"/>
            <a:ext cx="1080000" cy="439412"/>
          </a:xfrm>
          <a:prstGeom prst="rect">
            <a:avLst/>
          </a:prstGeom>
        </p:spPr>
      </p:pic>
      <p:sp>
        <p:nvSpPr>
          <p:cNvPr id="7" name="CasellaDiTesto 6"/>
          <p:cNvSpPr txBox="1"/>
          <p:nvPr/>
        </p:nvSpPr>
        <p:spPr>
          <a:xfrm>
            <a:off x="6156176" y="1556792"/>
            <a:ext cx="2987824" cy="1144929"/>
          </a:xfrm>
          <a:prstGeom prst="rect">
            <a:avLst/>
          </a:prstGeom>
          <a:noFill/>
          <a:ln>
            <a:solidFill>
              <a:schemeClr val="bg1"/>
            </a:solidFill>
          </a:ln>
        </p:spPr>
        <p:txBody>
          <a:bodyPr wrap="square" rtlCol="0">
            <a:spAutoFit/>
          </a:bodyPr>
          <a:lstStyle/>
          <a:p>
            <a:pPr>
              <a:lnSpc>
                <a:spcPct val="90000"/>
              </a:lnSpc>
            </a:pPr>
            <a:r>
              <a:rPr lang="it-IT" sz="1900" dirty="0" smtClean="0"/>
              <a:t>Poche amministrazioni sembrano avere maturato una significativa </a:t>
            </a:r>
            <a:r>
              <a:rPr lang="it-IT" sz="1900" b="1" dirty="0" smtClean="0">
                <a:solidFill>
                  <a:srgbClr val="A3195B"/>
                </a:solidFill>
              </a:rPr>
              <a:t>esperienza</a:t>
            </a:r>
            <a:r>
              <a:rPr lang="it-IT" sz="1900" dirty="0" smtClean="0"/>
              <a:t> e </a:t>
            </a:r>
            <a:r>
              <a:rPr lang="it-IT" sz="1900" b="1" dirty="0" smtClean="0">
                <a:solidFill>
                  <a:srgbClr val="A3195B"/>
                </a:solidFill>
              </a:rPr>
              <a:t>competenza</a:t>
            </a:r>
          </a:p>
        </p:txBody>
      </p:sp>
      <p:sp>
        <p:nvSpPr>
          <p:cNvPr id="9" name="Freccia a sinistra 8"/>
          <p:cNvSpPr/>
          <p:nvPr/>
        </p:nvSpPr>
        <p:spPr>
          <a:xfrm>
            <a:off x="5220072" y="2060847"/>
            <a:ext cx="786388" cy="50405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p:cNvSpPr>
            <a:spLocks noGrp="1"/>
          </p:cNvSpPr>
          <p:nvPr>
            <p:ph type="title"/>
          </p:nvPr>
        </p:nvSpPr>
        <p:spPr>
          <a:xfrm>
            <a:off x="0" y="-27384"/>
            <a:ext cx="9144000" cy="720080"/>
          </a:xfrm>
          <a:ln w="38100">
            <a:solidFill>
              <a:srgbClr val="A3195B"/>
            </a:solidFill>
          </a:ln>
        </p:spPr>
        <p:txBody>
          <a:bodyPr>
            <a:noAutofit/>
          </a:bodyPr>
          <a:lstStyle/>
          <a:p>
            <a:r>
              <a:rPr lang="it-IT" sz="2700" b="1" dirty="0" smtClean="0"/>
              <a:t>La riforma dei contratti. </a:t>
            </a:r>
            <a:r>
              <a:rPr lang="it-IT" sz="2800" b="1" dirty="0" smtClean="0">
                <a:solidFill>
                  <a:schemeClr val="tx1"/>
                </a:solidFill>
              </a:rPr>
              <a:t>In sintesi:</a:t>
            </a:r>
            <a:endParaRPr lang="it-IT" sz="2700" b="1" dirty="0"/>
          </a:p>
        </p:txBody>
      </p:sp>
      <p:sp>
        <p:nvSpPr>
          <p:cNvPr id="10" name="CasellaDiTesto 9"/>
          <p:cNvSpPr txBox="1"/>
          <p:nvPr/>
        </p:nvSpPr>
        <p:spPr>
          <a:xfrm>
            <a:off x="1619672" y="1844824"/>
            <a:ext cx="6696744" cy="1477328"/>
          </a:xfrm>
          <a:prstGeom prst="rect">
            <a:avLst/>
          </a:prstGeom>
          <a:noFill/>
          <a:ln w="28575">
            <a:solidFill>
              <a:schemeClr val="accent1"/>
            </a:solidFill>
          </a:ln>
        </p:spPr>
        <p:txBody>
          <a:bodyPr wrap="square" rtlCol="0">
            <a:spAutoFit/>
          </a:bodyPr>
          <a:lstStyle/>
          <a:p>
            <a:r>
              <a:rPr lang="it-IT" dirty="0" smtClean="0"/>
              <a:t>Un sistema di regole più trasparenti (ma commisurate al contesto del paese), imprese più qualificate, stazioni appaltanti dotate di adeguate competenze </a:t>
            </a:r>
            <a:r>
              <a:rPr lang="it-IT" b="1" dirty="0" smtClean="0">
                <a:solidFill>
                  <a:srgbClr val="A3195B"/>
                </a:solidFill>
              </a:rPr>
              <a:t>=&gt; </a:t>
            </a:r>
            <a:r>
              <a:rPr lang="it-IT" dirty="0" smtClean="0"/>
              <a:t>rappresentano importanti contributi a un più elevato livello qualitativo dei lavori pubblici e a investimenti più efficaci.</a:t>
            </a:r>
          </a:p>
        </p:txBody>
      </p:sp>
      <p:pic>
        <p:nvPicPr>
          <p:cNvPr id="6" name="Immagine 5" descr="Irpet_marchio_2016_orizz.jpg"/>
          <p:cNvPicPr>
            <a:picLocks noChangeAspect="1"/>
          </p:cNvPicPr>
          <p:nvPr/>
        </p:nvPicPr>
        <p:blipFill>
          <a:blip r:embed="rId3" cstate="print"/>
          <a:stretch>
            <a:fillRect/>
          </a:stretch>
        </p:blipFill>
        <p:spPr>
          <a:xfrm>
            <a:off x="7884488" y="6309320"/>
            <a:ext cx="1080000" cy="439412"/>
          </a:xfrm>
          <a:prstGeom prst="rect">
            <a:avLst/>
          </a:prstGeom>
        </p:spPr>
      </p:pic>
      <p:sp>
        <p:nvSpPr>
          <p:cNvPr id="11" name="CasellaDiTesto 10"/>
          <p:cNvSpPr txBox="1"/>
          <p:nvPr/>
        </p:nvSpPr>
        <p:spPr>
          <a:xfrm>
            <a:off x="1763688" y="3861048"/>
            <a:ext cx="6192688" cy="1477328"/>
          </a:xfrm>
          <a:prstGeom prst="rect">
            <a:avLst/>
          </a:prstGeom>
          <a:noFill/>
        </p:spPr>
        <p:txBody>
          <a:bodyPr wrap="square" rtlCol="0">
            <a:spAutoFit/>
          </a:bodyPr>
          <a:lstStyle/>
          <a:p>
            <a:r>
              <a:rPr lang="it-IT" dirty="0" smtClean="0"/>
              <a:t>L’incertezza del quadro normativo generale, la sovrapposizione normativa, l’assenza di un periodo di transizione </a:t>
            </a:r>
          </a:p>
          <a:p>
            <a:endParaRPr lang="it-IT" dirty="0" smtClean="0"/>
          </a:p>
          <a:p>
            <a:r>
              <a:rPr lang="it-IT" dirty="0" smtClean="0"/>
              <a:t>Fattori che penalizzano l’efficacia delle riforme</a:t>
            </a:r>
            <a:endParaRPr lang="it-IT"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1"/>
          <p:cNvSpPr/>
          <p:nvPr/>
        </p:nvSpPr>
        <p:spPr>
          <a:xfrm>
            <a:off x="755576" y="2060848"/>
            <a:ext cx="7643834" cy="378619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ts val="6100"/>
              </a:lnSpc>
            </a:pPr>
            <a:r>
              <a:rPr lang="it-IT" sz="5400" b="1" strike="noStrike" spc="-1" dirty="0" smtClean="0">
                <a:solidFill>
                  <a:srgbClr val="A90D51"/>
                </a:solidFill>
                <a:uFill>
                  <a:solidFill>
                    <a:srgbClr val="FFFFFF"/>
                  </a:solidFill>
                </a:uFill>
                <a:latin typeface="Calibri"/>
                <a:ea typeface="DejaVu Sans"/>
              </a:rPr>
              <a:t>VINCOLI EUROPEI E INVESTIMENTI PUBBLICI IN ITALIA</a:t>
            </a:r>
          </a:p>
          <a:p>
            <a:pPr algn="ctr"/>
            <a:r>
              <a:rPr lang="it-IT" sz="1600" b="1" i="1" spc="-1" dirty="0" smtClean="0">
                <a:solidFill>
                  <a:srgbClr val="004D86"/>
                </a:solidFill>
                <a:uFill>
                  <a:solidFill>
                    <a:srgbClr val="FFFFFF"/>
                  </a:solidFill>
                </a:uFill>
                <a:latin typeface="Calibri"/>
                <a:ea typeface="Adobe Heiti Std R"/>
              </a:rPr>
              <a:t>Claudia Ferretti Giuseppe </a:t>
            </a:r>
            <a:r>
              <a:rPr lang="it-IT" sz="1600" b="1" i="1" spc="-1" dirty="0" err="1" smtClean="0">
                <a:solidFill>
                  <a:srgbClr val="004D86"/>
                </a:solidFill>
                <a:uFill>
                  <a:solidFill>
                    <a:srgbClr val="FFFFFF"/>
                  </a:solidFill>
                </a:uFill>
                <a:latin typeface="Calibri"/>
                <a:ea typeface="Adobe Heiti Std R"/>
              </a:rPr>
              <a:t>Gori</a:t>
            </a:r>
            <a:r>
              <a:rPr lang="it-IT" sz="1600" b="1" i="1" spc="-1" dirty="0" smtClean="0">
                <a:solidFill>
                  <a:srgbClr val="004D86"/>
                </a:solidFill>
                <a:uFill>
                  <a:solidFill>
                    <a:srgbClr val="FFFFFF"/>
                  </a:solidFill>
                </a:uFill>
                <a:latin typeface="Calibri"/>
                <a:ea typeface="Adobe Heiti Std R"/>
              </a:rPr>
              <a:t> Patrizia </a:t>
            </a:r>
            <a:r>
              <a:rPr lang="it-IT" sz="1600" b="1" i="1" spc="-1" dirty="0" err="1" smtClean="0">
                <a:solidFill>
                  <a:srgbClr val="004D86"/>
                </a:solidFill>
                <a:uFill>
                  <a:solidFill>
                    <a:srgbClr val="FFFFFF"/>
                  </a:solidFill>
                </a:uFill>
                <a:latin typeface="Calibri"/>
                <a:ea typeface="Adobe Heiti Std R"/>
              </a:rPr>
              <a:t>Lattarulo</a:t>
            </a:r>
            <a:endParaRPr lang="it-IT" sz="1600" b="1" i="1" spc="-1" dirty="0" smtClean="0">
              <a:solidFill>
                <a:srgbClr val="004D86"/>
              </a:solidFill>
              <a:uFill>
                <a:solidFill>
                  <a:srgbClr val="FFFFFF"/>
                </a:solidFill>
              </a:uFill>
              <a:latin typeface="Calibri"/>
              <a:ea typeface="Adobe Heiti Std R"/>
            </a:endParaRPr>
          </a:p>
          <a:p>
            <a:pPr marL="343080" indent="-341640" algn="ctr">
              <a:lnSpc>
                <a:spcPct val="100000"/>
              </a:lnSpc>
            </a:pPr>
            <a:endParaRPr lang="it-IT" sz="1050" b="1" i="1" strike="noStrike" spc="-1" dirty="0" smtClean="0">
              <a:solidFill>
                <a:srgbClr val="004D86"/>
              </a:solidFill>
              <a:uFill>
                <a:solidFill>
                  <a:srgbClr val="FFFFFF"/>
                </a:solidFill>
              </a:uFill>
              <a:latin typeface="Calibri"/>
              <a:ea typeface="Adobe Heiti Std R"/>
            </a:endParaRPr>
          </a:p>
          <a:p>
            <a:pPr marL="343080" indent="-341640" algn="ctr">
              <a:lnSpc>
                <a:spcPct val="100000"/>
              </a:lnSpc>
            </a:pPr>
            <a:endParaRPr lang="it-IT" sz="2400" b="1" i="1" spc="-1" dirty="0" smtClean="0">
              <a:solidFill>
                <a:srgbClr val="004D86"/>
              </a:solidFill>
              <a:uFill>
                <a:solidFill>
                  <a:srgbClr val="FFFFFF"/>
                </a:solidFill>
              </a:uFill>
              <a:latin typeface="Calibri"/>
              <a:ea typeface="Adobe Heiti Std R"/>
            </a:endParaRPr>
          </a:p>
          <a:p>
            <a:pPr marL="343080" indent="-341640" algn="ctr">
              <a:lnSpc>
                <a:spcPct val="100000"/>
              </a:lnSpc>
            </a:pPr>
            <a:endParaRPr lang="it-IT" sz="2400" b="1" i="1" spc="-1" dirty="0" smtClean="0">
              <a:solidFill>
                <a:srgbClr val="004D86"/>
              </a:solidFill>
              <a:uFill>
                <a:solidFill>
                  <a:srgbClr val="FFFFFF"/>
                </a:solidFill>
              </a:uFill>
              <a:latin typeface="Calibri"/>
              <a:ea typeface="Adobe Heiti Std R"/>
            </a:endParaRPr>
          </a:p>
          <a:p>
            <a:pPr marL="343080" indent="-341640" algn="ctr">
              <a:lnSpc>
                <a:spcPct val="100000"/>
              </a:lnSpc>
            </a:pPr>
            <a:endParaRPr lang="it-IT" sz="2400" b="1" i="1" spc="-1" dirty="0" smtClean="0">
              <a:solidFill>
                <a:srgbClr val="004D86"/>
              </a:solidFill>
              <a:uFill>
                <a:solidFill>
                  <a:srgbClr val="FFFFFF"/>
                </a:solidFill>
              </a:uFill>
              <a:latin typeface="Calibri"/>
              <a:ea typeface="Adobe Heiti Std R"/>
            </a:endParaRPr>
          </a:p>
          <a:p>
            <a:pPr marL="343080" indent="-341640" algn="ctr">
              <a:lnSpc>
                <a:spcPct val="100000"/>
              </a:lnSpc>
            </a:pPr>
            <a:endParaRPr lang="it-IT" sz="1050" b="1" i="1" spc="-1" dirty="0" smtClean="0">
              <a:solidFill>
                <a:srgbClr val="004D86"/>
              </a:solidFill>
              <a:uFill>
                <a:solidFill>
                  <a:srgbClr val="FFFFFF"/>
                </a:solidFill>
              </a:uFill>
              <a:latin typeface="Calibri"/>
              <a:ea typeface="Adobe Heiti Std R"/>
            </a:endParaRPr>
          </a:p>
          <a:p>
            <a:pPr marL="343080" indent="-341640" algn="ctr">
              <a:lnSpc>
                <a:spcPct val="100000"/>
              </a:lnSpc>
            </a:pPr>
            <a:r>
              <a:rPr lang="it-IT" sz="2400" b="1" spc="-1" dirty="0" err="1" smtClean="0">
                <a:solidFill>
                  <a:srgbClr val="004D86"/>
                </a:solidFill>
                <a:uFill>
                  <a:solidFill>
                    <a:srgbClr val="FFFFFF"/>
                  </a:solidFill>
                </a:uFill>
                <a:latin typeface="Calibri"/>
                <a:ea typeface="Adobe Heiti Std R"/>
              </a:rPr>
              <a:t>AISRe</a:t>
            </a:r>
            <a:r>
              <a:rPr lang="it-IT" sz="2400" b="1" spc="-1" dirty="0" smtClean="0">
                <a:solidFill>
                  <a:srgbClr val="004D86"/>
                </a:solidFill>
                <a:uFill>
                  <a:solidFill>
                    <a:srgbClr val="FFFFFF"/>
                  </a:solidFill>
                </a:uFill>
                <a:latin typeface="Calibri"/>
                <a:ea typeface="Adobe Heiti Std R"/>
              </a:rPr>
              <a:t> Cagliari 20-22 Settembre 2017</a:t>
            </a:r>
            <a:endParaRPr lang="it-IT" sz="3600" b="1" spc="-1" dirty="0" smtClean="0">
              <a:solidFill>
                <a:srgbClr val="004D86"/>
              </a:solidFill>
              <a:uFill>
                <a:solidFill>
                  <a:srgbClr val="FFFFFF"/>
                </a:solidFill>
              </a:uFill>
              <a:latin typeface="Calibri"/>
              <a:ea typeface="Adobe Heiti Std R"/>
            </a:endParaRPr>
          </a:p>
          <a:p>
            <a:pPr marL="343080" indent="-341640" algn="ctr">
              <a:lnSpc>
                <a:spcPct val="100000"/>
              </a:lnSpc>
              <a:spcBef>
                <a:spcPts val="1200"/>
              </a:spcBef>
            </a:pPr>
            <a:endParaRPr lang="it-IT" sz="2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extLst>
          </p:cNvPr>
          <p:cNvGraphicFramePr>
            <a:graphicFrameLocks/>
          </p:cNvGraphicFramePr>
          <p:nvPr/>
        </p:nvGraphicFramePr>
        <p:xfrm>
          <a:off x="300039" y="1335068"/>
          <a:ext cx="4629152" cy="3500462"/>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2"/>
          <p:cNvSpPr txBox="1">
            <a:spLocks/>
          </p:cNvSpPr>
          <p:nvPr/>
        </p:nvSpPr>
        <p:spPr>
          <a:xfrm>
            <a:off x="0" y="-27384"/>
            <a:ext cx="9144000" cy="576064"/>
          </a:xfrm>
          <a:prstGeom prst="rect">
            <a:avLst/>
          </a:prstGeom>
          <a:solidFill>
            <a:schemeClr val="bg1"/>
          </a:solidFill>
          <a:ln w="28575">
            <a:solidFill>
              <a:srgbClr val="B8005C"/>
            </a:solidFill>
          </a:ln>
        </p:spPr>
        <p:txBody>
          <a:bodyPr anchor="ctr">
            <a:normAutofit fontScale="97500"/>
          </a:bodyPr>
          <a:lstStyle>
            <a:defPPr>
              <a:defRPr lang="en-US"/>
            </a:defPPr>
            <a:lvl1pPr algn="ctr" defTabSz="914400">
              <a:lnSpc>
                <a:spcPct val="80000"/>
              </a:lnSpc>
              <a:spcBef>
                <a:spcPct val="0"/>
              </a:spcBef>
              <a:buNone/>
              <a:defRPr sz="2800" b="1" cap="all" spc="100" baseline="0">
                <a:solidFill>
                  <a:schemeClr val="tx1">
                    <a:lumMod val="90000"/>
                    <a:lumOff val="10000"/>
                  </a:schemeClr>
                </a:solidFill>
                <a:latin typeface="Calibri" panose="020F0502020204030204" pitchFamily="34" charset="0"/>
                <a:ea typeface="+mj-ea"/>
                <a:cs typeface="Calibri" panose="020F0502020204030204" pitchFamily="34" charset="0"/>
              </a:defRPr>
            </a:lvl1pPr>
          </a:lstStyle>
          <a:p>
            <a:pPr defTabSz="685800" eaLnBrk="1" fontAlgn="auto" hangingPunct="1">
              <a:spcAft>
                <a:spcPts val="0"/>
              </a:spcAft>
              <a:defRPr/>
            </a:pPr>
            <a:r>
              <a:rPr lang="en-US" sz="3200" kern="0" cap="none" spc="75" dirty="0" smtClean="0"/>
              <a:t>Il </a:t>
            </a:r>
            <a:r>
              <a:rPr lang="en-US" sz="3200" kern="0" cap="none" spc="75" dirty="0" err="1" smtClean="0"/>
              <a:t>debito</a:t>
            </a:r>
            <a:r>
              <a:rPr lang="en-US" sz="3200" kern="0" cap="none" spc="75" dirty="0" smtClean="0"/>
              <a:t> </a:t>
            </a:r>
            <a:r>
              <a:rPr lang="en-US" sz="3200" kern="0" cap="none" spc="75" dirty="0" err="1" smtClean="0"/>
              <a:t>pubblico</a:t>
            </a:r>
            <a:r>
              <a:rPr lang="en-US" sz="3200" kern="0" cap="none" spc="75" dirty="0" smtClean="0"/>
              <a:t> in Italia e </a:t>
            </a:r>
            <a:r>
              <a:rPr lang="en-US" sz="3200" kern="0" cap="none" spc="75" dirty="0" err="1" smtClean="0"/>
              <a:t>i</a:t>
            </a:r>
            <a:r>
              <a:rPr lang="en-US" sz="3200" kern="0" cap="none" spc="75" dirty="0" smtClean="0"/>
              <a:t> </a:t>
            </a:r>
            <a:r>
              <a:rPr lang="en-US" sz="3200" kern="0" cap="none" spc="75" dirty="0" err="1" smtClean="0"/>
              <a:t>vincoli</a:t>
            </a:r>
            <a:r>
              <a:rPr lang="en-US" sz="3200" kern="0" cap="none" spc="75" dirty="0" smtClean="0"/>
              <a:t> </a:t>
            </a:r>
            <a:r>
              <a:rPr lang="en-US" sz="3200" kern="0" cap="none" spc="75" dirty="0" err="1" smtClean="0"/>
              <a:t>europei</a:t>
            </a:r>
            <a:endParaRPr lang="en-US" sz="3200" kern="0" cap="none" spc="75" dirty="0"/>
          </a:p>
        </p:txBody>
      </p:sp>
      <p:cxnSp>
        <p:nvCxnSpPr>
          <p:cNvPr id="5" name="Straight Connector 4"/>
          <p:cNvCxnSpPr/>
          <p:nvPr/>
        </p:nvCxnSpPr>
        <p:spPr>
          <a:xfrm>
            <a:off x="785786" y="2263762"/>
            <a:ext cx="4199336" cy="14282"/>
          </a:xfrm>
          <a:prstGeom prst="line">
            <a:avLst/>
          </a:prstGeom>
          <a:ln w="28575">
            <a:solidFill>
              <a:srgbClr val="CC0066"/>
            </a:solidFill>
          </a:ln>
        </p:spPr>
        <p:style>
          <a:lnRef idx="1">
            <a:schemeClr val="accent1"/>
          </a:lnRef>
          <a:fillRef idx="0">
            <a:schemeClr val="accent1"/>
          </a:fillRef>
          <a:effectRef idx="0">
            <a:schemeClr val="accent1"/>
          </a:effectRef>
          <a:fontRef idx="minor">
            <a:schemeClr val="tx1"/>
          </a:fontRef>
        </p:style>
      </p:cxnSp>
      <p:sp>
        <p:nvSpPr>
          <p:cNvPr id="8" name="TextBox 7"/>
          <p:cNvSpPr txBox="1">
            <a:spLocks noChangeArrowheads="1"/>
          </p:cNvSpPr>
          <p:nvPr/>
        </p:nvSpPr>
        <p:spPr bwMode="auto">
          <a:xfrm>
            <a:off x="683568" y="1988840"/>
            <a:ext cx="984626" cy="276999"/>
          </a:xfrm>
          <a:prstGeom prst="rect">
            <a:avLst/>
          </a:prstGeom>
          <a:noFill/>
          <a:ln>
            <a:noFill/>
          </a:ln>
          <a:extLst/>
        </p:spPr>
        <p:txBody>
          <a:bodyPr wrap="square">
            <a:spAutoFit/>
          </a:bodyPr>
          <a:lstStyle>
            <a:lvl1pPr>
              <a:defRPr>
                <a:solidFill>
                  <a:schemeClr val="tx1"/>
                </a:solidFill>
                <a:latin typeface="Tw Cen MT"/>
              </a:defRPr>
            </a:lvl1pPr>
            <a:lvl2pPr marL="742950" indent="-285750">
              <a:defRPr>
                <a:solidFill>
                  <a:schemeClr val="tx1"/>
                </a:solidFill>
                <a:latin typeface="Tw Cen MT"/>
              </a:defRPr>
            </a:lvl2pPr>
            <a:lvl3pPr marL="1143000" indent="-228600">
              <a:defRPr>
                <a:solidFill>
                  <a:schemeClr val="tx1"/>
                </a:solidFill>
                <a:latin typeface="Tw Cen MT"/>
              </a:defRPr>
            </a:lvl3pPr>
            <a:lvl4pPr marL="1600200" indent="-228600">
              <a:defRPr>
                <a:solidFill>
                  <a:schemeClr val="tx1"/>
                </a:solidFill>
                <a:latin typeface="Tw Cen MT"/>
              </a:defRPr>
            </a:lvl4pPr>
            <a:lvl5pPr marL="2057400" indent="-228600">
              <a:defRPr>
                <a:solidFill>
                  <a:schemeClr val="tx1"/>
                </a:solidFill>
                <a:latin typeface="Tw Cen MT"/>
              </a:defRPr>
            </a:lvl5pPr>
            <a:lvl6pPr marL="2514600" indent="-228600" defTabSz="457200" eaLnBrk="0" fontAlgn="base" hangingPunct="0">
              <a:spcBef>
                <a:spcPct val="0"/>
              </a:spcBef>
              <a:spcAft>
                <a:spcPct val="0"/>
              </a:spcAft>
              <a:defRPr>
                <a:solidFill>
                  <a:schemeClr val="tx1"/>
                </a:solidFill>
                <a:latin typeface="Tw Cen MT"/>
              </a:defRPr>
            </a:lvl6pPr>
            <a:lvl7pPr marL="2971800" indent="-228600" defTabSz="457200" eaLnBrk="0" fontAlgn="base" hangingPunct="0">
              <a:spcBef>
                <a:spcPct val="0"/>
              </a:spcBef>
              <a:spcAft>
                <a:spcPct val="0"/>
              </a:spcAft>
              <a:defRPr>
                <a:solidFill>
                  <a:schemeClr val="tx1"/>
                </a:solidFill>
                <a:latin typeface="Tw Cen MT"/>
              </a:defRPr>
            </a:lvl7pPr>
            <a:lvl8pPr marL="3429000" indent="-228600" defTabSz="457200" eaLnBrk="0" fontAlgn="base" hangingPunct="0">
              <a:spcBef>
                <a:spcPct val="0"/>
              </a:spcBef>
              <a:spcAft>
                <a:spcPct val="0"/>
              </a:spcAft>
              <a:defRPr>
                <a:solidFill>
                  <a:schemeClr val="tx1"/>
                </a:solidFill>
                <a:latin typeface="Tw Cen MT"/>
              </a:defRPr>
            </a:lvl8pPr>
            <a:lvl9pPr marL="3886200" indent="-228600" defTabSz="457200" eaLnBrk="0" fontAlgn="base" hangingPunct="0">
              <a:spcBef>
                <a:spcPct val="0"/>
              </a:spcBef>
              <a:spcAft>
                <a:spcPct val="0"/>
              </a:spcAft>
              <a:defRPr>
                <a:solidFill>
                  <a:schemeClr val="tx1"/>
                </a:solidFill>
                <a:latin typeface="Tw Cen MT"/>
              </a:defRPr>
            </a:lvl9pPr>
          </a:lstStyle>
          <a:p>
            <a:pPr defTabSz="685800" eaLnBrk="1" fontAlgn="auto" hangingPunct="1">
              <a:spcBef>
                <a:spcPts val="0"/>
              </a:spcBef>
              <a:spcAft>
                <a:spcPts val="0"/>
              </a:spcAft>
              <a:defRPr/>
            </a:pPr>
            <a:r>
              <a:rPr lang="en-US" altLang="en-US" sz="1200" b="1" kern="0" dirty="0"/>
              <a:t>130.0</a:t>
            </a:r>
          </a:p>
        </p:txBody>
      </p:sp>
      <p:sp>
        <p:nvSpPr>
          <p:cNvPr id="9" name="TextBox 8"/>
          <p:cNvSpPr txBox="1">
            <a:spLocks noChangeArrowheads="1"/>
          </p:cNvSpPr>
          <p:nvPr/>
        </p:nvSpPr>
        <p:spPr bwMode="auto">
          <a:xfrm>
            <a:off x="4357686" y="1978010"/>
            <a:ext cx="642942" cy="285752"/>
          </a:xfrm>
          <a:prstGeom prst="rect">
            <a:avLst/>
          </a:prstGeom>
          <a:noFill/>
          <a:ln>
            <a:noFill/>
          </a:ln>
          <a:extLst/>
        </p:spPr>
        <p:txBody>
          <a:bodyPr wrap="square">
            <a:spAutoFit/>
          </a:bodyPr>
          <a:lstStyle>
            <a:lvl1pPr>
              <a:defRPr>
                <a:solidFill>
                  <a:schemeClr val="tx1"/>
                </a:solidFill>
                <a:latin typeface="Tw Cen MT"/>
              </a:defRPr>
            </a:lvl1pPr>
            <a:lvl2pPr marL="742950" indent="-285750">
              <a:defRPr>
                <a:solidFill>
                  <a:schemeClr val="tx1"/>
                </a:solidFill>
                <a:latin typeface="Tw Cen MT"/>
              </a:defRPr>
            </a:lvl2pPr>
            <a:lvl3pPr marL="1143000" indent="-228600">
              <a:defRPr>
                <a:solidFill>
                  <a:schemeClr val="tx1"/>
                </a:solidFill>
                <a:latin typeface="Tw Cen MT"/>
              </a:defRPr>
            </a:lvl3pPr>
            <a:lvl4pPr marL="1600200" indent="-228600">
              <a:defRPr>
                <a:solidFill>
                  <a:schemeClr val="tx1"/>
                </a:solidFill>
                <a:latin typeface="Tw Cen MT"/>
              </a:defRPr>
            </a:lvl4pPr>
            <a:lvl5pPr marL="2057400" indent="-228600">
              <a:defRPr>
                <a:solidFill>
                  <a:schemeClr val="tx1"/>
                </a:solidFill>
                <a:latin typeface="Tw Cen MT"/>
              </a:defRPr>
            </a:lvl5pPr>
            <a:lvl6pPr marL="2514600" indent="-228600" defTabSz="457200" eaLnBrk="0" fontAlgn="base" hangingPunct="0">
              <a:spcBef>
                <a:spcPct val="0"/>
              </a:spcBef>
              <a:spcAft>
                <a:spcPct val="0"/>
              </a:spcAft>
              <a:defRPr>
                <a:solidFill>
                  <a:schemeClr val="tx1"/>
                </a:solidFill>
                <a:latin typeface="Tw Cen MT"/>
              </a:defRPr>
            </a:lvl6pPr>
            <a:lvl7pPr marL="2971800" indent="-228600" defTabSz="457200" eaLnBrk="0" fontAlgn="base" hangingPunct="0">
              <a:spcBef>
                <a:spcPct val="0"/>
              </a:spcBef>
              <a:spcAft>
                <a:spcPct val="0"/>
              </a:spcAft>
              <a:defRPr>
                <a:solidFill>
                  <a:schemeClr val="tx1"/>
                </a:solidFill>
                <a:latin typeface="Tw Cen MT"/>
              </a:defRPr>
            </a:lvl7pPr>
            <a:lvl8pPr marL="3429000" indent="-228600" defTabSz="457200" eaLnBrk="0" fontAlgn="base" hangingPunct="0">
              <a:spcBef>
                <a:spcPct val="0"/>
              </a:spcBef>
              <a:spcAft>
                <a:spcPct val="0"/>
              </a:spcAft>
              <a:defRPr>
                <a:solidFill>
                  <a:schemeClr val="tx1"/>
                </a:solidFill>
                <a:latin typeface="Tw Cen MT"/>
              </a:defRPr>
            </a:lvl8pPr>
            <a:lvl9pPr marL="3886200" indent="-228600" defTabSz="457200" eaLnBrk="0" fontAlgn="base" hangingPunct="0">
              <a:spcBef>
                <a:spcPct val="0"/>
              </a:spcBef>
              <a:spcAft>
                <a:spcPct val="0"/>
              </a:spcAft>
              <a:defRPr>
                <a:solidFill>
                  <a:schemeClr val="tx1"/>
                </a:solidFill>
                <a:latin typeface="Tw Cen MT"/>
              </a:defRPr>
            </a:lvl9pPr>
          </a:lstStyle>
          <a:p>
            <a:pPr defTabSz="685800" eaLnBrk="1" fontAlgn="auto" hangingPunct="1">
              <a:spcBef>
                <a:spcPts val="0"/>
              </a:spcBef>
              <a:spcAft>
                <a:spcPts val="0"/>
              </a:spcAft>
              <a:defRPr/>
            </a:pPr>
            <a:r>
              <a:rPr lang="en-US" altLang="en-US" sz="1200" b="1" kern="0" dirty="0"/>
              <a:t>132.6</a:t>
            </a:r>
          </a:p>
        </p:txBody>
      </p:sp>
      <p:graphicFrame>
        <p:nvGraphicFramePr>
          <p:cNvPr id="12" name="Grafico 11"/>
          <p:cNvGraphicFramePr/>
          <p:nvPr/>
        </p:nvGraphicFramePr>
        <p:xfrm>
          <a:off x="5148064" y="548680"/>
          <a:ext cx="3744416" cy="4429726"/>
        </p:xfrm>
        <a:graphic>
          <a:graphicData uri="http://schemas.openxmlformats.org/drawingml/2006/chart">
            <c:chart xmlns:c="http://schemas.openxmlformats.org/drawingml/2006/chart" xmlns:r="http://schemas.openxmlformats.org/officeDocument/2006/relationships" r:id="rId4"/>
          </a:graphicData>
        </a:graphic>
      </p:graphicFrame>
      <p:sp>
        <p:nvSpPr>
          <p:cNvPr id="14" name="CasellaDiTesto 13"/>
          <p:cNvSpPr txBox="1"/>
          <p:nvPr/>
        </p:nvSpPr>
        <p:spPr>
          <a:xfrm>
            <a:off x="5429256" y="5049844"/>
            <a:ext cx="3500430" cy="923330"/>
          </a:xfrm>
          <a:prstGeom prst="rect">
            <a:avLst/>
          </a:prstGeom>
          <a:noFill/>
          <a:ln>
            <a:solidFill>
              <a:srgbClr val="CC0066"/>
            </a:solidFill>
          </a:ln>
        </p:spPr>
        <p:txBody>
          <a:bodyPr wrap="square" rtlCol="0">
            <a:spAutoFit/>
          </a:bodyPr>
          <a:lstStyle/>
          <a:p>
            <a:r>
              <a:rPr lang="it-IT" b="1" dirty="0" smtClean="0">
                <a:latin typeface="Calibri" pitchFamily="34" charset="0"/>
              </a:rPr>
              <a:t>Il debito delle amministrazioni locali è pari al 6% del totale ed è cresciuto poco negli ultimi anni</a:t>
            </a:r>
            <a:endParaRPr lang="it-IT" b="1" dirty="0">
              <a:latin typeface="Calibri" pitchFamily="34" charset="0"/>
            </a:endParaRPr>
          </a:p>
        </p:txBody>
      </p:sp>
      <p:sp>
        <p:nvSpPr>
          <p:cNvPr id="15" name="CasellaDiTesto 14"/>
          <p:cNvSpPr txBox="1"/>
          <p:nvPr/>
        </p:nvSpPr>
        <p:spPr>
          <a:xfrm>
            <a:off x="251520" y="620688"/>
            <a:ext cx="3456384" cy="615553"/>
          </a:xfrm>
          <a:prstGeom prst="rect">
            <a:avLst/>
          </a:prstGeom>
          <a:noFill/>
        </p:spPr>
        <p:txBody>
          <a:bodyPr wrap="square" rtlCol="0">
            <a:spAutoFit/>
          </a:bodyPr>
          <a:lstStyle/>
          <a:p>
            <a:r>
              <a:rPr lang="it-IT" b="1" dirty="0" smtClean="0">
                <a:solidFill>
                  <a:prstClr val="black"/>
                </a:solidFill>
                <a:latin typeface="Calibri" pitchFamily="34" charset="0"/>
              </a:rPr>
              <a:t>Rapporto tra debito pubblico e PIL </a:t>
            </a:r>
          </a:p>
          <a:p>
            <a:r>
              <a:rPr lang="it-IT" sz="1600" b="1" dirty="0" smtClean="0">
                <a:solidFill>
                  <a:prstClr val="black"/>
                </a:solidFill>
                <a:latin typeface="Calibri" pitchFamily="34" charset="0"/>
              </a:rPr>
              <a:t>1861-2016</a:t>
            </a:r>
            <a:endParaRPr lang="it-IT" sz="1600" b="1" dirty="0">
              <a:solidFill>
                <a:prstClr val="black"/>
              </a:solidFill>
              <a:latin typeface="Calibri" pitchFamily="34" charset="0"/>
            </a:endParaRPr>
          </a:p>
        </p:txBody>
      </p:sp>
      <p:sp>
        <p:nvSpPr>
          <p:cNvPr id="16" name="CasellaDiTesto 15"/>
          <p:cNvSpPr txBox="1"/>
          <p:nvPr/>
        </p:nvSpPr>
        <p:spPr>
          <a:xfrm>
            <a:off x="217702" y="4820959"/>
            <a:ext cx="4786346" cy="1200329"/>
          </a:xfrm>
          <a:prstGeom prst="rect">
            <a:avLst/>
          </a:prstGeom>
          <a:noFill/>
          <a:ln>
            <a:solidFill>
              <a:srgbClr val="CC0066"/>
            </a:solidFill>
          </a:ln>
        </p:spPr>
        <p:txBody>
          <a:bodyPr wrap="square" rtlCol="0">
            <a:spAutoFit/>
          </a:bodyPr>
          <a:lstStyle/>
          <a:p>
            <a:r>
              <a:rPr lang="it-IT" b="1" dirty="0" smtClean="0">
                <a:latin typeface="Calibri" pitchFamily="34" charset="0"/>
              </a:rPr>
              <a:t>Rischio attacchi speculativi con conseguente:</a:t>
            </a:r>
          </a:p>
          <a:p>
            <a:pPr>
              <a:buFont typeface="Wingdings" pitchFamily="2" charset="2"/>
              <a:buChar char="Ø"/>
            </a:pPr>
            <a:r>
              <a:rPr lang="it-IT" b="1" dirty="0" smtClean="0">
                <a:latin typeface="Calibri" pitchFamily="34" charset="0"/>
              </a:rPr>
              <a:t> difficoltà nel ricollocamento titoli</a:t>
            </a:r>
          </a:p>
          <a:p>
            <a:pPr>
              <a:buFont typeface="Wingdings" pitchFamily="2" charset="2"/>
              <a:buChar char="Ø"/>
            </a:pPr>
            <a:r>
              <a:rPr lang="it-IT" b="1" dirty="0" smtClean="0">
                <a:latin typeface="Calibri" pitchFamily="34" charset="0"/>
              </a:rPr>
              <a:t> costo del rifinanziamento</a:t>
            </a:r>
          </a:p>
          <a:p>
            <a:r>
              <a:rPr lang="it-IT" b="1" dirty="0" smtClean="0">
                <a:latin typeface="Calibri" pitchFamily="34" charset="0"/>
              </a:rPr>
              <a:t>Mentre oggi i tassi di interesse sono bassi</a:t>
            </a:r>
            <a:endParaRPr lang="it-IT" b="1" dirty="0">
              <a:latin typeface="Calibri" pitchFamily="34" charset="0"/>
            </a:endParaRPr>
          </a:p>
        </p:txBody>
      </p:sp>
      <p:sp>
        <p:nvSpPr>
          <p:cNvPr id="13" name="CasellaDiTesto 12"/>
          <p:cNvSpPr txBox="1"/>
          <p:nvPr/>
        </p:nvSpPr>
        <p:spPr>
          <a:xfrm>
            <a:off x="8286776" y="2924944"/>
            <a:ext cx="857224" cy="400110"/>
          </a:xfrm>
          <a:prstGeom prst="rect">
            <a:avLst/>
          </a:prstGeom>
          <a:noFill/>
        </p:spPr>
        <p:txBody>
          <a:bodyPr wrap="square" rtlCol="0">
            <a:spAutoFit/>
          </a:bodyPr>
          <a:lstStyle/>
          <a:p>
            <a:r>
              <a:rPr lang="it-IT" sz="2000" b="1" dirty="0" smtClean="0">
                <a:solidFill>
                  <a:schemeClr val="accent1"/>
                </a:solidFill>
                <a:latin typeface="Calibri" pitchFamily="34" charset="0"/>
              </a:rPr>
              <a:t>+31%</a:t>
            </a:r>
            <a:endParaRPr lang="it-IT" sz="2000" b="1" dirty="0">
              <a:solidFill>
                <a:schemeClr val="accent1"/>
              </a:solidFill>
              <a:latin typeface="Calibri" pitchFamily="34" charset="0"/>
            </a:endParaRPr>
          </a:p>
        </p:txBody>
      </p:sp>
      <p:sp>
        <p:nvSpPr>
          <p:cNvPr id="17" name="CasellaDiTesto 16"/>
          <p:cNvSpPr txBox="1"/>
          <p:nvPr/>
        </p:nvSpPr>
        <p:spPr>
          <a:xfrm>
            <a:off x="8286776" y="1844824"/>
            <a:ext cx="857224" cy="400110"/>
          </a:xfrm>
          <a:prstGeom prst="rect">
            <a:avLst/>
          </a:prstGeom>
          <a:noFill/>
        </p:spPr>
        <p:txBody>
          <a:bodyPr wrap="square" rtlCol="0">
            <a:spAutoFit/>
          </a:bodyPr>
          <a:lstStyle/>
          <a:p>
            <a:r>
              <a:rPr lang="it-IT" sz="2000" b="1" dirty="0" smtClean="0">
                <a:solidFill>
                  <a:srgbClr val="CC0066"/>
                </a:solidFill>
                <a:latin typeface="Calibri" pitchFamily="34" charset="0"/>
              </a:rPr>
              <a:t>+14%</a:t>
            </a:r>
            <a:endParaRPr lang="it-IT" sz="2000" b="1" dirty="0">
              <a:solidFill>
                <a:srgbClr val="CC0066"/>
              </a:solidFill>
              <a:latin typeface="Calibri" pitchFamily="34" charset="0"/>
            </a:endParaRPr>
          </a:p>
        </p:txBody>
      </p:sp>
      <p:sp>
        <p:nvSpPr>
          <p:cNvPr id="18" name="CasellaDiTesto 17"/>
          <p:cNvSpPr txBox="1"/>
          <p:nvPr/>
        </p:nvSpPr>
        <p:spPr>
          <a:xfrm>
            <a:off x="2500298" y="1015686"/>
            <a:ext cx="2143140" cy="757130"/>
          </a:xfrm>
          <a:prstGeom prst="rect">
            <a:avLst/>
          </a:prstGeom>
          <a:noFill/>
        </p:spPr>
        <p:txBody>
          <a:bodyPr wrap="square" rtlCol="0">
            <a:spAutoFit/>
          </a:bodyPr>
          <a:lstStyle/>
          <a:p>
            <a:pPr algn="r">
              <a:lnSpc>
                <a:spcPct val="90000"/>
              </a:lnSpc>
            </a:pPr>
            <a:r>
              <a:rPr lang="it-IT" sz="1600" b="1" dirty="0" smtClean="0">
                <a:solidFill>
                  <a:srgbClr val="B8005C"/>
                </a:solidFill>
                <a:latin typeface="Calibri" pitchFamily="34" charset="0"/>
              </a:rPr>
              <a:t>Il debito pubblico in Italia supera la soglia del 130% del PIL</a:t>
            </a:r>
            <a:endParaRPr lang="it-IT" b="1" dirty="0" smtClean="0">
              <a:solidFill>
                <a:srgbClr val="B8005C"/>
              </a:solidFill>
              <a:latin typeface="Calibri" pitchFamily="34" charset="0"/>
            </a:endParaRPr>
          </a:p>
        </p:txBody>
      </p:sp>
      <p:cxnSp>
        <p:nvCxnSpPr>
          <p:cNvPr id="20" name="Connettore 2 19"/>
          <p:cNvCxnSpPr/>
          <p:nvPr/>
        </p:nvCxnSpPr>
        <p:spPr>
          <a:xfrm rot="16200000" flipH="1">
            <a:off x="4139952" y="1772816"/>
            <a:ext cx="285752" cy="285752"/>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3428992" y="6286520"/>
            <a:ext cx="2357454"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 La debolezza delle riforme?</a:t>
            </a:r>
            <a:endParaRPr lang="it-IT" sz="1500" b="1" dirty="0">
              <a:solidFill>
                <a:srgbClr val="B8005C"/>
              </a:solidFill>
              <a:latin typeface="Calibri" pitchFamily="34" charset="0"/>
            </a:endParaRPr>
          </a:p>
        </p:txBody>
      </p:sp>
      <p:sp>
        <p:nvSpPr>
          <p:cNvPr id="28" name="CasellaDiTesto 27"/>
          <p:cNvSpPr txBox="1"/>
          <p:nvPr/>
        </p:nvSpPr>
        <p:spPr>
          <a:xfrm>
            <a:off x="1497134" y="6237312"/>
            <a:ext cx="1994746"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manovra espansiva per gli investimenti pubblici</a:t>
            </a:r>
            <a:endParaRPr lang="it-IT" sz="1500" b="1" dirty="0">
              <a:solidFill>
                <a:srgbClr val="B8005C"/>
              </a:solidFill>
              <a:latin typeface="Calibri" pitchFamily="34" charset="0"/>
            </a:endParaRPr>
          </a:p>
        </p:txBody>
      </p:sp>
      <p:sp>
        <p:nvSpPr>
          <p:cNvPr id="19" name="CasellaDiTesto 18"/>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Vincoli europei e trend di finanza pubblica</a:t>
            </a:r>
            <a:endParaRPr lang="it-IT" sz="1500" b="1" dirty="0">
              <a:solidFill>
                <a:schemeClr val="bg1"/>
              </a:solidFill>
              <a:latin typeface="Calibri" pitchFamily="34" charset="0"/>
            </a:endParaRPr>
          </a:p>
        </p:txBody>
      </p:sp>
      <p:sp>
        <p:nvSpPr>
          <p:cNvPr id="21" name="CasellaDiTesto 20"/>
          <p:cNvSpPr txBox="1"/>
          <p:nvPr/>
        </p:nvSpPr>
        <p:spPr>
          <a:xfrm>
            <a:off x="2195736" y="6021288"/>
            <a:ext cx="1944216" cy="246221"/>
          </a:xfrm>
          <a:prstGeom prst="rect">
            <a:avLst/>
          </a:prstGeom>
          <a:noFill/>
        </p:spPr>
        <p:txBody>
          <a:bodyPr wrap="square" rtlCol="0">
            <a:spAutoFit/>
          </a:bodyPr>
          <a:lstStyle/>
          <a:p>
            <a:r>
              <a:rPr lang="it-IT" sz="1000" dirty="0" smtClean="0"/>
              <a:t>Fonte: Istat, anni vari</a:t>
            </a:r>
            <a:endParaRPr lang="it-IT" sz="1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4294967295"/>
          </p:nvPr>
        </p:nvSpPr>
        <p:spPr bwMode="auto">
          <a:xfrm>
            <a:off x="8128398" y="6470650"/>
            <a:ext cx="729853" cy="274638"/>
          </a:xfrm>
          <a:prstGeom prst="rect">
            <a:avLst/>
          </a:prstGeom>
          <a:noFill/>
          <a:ln>
            <a:miter lim="800000"/>
            <a:headEnd/>
            <a:tailEnd/>
          </a:ln>
        </p:spPr>
        <p:txBody>
          <a:bodyPr/>
          <a:lstStyle/>
          <a:p>
            <a:fld id="{953454C7-B08F-47DD-B1F9-959797896397}" type="slidenum">
              <a:rPr lang="en-US"/>
              <a:pPr/>
              <a:t>4</a:t>
            </a:fld>
            <a:endParaRPr lang="en-US"/>
          </a:p>
        </p:txBody>
      </p:sp>
      <p:sp>
        <p:nvSpPr>
          <p:cNvPr id="8" name="CasellaDiTesto 7"/>
          <p:cNvSpPr txBox="1"/>
          <p:nvPr/>
        </p:nvSpPr>
        <p:spPr>
          <a:xfrm>
            <a:off x="502884" y="4429132"/>
            <a:ext cx="7957548" cy="1323439"/>
          </a:xfrm>
          <a:prstGeom prst="rect">
            <a:avLst/>
          </a:prstGeom>
          <a:noFill/>
          <a:ln w="12700">
            <a:solidFill>
              <a:srgbClr val="B8005C"/>
            </a:solidFill>
          </a:ln>
        </p:spPr>
        <p:txBody>
          <a:bodyPr wrap="square" rtlCol="0">
            <a:spAutoFit/>
          </a:bodyPr>
          <a:lstStyle/>
          <a:p>
            <a:pPr algn="ctr"/>
            <a:r>
              <a:rPr lang="it-IT" sz="2000" b="1" dirty="0" smtClean="0">
                <a:latin typeface="Calibri" pitchFamily="34" charset="0"/>
              </a:rPr>
              <a:t>Dal 2009 la spesa primaria subisce un freno in valori nominali</a:t>
            </a:r>
          </a:p>
          <a:p>
            <a:pPr algn="ctr"/>
            <a:r>
              <a:rPr lang="it-IT" sz="2000" b="1" dirty="0" smtClean="0">
                <a:latin typeface="Calibri" pitchFamily="34" charset="0"/>
              </a:rPr>
              <a:t>Il trend diminuisce in valori costanti</a:t>
            </a:r>
          </a:p>
          <a:p>
            <a:pPr algn="ctr"/>
            <a:r>
              <a:rPr lang="it-IT" sz="2000" b="1" dirty="0" smtClean="0">
                <a:latin typeface="Calibri" pitchFamily="34" charset="0"/>
              </a:rPr>
              <a:t>Diminuisce la spesa al netto delle prestazioni sociali</a:t>
            </a:r>
          </a:p>
          <a:p>
            <a:pPr algn="ctr"/>
            <a:r>
              <a:rPr lang="it-IT" sz="2000" b="1" dirty="0" smtClean="0">
                <a:latin typeface="Calibri" pitchFamily="34" charset="0"/>
              </a:rPr>
              <a:t>L’unica componente della spesa che cresce è quella previdenziale</a:t>
            </a:r>
            <a:endParaRPr lang="it-IT" sz="2000" b="1" dirty="0">
              <a:latin typeface="Calibri" pitchFamily="34" charset="0"/>
            </a:endParaRPr>
          </a:p>
        </p:txBody>
      </p:sp>
      <p:sp>
        <p:nvSpPr>
          <p:cNvPr id="9" name="CasellaDiTesto 8"/>
          <p:cNvSpPr txBox="1"/>
          <p:nvPr/>
        </p:nvSpPr>
        <p:spPr>
          <a:xfrm>
            <a:off x="0" y="0"/>
            <a:ext cx="9144000" cy="480131"/>
          </a:xfrm>
          <a:prstGeom prst="rect">
            <a:avLst/>
          </a:prstGeom>
          <a:noFill/>
          <a:ln w="28575">
            <a:solidFill>
              <a:srgbClr val="B8005C"/>
            </a:solidFill>
          </a:ln>
        </p:spPr>
        <p:txBody>
          <a:bodyPr wrap="square" rtlCol="0">
            <a:spAutoFit/>
          </a:bodyPr>
          <a:lstStyle/>
          <a:p>
            <a:pPr algn="ctr">
              <a:lnSpc>
                <a:spcPct val="90000"/>
              </a:lnSpc>
            </a:pPr>
            <a:r>
              <a:rPr lang="it-IT" sz="2800" b="1" dirty="0" smtClean="0">
                <a:latin typeface="Calibri" pitchFamily="34" charset="0"/>
              </a:rPr>
              <a:t>Spesa primaria della PA in Italia, trend e composizione </a:t>
            </a:r>
          </a:p>
        </p:txBody>
      </p:sp>
      <p:sp>
        <p:nvSpPr>
          <p:cNvPr id="11" name="CasellaDiTesto 10"/>
          <p:cNvSpPr txBox="1"/>
          <p:nvPr/>
        </p:nvSpPr>
        <p:spPr>
          <a:xfrm>
            <a:off x="142844" y="6197247"/>
            <a:ext cx="1332812" cy="650947"/>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Investimenti e </a:t>
            </a:r>
          </a:p>
          <a:p>
            <a:pPr>
              <a:lnSpc>
                <a:spcPct val="80000"/>
              </a:lnSpc>
            </a:pPr>
            <a:r>
              <a:rPr lang="it-IT" sz="1500" b="1" dirty="0" smtClean="0">
                <a:solidFill>
                  <a:schemeClr val="bg1"/>
                </a:solidFill>
                <a:latin typeface="Calibri" pitchFamily="34" charset="0"/>
              </a:rPr>
              <a:t>politiche </a:t>
            </a:r>
          </a:p>
          <a:p>
            <a:pPr>
              <a:lnSpc>
                <a:spcPct val="80000"/>
              </a:lnSpc>
            </a:pPr>
            <a:r>
              <a:rPr lang="it-IT" sz="1500" b="1" dirty="0" smtClean="0">
                <a:solidFill>
                  <a:schemeClr val="bg1"/>
                </a:solidFill>
                <a:latin typeface="Calibri" pitchFamily="34" charset="0"/>
              </a:rPr>
              <a:t>per la crescita</a:t>
            </a:r>
            <a:endParaRPr lang="it-IT" sz="1500" b="1" dirty="0">
              <a:solidFill>
                <a:schemeClr val="bg1"/>
              </a:solidFill>
              <a:latin typeface="Calibri" pitchFamily="34" charset="0"/>
            </a:endParaRPr>
          </a:p>
        </p:txBody>
      </p:sp>
      <p:pic>
        <p:nvPicPr>
          <p:cNvPr id="267" name="Immagine 266" descr="slide 3.jpg"/>
          <p:cNvPicPr>
            <a:picLocks noChangeAspect="1"/>
          </p:cNvPicPr>
          <p:nvPr/>
        </p:nvPicPr>
        <p:blipFill>
          <a:blip r:embed="rId2" cstate="print">
            <a:clrChange>
              <a:clrFrom>
                <a:srgbClr val="FFFFFF"/>
              </a:clrFrom>
              <a:clrTo>
                <a:srgbClr val="FFFFFF">
                  <a:alpha val="0"/>
                </a:srgbClr>
              </a:clrTo>
            </a:clrChange>
          </a:blip>
          <a:srcRect l="21650" t="21081" r="12201" b="29979"/>
          <a:stretch>
            <a:fillRect/>
          </a:stretch>
        </p:blipFill>
        <p:spPr>
          <a:xfrm>
            <a:off x="395536" y="571480"/>
            <a:ext cx="6712134" cy="3771428"/>
          </a:xfrm>
          <a:prstGeom prst="rect">
            <a:avLst/>
          </a:prstGeom>
        </p:spPr>
      </p:pic>
      <p:sp>
        <p:nvSpPr>
          <p:cNvPr id="270" name="CasellaDiTesto 269"/>
          <p:cNvSpPr txBox="1"/>
          <p:nvPr/>
        </p:nvSpPr>
        <p:spPr>
          <a:xfrm>
            <a:off x="1643042" y="6211669"/>
            <a:ext cx="1714512"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Manovre espansive e Legge di Bilancio</a:t>
            </a:r>
          </a:p>
        </p:txBody>
      </p:sp>
      <p:sp>
        <p:nvSpPr>
          <p:cNvPr id="271" name="CasellaDiTesto 270"/>
          <p:cNvSpPr txBox="1"/>
          <p:nvPr/>
        </p:nvSpPr>
        <p:spPr>
          <a:xfrm>
            <a:off x="3428992" y="6286520"/>
            <a:ext cx="2357454"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 La debolezza delle riforme?</a:t>
            </a:r>
            <a:endParaRPr lang="it-IT" sz="1500" b="1" dirty="0">
              <a:solidFill>
                <a:srgbClr val="B8005C"/>
              </a:solidFill>
              <a:latin typeface="Calibri" pitchFamily="34" charset="0"/>
            </a:endParaRPr>
          </a:p>
        </p:txBody>
      </p:sp>
      <p:sp>
        <p:nvSpPr>
          <p:cNvPr id="10" name="Rettangolo 9"/>
          <p:cNvSpPr/>
          <p:nvPr/>
        </p:nvSpPr>
        <p:spPr>
          <a:xfrm>
            <a:off x="576064" y="5805264"/>
            <a:ext cx="4572000" cy="341632"/>
          </a:xfrm>
          <a:prstGeom prst="rect">
            <a:avLst/>
          </a:prstGeom>
        </p:spPr>
        <p:txBody>
          <a:bodyPr>
            <a:spAutoFit/>
          </a:bodyPr>
          <a:lstStyle/>
          <a:p>
            <a:pPr>
              <a:lnSpc>
                <a:spcPct val="90000"/>
              </a:lnSpc>
            </a:pPr>
            <a:r>
              <a:rPr lang="it-IT" b="1" dirty="0" smtClean="0">
                <a:latin typeface="Calibri" pitchFamily="34" charset="0"/>
              </a:rPr>
              <a:t>* Spesa PA al netto degli interessi</a:t>
            </a:r>
            <a:endParaRPr lang="it-IT" b="1" dirty="0">
              <a:solidFill>
                <a:srgbClr val="C00000"/>
              </a:solidFill>
              <a:latin typeface="Calibri" pitchFamily="34" charset="0"/>
            </a:endParaRPr>
          </a:p>
        </p:txBody>
      </p:sp>
      <p:sp>
        <p:nvSpPr>
          <p:cNvPr id="12" name="CasellaDiTesto 11"/>
          <p:cNvSpPr txBox="1"/>
          <p:nvPr/>
        </p:nvSpPr>
        <p:spPr>
          <a:xfrm>
            <a:off x="7036232" y="1285860"/>
            <a:ext cx="2000264" cy="2585323"/>
          </a:xfrm>
          <a:prstGeom prst="rect">
            <a:avLst/>
          </a:prstGeom>
          <a:noFill/>
        </p:spPr>
        <p:txBody>
          <a:bodyPr wrap="square" rtlCol="0">
            <a:spAutoFit/>
          </a:bodyPr>
          <a:lstStyle/>
          <a:p>
            <a:r>
              <a:rPr lang="it-IT" dirty="0" smtClean="0">
                <a:solidFill>
                  <a:schemeClr val="tx2">
                    <a:lumMod val="75000"/>
                  </a:schemeClr>
                </a:solidFill>
              </a:rPr>
              <a:t>Nominale</a:t>
            </a:r>
          </a:p>
          <a:p>
            <a:endParaRPr lang="it-IT" dirty="0" smtClean="0"/>
          </a:p>
          <a:p>
            <a:endParaRPr lang="it-IT" dirty="0" smtClean="0"/>
          </a:p>
          <a:p>
            <a:r>
              <a:rPr lang="it-IT" dirty="0" smtClean="0">
                <a:solidFill>
                  <a:srgbClr val="C00000"/>
                </a:solidFill>
              </a:rPr>
              <a:t>Reale</a:t>
            </a:r>
          </a:p>
          <a:p>
            <a:endParaRPr lang="it-IT" dirty="0" smtClean="0"/>
          </a:p>
          <a:p>
            <a:endParaRPr lang="it-IT" dirty="0" smtClean="0"/>
          </a:p>
          <a:p>
            <a:r>
              <a:rPr lang="it-IT" dirty="0" smtClean="0">
                <a:solidFill>
                  <a:schemeClr val="accent3">
                    <a:lumMod val="75000"/>
                  </a:schemeClr>
                </a:solidFill>
              </a:rPr>
              <a:t>Reale al netto delle prestazioni sociali</a:t>
            </a:r>
            <a:endParaRPr lang="it-IT"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4294967295"/>
          </p:nvPr>
        </p:nvSpPr>
        <p:spPr bwMode="auto">
          <a:xfrm>
            <a:off x="8128398" y="6470650"/>
            <a:ext cx="729853" cy="274638"/>
          </a:xfrm>
          <a:prstGeom prst="rect">
            <a:avLst/>
          </a:prstGeom>
          <a:noFill/>
          <a:ln>
            <a:miter lim="800000"/>
            <a:headEnd/>
            <a:tailEnd/>
          </a:ln>
        </p:spPr>
        <p:txBody>
          <a:bodyPr/>
          <a:lstStyle/>
          <a:p>
            <a:fld id="{953454C7-B08F-47DD-B1F9-959797896397}" type="slidenum">
              <a:rPr lang="en-US"/>
              <a:pPr/>
              <a:t>5</a:t>
            </a:fld>
            <a:endParaRPr lang="en-US"/>
          </a:p>
        </p:txBody>
      </p:sp>
      <p:sp>
        <p:nvSpPr>
          <p:cNvPr id="4" name="TextBox 3"/>
          <p:cNvSpPr txBox="1"/>
          <p:nvPr/>
        </p:nvSpPr>
        <p:spPr>
          <a:xfrm>
            <a:off x="571472" y="928670"/>
            <a:ext cx="8032976" cy="556114"/>
          </a:xfrm>
          <a:prstGeom prst="rect">
            <a:avLst/>
          </a:prstGeom>
          <a:solidFill>
            <a:schemeClr val="bg1"/>
          </a:solidFill>
          <a:ln w="28575">
            <a:noFill/>
          </a:ln>
        </p:spPr>
        <p:txBody>
          <a:bodyPr anchor="ctr"/>
          <a:lstStyle>
            <a:defPPr>
              <a:defRPr lang="en-US"/>
            </a:defPPr>
            <a:lvl1pPr algn="ctr" defTabSz="685800" eaLnBrk="1" fontAlgn="auto" hangingPunct="1">
              <a:lnSpc>
                <a:spcPct val="80000"/>
              </a:lnSpc>
              <a:spcAft>
                <a:spcPts val="0"/>
              </a:spcAft>
              <a:buNone/>
              <a:defRPr sz="2100" b="1" kern="0" cap="all" spc="75" baseline="0">
                <a:solidFill>
                  <a:schemeClr val="tx1">
                    <a:lumMod val="90000"/>
                    <a:lumOff val="10000"/>
                  </a:schemeClr>
                </a:solidFill>
                <a:latin typeface="Calibri" panose="020F0502020204030204" pitchFamily="34" charset="0"/>
                <a:ea typeface="+mj-ea"/>
                <a:cs typeface="Calibri" panose="020F0502020204030204" pitchFamily="34" charset="0"/>
              </a:defRPr>
            </a:lvl1pPr>
            <a:lvl2pPr>
              <a:defRPr>
                <a:solidFill>
                  <a:schemeClr val="tx1"/>
                </a:solidFill>
                <a:latin typeface="Tw Cen MT"/>
              </a:defRPr>
            </a:lvl2pPr>
            <a:lvl3pPr>
              <a:defRPr>
                <a:solidFill>
                  <a:schemeClr val="tx1"/>
                </a:solidFill>
                <a:latin typeface="Tw Cen MT"/>
              </a:defRPr>
            </a:lvl3pPr>
            <a:lvl4pPr>
              <a:defRPr>
                <a:solidFill>
                  <a:schemeClr val="tx1"/>
                </a:solidFill>
                <a:latin typeface="Tw Cen MT"/>
              </a:defRPr>
            </a:lvl4pPr>
            <a:lvl5pPr>
              <a:defRPr>
                <a:solidFill>
                  <a:schemeClr val="tx1"/>
                </a:solidFill>
                <a:latin typeface="Tw Cen MT"/>
              </a:defRPr>
            </a:lvl5pPr>
            <a:lvl6pPr>
              <a:defRPr>
                <a:solidFill>
                  <a:schemeClr val="tx1"/>
                </a:solidFill>
                <a:latin typeface="Tw Cen MT"/>
              </a:defRPr>
            </a:lvl6pPr>
            <a:lvl7pPr>
              <a:defRPr>
                <a:solidFill>
                  <a:schemeClr val="tx1"/>
                </a:solidFill>
                <a:latin typeface="Tw Cen MT"/>
              </a:defRPr>
            </a:lvl7pPr>
            <a:lvl8pPr>
              <a:defRPr>
                <a:solidFill>
                  <a:schemeClr val="tx1"/>
                </a:solidFill>
                <a:latin typeface="Tw Cen MT"/>
              </a:defRPr>
            </a:lvl8pPr>
            <a:lvl9pPr>
              <a:defRPr>
                <a:solidFill>
                  <a:schemeClr val="tx1"/>
                </a:solidFill>
                <a:latin typeface="Tw Cen MT"/>
              </a:defRPr>
            </a:lvl9pPr>
          </a:lstStyle>
          <a:p>
            <a:pPr>
              <a:defRPr/>
            </a:pPr>
            <a:endParaRPr lang="en-US" sz="2000" cap="none" spc="0" dirty="0" smtClean="0"/>
          </a:p>
        </p:txBody>
      </p:sp>
      <p:sp>
        <p:nvSpPr>
          <p:cNvPr id="8" name="CasellaDiTesto 7"/>
          <p:cNvSpPr txBox="1"/>
          <p:nvPr/>
        </p:nvSpPr>
        <p:spPr>
          <a:xfrm>
            <a:off x="467544" y="5301208"/>
            <a:ext cx="8280920" cy="430887"/>
          </a:xfrm>
          <a:prstGeom prst="rect">
            <a:avLst/>
          </a:prstGeom>
          <a:noFill/>
          <a:ln>
            <a:solidFill>
              <a:srgbClr val="B8005C"/>
            </a:solidFill>
          </a:ln>
        </p:spPr>
        <p:txBody>
          <a:bodyPr wrap="square" rtlCol="0">
            <a:spAutoFit/>
          </a:bodyPr>
          <a:lstStyle/>
          <a:p>
            <a:pPr algn="ctr"/>
            <a:r>
              <a:rPr lang="it-IT" sz="2200" b="1" dirty="0" smtClean="0">
                <a:latin typeface="Calibri" pitchFamily="34" charset="0"/>
              </a:rPr>
              <a:t>Si riducono tutte le voci di spesa mentre cresce la spesa previdenziale</a:t>
            </a:r>
            <a:endParaRPr lang="it-IT" sz="2200" b="1" dirty="0">
              <a:latin typeface="Calibri" pitchFamily="34" charset="0"/>
            </a:endParaRPr>
          </a:p>
        </p:txBody>
      </p:sp>
      <p:graphicFrame>
        <p:nvGraphicFramePr>
          <p:cNvPr id="268" name="Tabella 267"/>
          <p:cNvGraphicFramePr>
            <a:graphicFrameLocks noGrp="1"/>
          </p:cNvGraphicFramePr>
          <p:nvPr/>
        </p:nvGraphicFramePr>
        <p:xfrm>
          <a:off x="395537" y="764704"/>
          <a:ext cx="8424934" cy="4236000"/>
        </p:xfrm>
        <a:graphic>
          <a:graphicData uri="http://schemas.openxmlformats.org/drawingml/2006/table">
            <a:tbl>
              <a:tblPr/>
              <a:tblGrid>
                <a:gridCol w="3244738"/>
                <a:gridCol w="1024654"/>
                <a:gridCol w="1024654"/>
                <a:gridCol w="1024654"/>
                <a:gridCol w="1024654"/>
                <a:gridCol w="1081580"/>
              </a:tblGrid>
              <a:tr h="282400">
                <a:tc rowSpan="2">
                  <a:txBody>
                    <a:bodyPr/>
                    <a:lstStyle/>
                    <a:p>
                      <a:pPr>
                        <a:lnSpc>
                          <a:spcPct val="115000"/>
                        </a:lnSpc>
                        <a:spcAft>
                          <a:spcPts val="0"/>
                        </a:spcAft>
                      </a:pPr>
                      <a:endParaRPr lang="it-IT" sz="1400" b="1" dirty="0">
                        <a:solidFill>
                          <a:schemeClr val="bg1"/>
                        </a:solidFill>
                        <a:latin typeface="Calibri"/>
                        <a:ea typeface="Verdana"/>
                        <a:cs typeface="Verdana"/>
                      </a:endParaRPr>
                    </a:p>
                  </a:txBody>
                  <a:tcPr marL="18000" marR="36000" marT="0" marB="0">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2">
                  <a:txBody>
                    <a:bodyPr/>
                    <a:lstStyle/>
                    <a:p>
                      <a:pPr algn="ctr">
                        <a:lnSpc>
                          <a:spcPct val="115000"/>
                        </a:lnSpc>
                        <a:spcAft>
                          <a:spcPts val="0"/>
                        </a:spcAft>
                      </a:pPr>
                      <a:r>
                        <a:rPr lang="it-IT" sz="1600" b="1" spc="-5" dirty="0">
                          <a:solidFill>
                            <a:schemeClr val="bg1"/>
                          </a:solidFill>
                          <a:latin typeface="Calibri"/>
                          <a:ea typeface="Arial"/>
                          <a:cs typeface="Arial"/>
                        </a:rPr>
                        <a:t>1999</a:t>
                      </a:r>
                      <a:endParaRPr lang="it-IT" sz="1600" b="1" dirty="0">
                        <a:solidFill>
                          <a:schemeClr val="bg1"/>
                        </a:solidFill>
                        <a:latin typeface="Calibri"/>
                        <a:ea typeface="Calibri"/>
                        <a:cs typeface="Times New Roman"/>
                      </a:endParaRPr>
                    </a:p>
                  </a:txBody>
                  <a:tcPr marL="18000" marR="3600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endParaRPr lang="it-IT"/>
                    </a:p>
                  </a:txBody>
                  <a:tcPr/>
                </a:tc>
                <a:tc gridSpan="2">
                  <a:txBody>
                    <a:bodyPr/>
                    <a:lstStyle/>
                    <a:p>
                      <a:pPr algn="ctr">
                        <a:lnSpc>
                          <a:spcPct val="115000"/>
                        </a:lnSpc>
                        <a:spcAft>
                          <a:spcPts val="0"/>
                        </a:spcAft>
                      </a:pPr>
                      <a:r>
                        <a:rPr lang="it-IT" sz="1600" b="1" spc="-5" dirty="0">
                          <a:solidFill>
                            <a:schemeClr val="bg1"/>
                          </a:solidFill>
                          <a:latin typeface="Calibri"/>
                          <a:ea typeface="Arial"/>
                          <a:cs typeface="Arial"/>
                        </a:rPr>
                        <a:t>2015</a:t>
                      </a:r>
                      <a:endParaRPr lang="it-IT" sz="1600" b="1" dirty="0">
                        <a:solidFill>
                          <a:schemeClr val="bg1"/>
                        </a:solidFill>
                        <a:latin typeface="Calibri"/>
                        <a:ea typeface="Calibri"/>
                        <a:cs typeface="Times New Roman"/>
                      </a:endParaRPr>
                    </a:p>
                  </a:txBody>
                  <a:tcPr marL="18000" marR="3600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endParaRPr lang="it-IT"/>
                    </a:p>
                  </a:txBody>
                  <a:tcPr/>
                </a:tc>
                <a:tc rowSpan="2">
                  <a:txBody>
                    <a:bodyPr/>
                    <a:lstStyle/>
                    <a:p>
                      <a:pPr algn="r">
                        <a:lnSpc>
                          <a:spcPct val="115000"/>
                        </a:lnSpc>
                        <a:spcAft>
                          <a:spcPts val="0"/>
                        </a:spcAft>
                      </a:pPr>
                      <a:r>
                        <a:rPr lang="it-IT" sz="1600" b="1" spc="5" dirty="0">
                          <a:solidFill>
                            <a:schemeClr val="bg1"/>
                          </a:solidFill>
                          <a:latin typeface="Calibri"/>
                          <a:ea typeface="Arial"/>
                          <a:cs typeface="Arial"/>
                        </a:rPr>
                        <a:t>Differenza </a:t>
                      </a:r>
                      <a:endParaRPr lang="it-IT" sz="1600" b="1" spc="5" dirty="0" smtClean="0">
                        <a:solidFill>
                          <a:schemeClr val="bg1"/>
                        </a:solidFill>
                        <a:latin typeface="Calibri"/>
                        <a:ea typeface="Arial"/>
                        <a:cs typeface="Arial"/>
                      </a:endParaRPr>
                    </a:p>
                    <a:p>
                      <a:pPr algn="r">
                        <a:lnSpc>
                          <a:spcPct val="115000"/>
                        </a:lnSpc>
                        <a:spcAft>
                          <a:spcPts val="0"/>
                        </a:spcAft>
                      </a:pPr>
                      <a:r>
                        <a:rPr lang="it-IT" sz="1600" b="1" spc="5" dirty="0" smtClean="0">
                          <a:solidFill>
                            <a:schemeClr val="bg1"/>
                          </a:solidFill>
                          <a:latin typeface="Calibri"/>
                          <a:ea typeface="Arial"/>
                          <a:cs typeface="Arial"/>
                        </a:rPr>
                        <a:t>quota</a:t>
                      </a:r>
                      <a:endParaRPr lang="it-IT" sz="1600" b="1" dirty="0">
                        <a:solidFill>
                          <a:schemeClr val="bg1"/>
                        </a:solidFill>
                        <a:latin typeface="Calibri"/>
                        <a:ea typeface="Calibri"/>
                        <a:cs typeface="Times New Roman"/>
                      </a:endParaRPr>
                    </a:p>
                  </a:txBody>
                  <a:tcPr marL="18000" marR="36000" marT="0" marB="0">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r>
              <a:tr h="282400">
                <a:tc vMerge="1">
                  <a:txBody>
                    <a:bodyPr/>
                    <a:lstStyle/>
                    <a:p>
                      <a:endParaRPr lang="it-IT"/>
                    </a:p>
                  </a:txBody>
                  <a:tcPr/>
                </a:tc>
                <a:tc>
                  <a:txBody>
                    <a:bodyPr/>
                    <a:lstStyle/>
                    <a:p>
                      <a:pPr algn="r">
                        <a:lnSpc>
                          <a:spcPct val="115000"/>
                        </a:lnSpc>
                        <a:spcAft>
                          <a:spcPts val="0"/>
                        </a:spcAft>
                      </a:pPr>
                      <a:r>
                        <a:rPr lang="it-IT" sz="1600" b="1" spc="-5" dirty="0">
                          <a:solidFill>
                            <a:schemeClr val="bg1"/>
                          </a:solidFill>
                          <a:latin typeface="Calibri"/>
                          <a:ea typeface="Arial"/>
                          <a:cs typeface="Arial"/>
                        </a:rPr>
                        <a:t>Milioni</a:t>
                      </a:r>
                      <a:endParaRPr lang="it-IT" sz="1600" b="1" dirty="0">
                        <a:solidFill>
                          <a:schemeClr val="bg1"/>
                        </a:solidFill>
                        <a:latin typeface="Calibri"/>
                        <a:ea typeface="Calibri"/>
                        <a:cs typeface="Times New Roman"/>
                      </a:endParaRPr>
                    </a:p>
                  </a:txBody>
                  <a:tcPr marL="18000" marR="3600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r">
                        <a:lnSpc>
                          <a:spcPct val="115000"/>
                        </a:lnSpc>
                        <a:spcAft>
                          <a:spcPts val="0"/>
                        </a:spcAft>
                      </a:pPr>
                      <a:r>
                        <a:rPr lang="it-IT" sz="1600" b="1" dirty="0">
                          <a:solidFill>
                            <a:schemeClr val="bg1"/>
                          </a:solidFill>
                          <a:latin typeface="Calibri"/>
                          <a:ea typeface="Arial"/>
                          <a:cs typeface="Arial"/>
                        </a:rPr>
                        <a:t>Quota %</a:t>
                      </a:r>
                      <a:endParaRPr lang="it-IT" sz="1600" b="1" dirty="0">
                        <a:solidFill>
                          <a:schemeClr val="bg1"/>
                        </a:solidFill>
                        <a:latin typeface="Calibri"/>
                        <a:ea typeface="Calibri"/>
                        <a:cs typeface="Times New Roman"/>
                      </a:endParaRPr>
                    </a:p>
                  </a:txBody>
                  <a:tcPr marL="18000" marR="3600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r">
                        <a:lnSpc>
                          <a:spcPct val="115000"/>
                        </a:lnSpc>
                        <a:spcAft>
                          <a:spcPts val="0"/>
                        </a:spcAft>
                      </a:pPr>
                      <a:r>
                        <a:rPr lang="it-IT" sz="1600" b="1" spc="-5" dirty="0">
                          <a:solidFill>
                            <a:schemeClr val="bg1"/>
                          </a:solidFill>
                          <a:latin typeface="Calibri"/>
                          <a:ea typeface="Arial"/>
                          <a:cs typeface="Arial"/>
                        </a:rPr>
                        <a:t>Milioni</a:t>
                      </a:r>
                      <a:endParaRPr lang="it-IT" sz="1600" b="1" dirty="0">
                        <a:solidFill>
                          <a:schemeClr val="bg1"/>
                        </a:solidFill>
                        <a:latin typeface="Calibri"/>
                        <a:ea typeface="Calibri"/>
                        <a:cs typeface="Times New Roman"/>
                      </a:endParaRPr>
                    </a:p>
                  </a:txBody>
                  <a:tcPr marL="18000" marR="3600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r">
                        <a:lnSpc>
                          <a:spcPct val="115000"/>
                        </a:lnSpc>
                        <a:spcAft>
                          <a:spcPts val="0"/>
                        </a:spcAft>
                      </a:pPr>
                      <a:r>
                        <a:rPr lang="it-IT" sz="1600" b="1" dirty="0">
                          <a:solidFill>
                            <a:schemeClr val="bg1"/>
                          </a:solidFill>
                          <a:latin typeface="Calibri"/>
                          <a:ea typeface="Arial"/>
                          <a:cs typeface="Arial"/>
                        </a:rPr>
                        <a:t>Quota %</a:t>
                      </a:r>
                      <a:endParaRPr lang="it-IT" sz="1600" b="1" dirty="0">
                        <a:solidFill>
                          <a:schemeClr val="bg1"/>
                        </a:solidFill>
                        <a:latin typeface="Calibri"/>
                        <a:ea typeface="Calibri"/>
                        <a:cs typeface="Times New Roman"/>
                      </a:endParaRPr>
                    </a:p>
                  </a:txBody>
                  <a:tcPr marL="18000" marR="3600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endParaRPr lang="it-IT"/>
                    </a:p>
                  </a:txBody>
                  <a:tcPr/>
                </a:tc>
              </a:tr>
              <a:tr h="282400">
                <a:tc>
                  <a:txBody>
                    <a:bodyPr/>
                    <a:lstStyle/>
                    <a:p>
                      <a:pPr>
                        <a:lnSpc>
                          <a:spcPct val="115000"/>
                        </a:lnSpc>
                        <a:spcAft>
                          <a:spcPts val="0"/>
                        </a:spcAft>
                      </a:pPr>
                      <a:r>
                        <a:rPr lang="it-IT" sz="1600" b="1" dirty="0">
                          <a:latin typeface="Calibri"/>
                          <a:ea typeface="Verdana"/>
                          <a:cs typeface="Verdana"/>
                        </a:rPr>
                        <a:t>I</a:t>
                      </a:r>
                      <a:r>
                        <a:rPr lang="it-IT" sz="1600" b="1" spc="20" dirty="0">
                          <a:latin typeface="Calibri"/>
                          <a:ea typeface="Verdana"/>
                          <a:cs typeface="Verdana"/>
                        </a:rPr>
                        <a:t> </a:t>
                      </a:r>
                      <a:r>
                        <a:rPr lang="it-IT" sz="1600" b="1" dirty="0">
                          <a:latin typeface="Calibri"/>
                          <a:ea typeface="Verdana"/>
                          <a:cs typeface="Verdana"/>
                        </a:rPr>
                        <a:t>g</a:t>
                      </a:r>
                      <a:r>
                        <a:rPr lang="it-IT" sz="1600" b="1" spc="-5" dirty="0">
                          <a:latin typeface="Calibri"/>
                          <a:ea typeface="Verdana"/>
                          <a:cs typeface="Verdana"/>
                        </a:rPr>
                        <a:t>e</a:t>
                      </a:r>
                      <a:r>
                        <a:rPr lang="it-IT" sz="1600" b="1" dirty="0">
                          <a:latin typeface="Calibri"/>
                          <a:ea typeface="Verdana"/>
                          <a:cs typeface="Verdana"/>
                        </a:rPr>
                        <a:t>ne</a:t>
                      </a:r>
                      <a:r>
                        <a:rPr lang="it-IT" sz="1600" b="1" spc="-5" dirty="0">
                          <a:latin typeface="Calibri"/>
                          <a:ea typeface="Verdana"/>
                          <a:cs typeface="Verdana"/>
                        </a:rPr>
                        <a:t>ra</a:t>
                      </a:r>
                      <a:r>
                        <a:rPr lang="it-IT" sz="1600" b="1" dirty="0">
                          <a:latin typeface="Calibri"/>
                          <a:ea typeface="Verdana"/>
                          <a:cs typeface="Verdana"/>
                        </a:rPr>
                        <a:t>li</a:t>
                      </a:r>
                      <a:r>
                        <a:rPr lang="it-IT" sz="1600" b="1" spc="-275" dirty="0">
                          <a:latin typeface="Calibri"/>
                          <a:ea typeface="Verdana"/>
                          <a:cs typeface="Verdana"/>
                        </a:rPr>
                        <a:t> </a:t>
                      </a:r>
                      <a:endParaRPr lang="it-IT" sz="1600" dirty="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tcPr>
                </a:tc>
                <a:tc>
                  <a:txBody>
                    <a:bodyPr/>
                    <a:lstStyle/>
                    <a:p>
                      <a:pPr algn="r">
                        <a:lnSpc>
                          <a:spcPct val="115000"/>
                        </a:lnSpc>
                        <a:spcAft>
                          <a:spcPts val="0"/>
                        </a:spcAft>
                      </a:pPr>
                      <a:r>
                        <a:rPr lang="it-IT" sz="1600" spc="-5" dirty="0">
                          <a:latin typeface="Calibri"/>
                          <a:ea typeface="Arial"/>
                          <a:cs typeface="Arial"/>
                        </a:rPr>
                        <a:t>1</a:t>
                      </a:r>
                      <a:r>
                        <a:rPr lang="it-IT" sz="1600" dirty="0">
                          <a:latin typeface="Calibri"/>
                          <a:ea typeface="Arial"/>
                          <a:cs typeface="Arial"/>
                        </a:rPr>
                        <a:t>2</a:t>
                      </a:r>
                      <a:r>
                        <a:rPr lang="it-IT" sz="1600" spc="-5" dirty="0">
                          <a:latin typeface="Calibri"/>
                          <a:ea typeface="Arial"/>
                          <a:cs typeface="Arial"/>
                        </a:rPr>
                        <a:t>0.</a:t>
                      </a:r>
                      <a:r>
                        <a:rPr lang="it-IT" sz="1600" dirty="0">
                          <a:latin typeface="Calibri"/>
                          <a:ea typeface="Arial"/>
                          <a:cs typeface="Arial"/>
                        </a:rPr>
                        <a:t>2</a:t>
                      </a:r>
                      <a:r>
                        <a:rPr lang="it-IT" sz="1600" spc="-5" dirty="0">
                          <a:latin typeface="Calibri"/>
                          <a:ea typeface="Arial"/>
                          <a:cs typeface="Arial"/>
                        </a:rPr>
                        <a:t>4</a:t>
                      </a:r>
                      <a:r>
                        <a:rPr lang="it-IT" sz="1600" dirty="0">
                          <a:latin typeface="Calibri"/>
                          <a:ea typeface="Arial"/>
                          <a:cs typeface="Arial"/>
                        </a:rPr>
                        <a:t>2</a:t>
                      </a:r>
                      <a:r>
                        <a:rPr lang="it-IT" sz="1600" spc="-22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tcPr>
                </a:tc>
                <a:tc>
                  <a:txBody>
                    <a:bodyPr/>
                    <a:lstStyle/>
                    <a:p>
                      <a:pPr algn="r">
                        <a:lnSpc>
                          <a:spcPct val="115000"/>
                        </a:lnSpc>
                        <a:spcAft>
                          <a:spcPts val="0"/>
                        </a:spcAft>
                      </a:pPr>
                      <a:r>
                        <a:rPr lang="it-IT" sz="1600" dirty="0">
                          <a:latin typeface="Calibri"/>
                          <a:ea typeface="Arial"/>
                          <a:cs typeface="Arial"/>
                        </a:rPr>
                        <a:t>2</a:t>
                      </a:r>
                      <a:r>
                        <a:rPr lang="it-IT" sz="1600" spc="-5" dirty="0">
                          <a:latin typeface="Calibri"/>
                          <a:ea typeface="Arial"/>
                          <a:cs typeface="Arial"/>
                        </a:rPr>
                        <a:t>1,</a:t>
                      </a:r>
                      <a:r>
                        <a:rPr lang="it-IT" sz="1600" dirty="0">
                          <a:latin typeface="Calibri"/>
                          <a:ea typeface="Arial"/>
                          <a:cs typeface="Arial"/>
                        </a:rPr>
                        <a:t>7</a:t>
                      </a:r>
                      <a:r>
                        <a:rPr lang="it-IT" sz="1600" spc="-26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tcPr>
                </a:tc>
                <a:tc>
                  <a:txBody>
                    <a:bodyPr/>
                    <a:lstStyle/>
                    <a:p>
                      <a:pPr algn="r">
                        <a:lnSpc>
                          <a:spcPct val="115000"/>
                        </a:lnSpc>
                        <a:spcAft>
                          <a:spcPts val="0"/>
                        </a:spcAft>
                      </a:pPr>
                      <a:r>
                        <a:rPr lang="it-IT" sz="1600" spc="-5" dirty="0">
                          <a:latin typeface="Calibri"/>
                          <a:ea typeface="Arial"/>
                          <a:cs typeface="Arial"/>
                        </a:rPr>
                        <a:t>1</a:t>
                      </a:r>
                      <a:r>
                        <a:rPr lang="it-IT" sz="1600" dirty="0">
                          <a:latin typeface="Calibri"/>
                          <a:ea typeface="Arial"/>
                          <a:cs typeface="Arial"/>
                        </a:rPr>
                        <a:t>3</a:t>
                      </a:r>
                      <a:r>
                        <a:rPr lang="it-IT" sz="1600" spc="-5" dirty="0">
                          <a:latin typeface="Calibri"/>
                          <a:ea typeface="Arial"/>
                          <a:cs typeface="Arial"/>
                        </a:rPr>
                        <a:t>7.</a:t>
                      </a:r>
                      <a:r>
                        <a:rPr lang="it-IT" sz="1600" dirty="0">
                          <a:latin typeface="Calibri"/>
                          <a:ea typeface="Arial"/>
                          <a:cs typeface="Arial"/>
                        </a:rPr>
                        <a:t>7</a:t>
                      </a:r>
                      <a:r>
                        <a:rPr lang="it-IT" sz="1600" spc="-5" dirty="0">
                          <a:latin typeface="Calibri"/>
                          <a:ea typeface="Arial"/>
                          <a:cs typeface="Arial"/>
                        </a:rPr>
                        <a:t>6</a:t>
                      </a:r>
                      <a:r>
                        <a:rPr lang="it-IT" sz="1600" dirty="0">
                          <a:latin typeface="Calibri"/>
                          <a:ea typeface="Arial"/>
                          <a:cs typeface="Arial"/>
                        </a:rPr>
                        <a:t>9</a:t>
                      </a:r>
                      <a:r>
                        <a:rPr lang="it-IT" sz="1600" spc="-22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tcPr>
                </a:tc>
                <a:tc>
                  <a:txBody>
                    <a:bodyPr/>
                    <a:lstStyle/>
                    <a:p>
                      <a:pPr algn="r">
                        <a:lnSpc>
                          <a:spcPct val="115000"/>
                        </a:lnSpc>
                        <a:spcAft>
                          <a:spcPts val="0"/>
                        </a:spcAft>
                      </a:pPr>
                      <a:r>
                        <a:rPr lang="it-IT" sz="1600" dirty="0">
                          <a:latin typeface="Calibri"/>
                          <a:ea typeface="Arial"/>
                          <a:cs typeface="Arial"/>
                        </a:rPr>
                        <a:t>1</a:t>
                      </a:r>
                      <a:r>
                        <a:rPr lang="it-IT" sz="1600" spc="-5" dirty="0">
                          <a:latin typeface="Calibri"/>
                          <a:ea typeface="Arial"/>
                          <a:cs typeface="Arial"/>
                        </a:rPr>
                        <a:t>6,</a:t>
                      </a:r>
                      <a:r>
                        <a:rPr lang="it-IT" sz="1600" dirty="0">
                          <a:latin typeface="Calibri"/>
                          <a:ea typeface="Arial"/>
                          <a:cs typeface="Arial"/>
                        </a:rPr>
                        <a:t>6</a:t>
                      </a:r>
                      <a:r>
                        <a:rPr lang="it-IT" sz="1600" spc="-26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tcPr>
                </a:tc>
                <a:tc>
                  <a:txBody>
                    <a:bodyPr/>
                    <a:lstStyle/>
                    <a:p>
                      <a:pPr algn="r">
                        <a:lnSpc>
                          <a:spcPct val="115000"/>
                        </a:lnSpc>
                        <a:spcAft>
                          <a:spcPts val="0"/>
                        </a:spcAft>
                      </a:pPr>
                      <a:r>
                        <a:rPr lang="it-IT" sz="1600" b="0" spc="5" dirty="0">
                          <a:solidFill>
                            <a:schemeClr val="tx1"/>
                          </a:solidFill>
                          <a:latin typeface="Calibri"/>
                          <a:ea typeface="Arial"/>
                          <a:cs typeface="Arial"/>
                        </a:rPr>
                        <a:t>-</a:t>
                      </a:r>
                      <a:r>
                        <a:rPr lang="it-IT" sz="1600" b="0" spc="-5" dirty="0">
                          <a:solidFill>
                            <a:schemeClr val="tx1"/>
                          </a:solidFill>
                          <a:latin typeface="Calibri"/>
                          <a:ea typeface="Arial"/>
                          <a:cs typeface="Arial"/>
                        </a:rPr>
                        <a:t>5</a:t>
                      </a:r>
                      <a:r>
                        <a:rPr lang="it-IT" sz="1600" b="0" spc="5" dirty="0">
                          <a:solidFill>
                            <a:schemeClr val="tx1"/>
                          </a:solidFill>
                          <a:latin typeface="Calibri"/>
                          <a:ea typeface="Arial"/>
                          <a:cs typeface="Arial"/>
                        </a:rPr>
                        <a:t>,0 </a:t>
                      </a:r>
                      <a:endParaRPr lang="it-IT" sz="1600" b="0" dirty="0">
                        <a:solidFill>
                          <a:schemeClr val="tx1"/>
                        </a:solidFill>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a:noFill/>
                    </a:lnB>
                  </a:tcPr>
                </a:tc>
              </a:tr>
              <a:tr h="282400">
                <a:tc>
                  <a:txBody>
                    <a:bodyPr/>
                    <a:lstStyle/>
                    <a:p>
                      <a:pPr>
                        <a:lnSpc>
                          <a:spcPct val="115000"/>
                        </a:lnSpc>
                        <a:spcAft>
                          <a:spcPts val="0"/>
                        </a:spcAft>
                      </a:pPr>
                      <a:r>
                        <a:rPr lang="it-IT" sz="1600" i="1">
                          <a:solidFill>
                            <a:srgbClr val="000000"/>
                          </a:solidFill>
                          <a:latin typeface="Calibri"/>
                          <a:ea typeface="Verdana"/>
                          <a:cs typeface="Verdana"/>
                        </a:rPr>
                        <a:t>Di</a:t>
                      </a:r>
                      <a:r>
                        <a:rPr lang="it-IT" sz="1600" i="1" spc="30">
                          <a:solidFill>
                            <a:srgbClr val="000000"/>
                          </a:solidFill>
                          <a:latin typeface="Calibri"/>
                          <a:ea typeface="Verdana"/>
                          <a:cs typeface="Verdana"/>
                        </a:rPr>
                        <a:t> </a:t>
                      </a:r>
                      <a:r>
                        <a:rPr lang="it-IT" sz="1600" i="1" spc="-5">
                          <a:solidFill>
                            <a:srgbClr val="000000"/>
                          </a:solidFill>
                          <a:latin typeface="Calibri"/>
                          <a:ea typeface="Verdana"/>
                          <a:cs typeface="Verdana"/>
                        </a:rPr>
                        <a:t>c</a:t>
                      </a:r>
                      <a:r>
                        <a:rPr lang="it-IT" sz="1600" i="1" spc="10">
                          <a:solidFill>
                            <a:srgbClr val="000000"/>
                          </a:solidFill>
                          <a:latin typeface="Calibri"/>
                          <a:ea typeface="Verdana"/>
                          <a:cs typeface="Verdana"/>
                        </a:rPr>
                        <a:t>u</a:t>
                      </a:r>
                      <a:r>
                        <a:rPr lang="it-IT" sz="1600" i="1">
                          <a:solidFill>
                            <a:srgbClr val="000000"/>
                          </a:solidFill>
                          <a:latin typeface="Calibri"/>
                          <a:ea typeface="Verdana"/>
                          <a:cs typeface="Verdana"/>
                        </a:rPr>
                        <a:t>i:</a:t>
                      </a:r>
                      <a:r>
                        <a:rPr lang="it-IT" sz="1600" i="1" spc="65">
                          <a:solidFill>
                            <a:srgbClr val="000000"/>
                          </a:solidFill>
                          <a:latin typeface="Calibri"/>
                          <a:ea typeface="Verdana"/>
                          <a:cs typeface="Verdana"/>
                        </a:rPr>
                        <a:t> </a:t>
                      </a:r>
                      <a:r>
                        <a:rPr lang="it-IT" sz="1600" i="1">
                          <a:solidFill>
                            <a:srgbClr val="000000"/>
                          </a:solidFill>
                          <a:latin typeface="Calibri"/>
                          <a:ea typeface="Verdana"/>
                          <a:cs typeface="Verdana"/>
                        </a:rPr>
                        <a:t>i</a:t>
                      </a:r>
                      <a:r>
                        <a:rPr lang="it-IT" sz="1600" i="1" spc="10">
                          <a:solidFill>
                            <a:srgbClr val="000000"/>
                          </a:solidFill>
                          <a:latin typeface="Calibri"/>
                          <a:ea typeface="Verdana"/>
                          <a:cs typeface="Verdana"/>
                        </a:rPr>
                        <a:t>n</a:t>
                      </a:r>
                      <a:r>
                        <a:rPr lang="it-IT" sz="1600" i="1">
                          <a:solidFill>
                            <a:srgbClr val="000000"/>
                          </a:solidFill>
                          <a:latin typeface="Calibri"/>
                          <a:ea typeface="Verdana"/>
                          <a:cs typeface="Verdana"/>
                        </a:rPr>
                        <a:t>t</a:t>
                      </a:r>
                      <a:r>
                        <a:rPr lang="it-IT" sz="1600" i="1" spc="-5">
                          <a:solidFill>
                            <a:srgbClr val="000000"/>
                          </a:solidFill>
                          <a:latin typeface="Calibri"/>
                          <a:ea typeface="Verdana"/>
                          <a:cs typeface="Verdana"/>
                        </a:rPr>
                        <a:t>e</a:t>
                      </a:r>
                      <a:r>
                        <a:rPr lang="it-IT" sz="1600" i="1" spc="-10">
                          <a:solidFill>
                            <a:srgbClr val="000000"/>
                          </a:solidFill>
                          <a:latin typeface="Calibri"/>
                          <a:ea typeface="Verdana"/>
                          <a:cs typeface="Verdana"/>
                        </a:rPr>
                        <a:t>r</a:t>
                      </a:r>
                      <a:r>
                        <a:rPr lang="it-IT" sz="1600" i="1" spc="-5">
                          <a:solidFill>
                            <a:srgbClr val="000000"/>
                          </a:solidFill>
                          <a:latin typeface="Calibri"/>
                          <a:ea typeface="Verdana"/>
                          <a:cs typeface="Verdana"/>
                        </a:rPr>
                        <a:t>e</a:t>
                      </a:r>
                      <a:r>
                        <a:rPr lang="it-IT" sz="1600" i="1">
                          <a:solidFill>
                            <a:srgbClr val="000000"/>
                          </a:solidFill>
                          <a:latin typeface="Calibri"/>
                          <a:ea typeface="Verdana"/>
                          <a:cs typeface="Verdana"/>
                        </a:rPr>
                        <a:t>ssi</a:t>
                      </a:r>
                      <a:r>
                        <a:rPr lang="it-IT" sz="1600" i="1" spc="-295">
                          <a:solidFill>
                            <a:srgbClr val="000000"/>
                          </a:solidFill>
                          <a:latin typeface="Calibri"/>
                          <a:ea typeface="Verdana"/>
                          <a:cs typeface="Verdana"/>
                        </a:rPr>
                        <a:t> </a:t>
                      </a:r>
                      <a:endParaRPr lang="it-IT" sz="160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solidFill>
                            <a:srgbClr val="000000"/>
                          </a:solidFill>
                          <a:latin typeface="Calibri"/>
                          <a:ea typeface="Arial"/>
                          <a:cs typeface="Arial"/>
                        </a:rPr>
                        <a:t>7</a:t>
                      </a:r>
                      <a:r>
                        <a:rPr lang="it-IT" sz="1600" spc="-5" dirty="0">
                          <a:solidFill>
                            <a:srgbClr val="000000"/>
                          </a:solidFill>
                          <a:latin typeface="Calibri"/>
                          <a:ea typeface="Arial"/>
                          <a:cs typeface="Arial"/>
                        </a:rPr>
                        <a:t>2</a:t>
                      </a:r>
                      <a:r>
                        <a:rPr lang="it-IT" sz="1600" dirty="0">
                          <a:solidFill>
                            <a:srgbClr val="000000"/>
                          </a:solidFill>
                          <a:latin typeface="Calibri"/>
                          <a:ea typeface="Arial"/>
                          <a:cs typeface="Arial"/>
                        </a:rPr>
                        <a:t>.7</a:t>
                      </a:r>
                      <a:r>
                        <a:rPr lang="it-IT" sz="1600" spc="-5" dirty="0">
                          <a:solidFill>
                            <a:srgbClr val="000000"/>
                          </a:solidFill>
                          <a:latin typeface="Calibri"/>
                          <a:ea typeface="Arial"/>
                          <a:cs typeface="Arial"/>
                        </a:rPr>
                        <a:t>9</a:t>
                      </a:r>
                      <a:r>
                        <a:rPr lang="it-IT" sz="1600" dirty="0">
                          <a:solidFill>
                            <a:srgbClr val="000000"/>
                          </a:solidFill>
                          <a:latin typeface="Calibri"/>
                          <a:ea typeface="Arial"/>
                          <a:cs typeface="Arial"/>
                        </a:rPr>
                        <a:t>7</a:t>
                      </a:r>
                      <a:r>
                        <a:rPr lang="it-IT" sz="1600" spc="-240" dirty="0">
                          <a:solidFill>
                            <a:srgbClr val="000000"/>
                          </a:solidFill>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solidFill>
                            <a:srgbClr val="000000"/>
                          </a:solidFill>
                          <a:latin typeface="Calibri"/>
                          <a:ea typeface="Arial"/>
                          <a:cs typeface="Arial"/>
                        </a:rPr>
                        <a:t>1</a:t>
                      </a:r>
                      <a:r>
                        <a:rPr lang="it-IT" sz="1600" spc="-5" dirty="0">
                          <a:solidFill>
                            <a:srgbClr val="000000"/>
                          </a:solidFill>
                          <a:latin typeface="Calibri"/>
                          <a:ea typeface="Arial"/>
                          <a:cs typeface="Arial"/>
                        </a:rPr>
                        <a:t>3</a:t>
                      </a:r>
                      <a:r>
                        <a:rPr lang="it-IT" sz="1600" dirty="0">
                          <a:solidFill>
                            <a:srgbClr val="000000"/>
                          </a:solidFill>
                          <a:latin typeface="Calibri"/>
                          <a:ea typeface="Arial"/>
                          <a:cs typeface="Arial"/>
                        </a:rPr>
                        <a:t>,1</a:t>
                      </a:r>
                      <a:r>
                        <a:rPr lang="it-IT" sz="1600" spc="-265" dirty="0">
                          <a:solidFill>
                            <a:srgbClr val="000000"/>
                          </a:solidFill>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solidFill>
                            <a:srgbClr val="000000"/>
                          </a:solidFill>
                          <a:latin typeface="Calibri"/>
                          <a:ea typeface="Arial"/>
                          <a:cs typeface="Arial"/>
                        </a:rPr>
                        <a:t>7</a:t>
                      </a:r>
                      <a:r>
                        <a:rPr lang="it-IT" sz="1600" spc="-5" dirty="0">
                          <a:solidFill>
                            <a:srgbClr val="000000"/>
                          </a:solidFill>
                          <a:latin typeface="Calibri"/>
                          <a:ea typeface="Arial"/>
                          <a:cs typeface="Arial"/>
                        </a:rPr>
                        <a:t>0</a:t>
                      </a:r>
                      <a:r>
                        <a:rPr lang="it-IT" sz="1600" dirty="0">
                          <a:solidFill>
                            <a:srgbClr val="000000"/>
                          </a:solidFill>
                          <a:latin typeface="Calibri"/>
                          <a:ea typeface="Arial"/>
                          <a:cs typeface="Arial"/>
                        </a:rPr>
                        <a:t>.5</a:t>
                      </a:r>
                      <a:r>
                        <a:rPr lang="it-IT" sz="1600" spc="-5" dirty="0">
                          <a:solidFill>
                            <a:srgbClr val="000000"/>
                          </a:solidFill>
                          <a:latin typeface="Calibri"/>
                          <a:ea typeface="Arial"/>
                          <a:cs typeface="Arial"/>
                        </a:rPr>
                        <a:t>9</a:t>
                      </a:r>
                      <a:r>
                        <a:rPr lang="it-IT" sz="1600" dirty="0">
                          <a:solidFill>
                            <a:srgbClr val="000000"/>
                          </a:solidFill>
                          <a:latin typeface="Calibri"/>
                          <a:ea typeface="Arial"/>
                          <a:cs typeface="Arial"/>
                        </a:rPr>
                        <a:t>6</a:t>
                      </a:r>
                      <a:r>
                        <a:rPr lang="it-IT" sz="1600" spc="-240" dirty="0">
                          <a:solidFill>
                            <a:srgbClr val="000000"/>
                          </a:solidFill>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solidFill>
                            <a:srgbClr val="000000"/>
                          </a:solidFill>
                          <a:latin typeface="Calibri"/>
                          <a:ea typeface="Arial"/>
                          <a:cs typeface="Arial"/>
                        </a:rPr>
                        <a:t>8</a:t>
                      </a:r>
                      <a:r>
                        <a:rPr lang="it-IT" sz="1600" dirty="0">
                          <a:solidFill>
                            <a:srgbClr val="000000"/>
                          </a:solidFill>
                          <a:latin typeface="Calibri"/>
                          <a:ea typeface="Arial"/>
                          <a:cs typeface="Arial"/>
                        </a:rPr>
                        <a:t>,5</a:t>
                      </a:r>
                      <a:r>
                        <a:rPr lang="it-IT" sz="1600" spc="-275" dirty="0">
                          <a:solidFill>
                            <a:srgbClr val="000000"/>
                          </a:solidFill>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1" spc="5" dirty="0">
                          <a:solidFill>
                            <a:srgbClr val="CC0066"/>
                          </a:solidFill>
                          <a:latin typeface="Calibri"/>
                          <a:ea typeface="Arial"/>
                          <a:cs typeface="Arial"/>
                        </a:rPr>
                        <a:t>-</a:t>
                      </a:r>
                      <a:r>
                        <a:rPr lang="it-IT" sz="1600" b="1" spc="-5" dirty="0">
                          <a:solidFill>
                            <a:srgbClr val="CC0066"/>
                          </a:solidFill>
                          <a:latin typeface="Calibri"/>
                          <a:ea typeface="Arial"/>
                          <a:cs typeface="Arial"/>
                        </a:rPr>
                        <a:t>4</a:t>
                      </a:r>
                      <a:r>
                        <a:rPr lang="it-IT" sz="1600" b="1" spc="5" dirty="0">
                          <a:solidFill>
                            <a:srgbClr val="CC0066"/>
                          </a:solidFill>
                          <a:latin typeface="Calibri"/>
                          <a:ea typeface="Arial"/>
                          <a:cs typeface="Arial"/>
                        </a:rPr>
                        <a:t>,6</a:t>
                      </a:r>
                      <a:endParaRPr lang="it-IT" sz="1600" b="1" dirty="0">
                        <a:solidFill>
                          <a:srgbClr val="CC0066"/>
                        </a:solidFill>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a:noFill/>
                    </a:lnB>
                  </a:tcPr>
                </a:tc>
              </a:tr>
              <a:tr h="282400">
                <a:tc>
                  <a:txBody>
                    <a:bodyPr/>
                    <a:lstStyle/>
                    <a:p>
                      <a:pPr>
                        <a:lnSpc>
                          <a:spcPct val="115000"/>
                        </a:lnSpc>
                        <a:spcAft>
                          <a:spcPts val="0"/>
                        </a:spcAft>
                      </a:pPr>
                      <a:r>
                        <a:rPr lang="it-IT" sz="1600" i="1" spc="5" dirty="0">
                          <a:solidFill>
                            <a:srgbClr val="000000"/>
                          </a:solidFill>
                          <a:latin typeface="Calibri"/>
                          <a:ea typeface="Verdana"/>
                          <a:cs typeface="Verdana"/>
                        </a:rPr>
                        <a:t>Alt</a:t>
                      </a:r>
                      <a:r>
                        <a:rPr lang="it-IT" sz="1600" i="1" dirty="0">
                          <a:solidFill>
                            <a:srgbClr val="000000"/>
                          </a:solidFill>
                          <a:latin typeface="Calibri"/>
                          <a:ea typeface="Verdana"/>
                          <a:cs typeface="Verdana"/>
                        </a:rPr>
                        <a:t>ro</a:t>
                      </a:r>
                      <a:r>
                        <a:rPr lang="it-IT" sz="1600" i="1" spc="-335" dirty="0">
                          <a:solidFill>
                            <a:srgbClr val="000000"/>
                          </a:solidFill>
                          <a:latin typeface="Calibri"/>
                          <a:ea typeface="Verdana"/>
                          <a:cs typeface="Verdana"/>
                        </a:rPr>
                        <a:t> </a:t>
                      </a:r>
                      <a:endParaRPr lang="it-IT" sz="1600" dirty="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a:solidFill>
                            <a:srgbClr val="000000"/>
                          </a:solidFill>
                          <a:latin typeface="Calibri"/>
                          <a:ea typeface="Arial"/>
                          <a:cs typeface="Arial"/>
                        </a:rPr>
                        <a:t>4</a:t>
                      </a:r>
                      <a:r>
                        <a:rPr lang="it-IT" sz="1600" spc="-5">
                          <a:solidFill>
                            <a:srgbClr val="000000"/>
                          </a:solidFill>
                          <a:latin typeface="Calibri"/>
                          <a:ea typeface="Arial"/>
                          <a:cs typeface="Arial"/>
                        </a:rPr>
                        <a:t>7.</a:t>
                      </a:r>
                      <a:r>
                        <a:rPr lang="it-IT" sz="1600">
                          <a:solidFill>
                            <a:srgbClr val="000000"/>
                          </a:solidFill>
                          <a:latin typeface="Calibri"/>
                          <a:ea typeface="Arial"/>
                          <a:cs typeface="Arial"/>
                        </a:rPr>
                        <a:t>4</a:t>
                      </a:r>
                      <a:r>
                        <a:rPr lang="it-IT" sz="1600" spc="-5">
                          <a:solidFill>
                            <a:srgbClr val="000000"/>
                          </a:solidFill>
                          <a:latin typeface="Calibri"/>
                          <a:ea typeface="Arial"/>
                          <a:cs typeface="Arial"/>
                        </a:rPr>
                        <a:t>4</a:t>
                      </a:r>
                      <a:r>
                        <a:rPr lang="it-IT" sz="1600">
                          <a:solidFill>
                            <a:srgbClr val="000000"/>
                          </a:solidFill>
                          <a:latin typeface="Calibri"/>
                          <a:ea typeface="Arial"/>
                          <a:cs typeface="Arial"/>
                        </a:rPr>
                        <a:t>5</a:t>
                      </a:r>
                      <a:r>
                        <a:rPr lang="it-IT" sz="1600" spc="-240">
                          <a:solidFill>
                            <a:srgbClr val="000000"/>
                          </a:solidFill>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solidFill>
                            <a:srgbClr val="000000"/>
                          </a:solidFill>
                          <a:latin typeface="Calibri"/>
                          <a:ea typeface="Arial"/>
                          <a:cs typeface="Arial"/>
                        </a:rPr>
                        <a:t>8</a:t>
                      </a:r>
                      <a:r>
                        <a:rPr lang="it-IT" sz="1600" spc="5" dirty="0">
                          <a:solidFill>
                            <a:srgbClr val="000000"/>
                          </a:solidFill>
                          <a:latin typeface="Calibri"/>
                          <a:ea typeface="Arial"/>
                          <a:cs typeface="Arial"/>
                        </a:rPr>
                        <a:t>,</a:t>
                      </a:r>
                      <a:r>
                        <a:rPr lang="it-IT" sz="1600" dirty="0">
                          <a:solidFill>
                            <a:srgbClr val="000000"/>
                          </a:solidFill>
                          <a:latin typeface="Calibri"/>
                          <a:ea typeface="Arial"/>
                          <a:cs typeface="Arial"/>
                        </a:rPr>
                        <a:t>5</a:t>
                      </a:r>
                      <a:r>
                        <a:rPr lang="it-IT" sz="1600" spc="-275" dirty="0">
                          <a:solidFill>
                            <a:srgbClr val="000000"/>
                          </a:solidFill>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solidFill>
                            <a:srgbClr val="000000"/>
                          </a:solidFill>
                          <a:latin typeface="Calibri"/>
                          <a:ea typeface="Arial"/>
                          <a:cs typeface="Arial"/>
                        </a:rPr>
                        <a:t>6</a:t>
                      </a:r>
                      <a:r>
                        <a:rPr lang="it-IT" sz="1600" spc="-5" dirty="0">
                          <a:solidFill>
                            <a:srgbClr val="000000"/>
                          </a:solidFill>
                          <a:latin typeface="Calibri"/>
                          <a:ea typeface="Arial"/>
                          <a:cs typeface="Arial"/>
                        </a:rPr>
                        <a:t>7.</a:t>
                      </a:r>
                      <a:r>
                        <a:rPr lang="it-IT" sz="1600" dirty="0">
                          <a:solidFill>
                            <a:srgbClr val="000000"/>
                          </a:solidFill>
                          <a:latin typeface="Calibri"/>
                          <a:ea typeface="Arial"/>
                          <a:cs typeface="Arial"/>
                        </a:rPr>
                        <a:t>1</a:t>
                      </a:r>
                      <a:r>
                        <a:rPr lang="it-IT" sz="1600" spc="-5" dirty="0">
                          <a:solidFill>
                            <a:srgbClr val="000000"/>
                          </a:solidFill>
                          <a:latin typeface="Calibri"/>
                          <a:ea typeface="Arial"/>
                          <a:cs typeface="Arial"/>
                        </a:rPr>
                        <a:t>7</a:t>
                      </a:r>
                      <a:r>
                        <a:rPr lang="it-IT" sz="1600" dirty="0">
                          <a:solidFill>
                            <a:srgbClr val="000000"/>
                          </a:solidFill>
                          <a:latin typeface="Calibri"/>
                          <a:ea typeface="Arial"/>
                          <a:cs typeface="Arial"/>
                        </a:rPr>
                        <a:t>3</a:t>
                      </a:r>
                      <a:r>
                        <a:rPr lang="it-IT" sz="1600" spc="-240" dirty="0">
                          <a:solidFill>
                            <a:srgbClr val="000000"/>
                          </a:solidFill>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solidFill>
                            <a:srgbClr val="000000"/>
                          </a:solidFill>
                          <a:latin typeface="Calibri"/>
                          <a:ea typeface="Arial"/>
                          <a:cs typeface="Arial"/>
                        </a:rPr>
                        <a:t>8,</a:t>
                      </a:r>
                      <a:r>
                        <a:rPr lang="it-IT" sz="1600" dirty="0">
                          <a:solidFill>
                            <a:srgbClr val="000000"/>
                          </a:solidFill>
                          <a:latin typeface="Calibri"/>
                          <a:ea typeface="Arial"/>
                          <a:cs typeface="Arial"/>
                        </a:rPr>
                        <a:t>1</a:t>
                      </a:r>
                      <a:r>
                        <a:rPr lang="it-IT" sz="1600" spc="-275" dirty="0">
                          <a:solidFill>
                            <a:srgbClr val="000000"/>
                          </a:solidFill>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0" spc="10" dirty="0">
                          <a:solidFill>
                            <a:srgbClr val="000000"/>
                          </a:solidFill>
                          <a:latin typeface="Calibri"/>
                          <a:ea typeface="Arial"/>
                          <a:cs typeface="Arial"/>
                        </a:rPr>
                        <a:t>-</a:t>
                      </a:r>
                      <a:r>
                        <a:rPr lang="it-IT" sz="1600" b="0" spc="-5" dirty="0">
                          <a:solidFill>
                            <a:srgbClr val="000000"/>
                          </a:solidFill>
                          <a:latin typeface="Calibri"/>
                          <a:ea typeface="Arial"/>
                          <a:cs typeface="Arial"/>
                        </a:rPr>
                        <a:t>0</a:t>
                      </a:r>
                      <a:r>
                        <a:rPr lang="it-IT" sz="1600" b="0" spc="5" dirty="0">
                          <a:solidFill>
                            <a:srgbClr val="000000"/>
                          </a:solidFill>
                          <a:latin typeface="Calibri"/>
                          <a:ea typeface="Arial"/>
                          <a:cs typeface="Arial"/>
                        </a:rPr>
                        <a:t>,</a:t>
                      </a:r>
                      <a:r>
                        <a:rPr lang="it-IT" sz="1600" b="0" dirty="0">
                          <a:solidFill>
                            <a:srgbClr val="000000"/>
                          </a:solidFill>
                          <a:latin typeface="Calibri"/>
                          <a:ea typeface="Arial"/>
                          <a:cs typeface="Arial"/>
                        </a:rPr>
                        <a:t>4</a:t>
                      </a:r>
                      <a:endParaRPr lang="it-IT" sz="1600" b="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a:noFill/>
                    </a:lnB>
                  </a:tcPr>
                </a:tc>
              </a:tr>
              <a:tr h="282400">
                <a:tc>
                  <a:txBody>
                    <a:bodyPr/>
                    <a:lstStyle/>
                    <a:p>
                      <a:pPr>
                        <a:lnSpc>
                          <a:spcPct val="115000"/>
                        </a:lnSpc>
                        <a:spcAft>
                          <a:spcPts val="0"/>
                        </a:spcAft>
                      </a:pPr>
                      <a:r>
                        <a:rPr lang="it-IT" sz="1600" b="1" spc="-5">
                          <a:latin typeface="Calibri"/>
                          <a:ea typeface="Verdana"/>
                          <a:cs typeface="Verdana"/>
                        </a:rPr>
                        <a:t>Dife</a:t>
                      </a:r>
                      <a:r>
                        <a:rPr lang="it-IT" sz="1600" b="1">
                          <a:latin typeface="Calibri"/>
                          <a:ea typeface="Verdana"/>
                          <a:cs typeface="Verdana"/>
                        </a:rPr>
                        <a:t>sa</a:t>
                      </a:r>
                      <a:r>
                        <a:rPr lang="it-IT" sz="1600" b="1" spc="-300">
                          <a:latin typeface="Calibri"/>
                          <a:ea typeface="Verdana"/>
                          <a:cs typeface="Verdana"/>
                        </a:rPr>
                        <a:t> </a:t>
                      </a:r>
                      <a:endParaRPr lang="it-IT" sz="160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a:latin typeface="Calibri"/>
                          <a:ea typeface="Arial"/>
                          <a:cs typeface="Arial"/>
                        </a:rPr>
                        <a:t>1</a:t>
                      </a:r>
                      <a:r>
                        <a:rPr lang="it-IT" sz="1600" spc="-5">
                          <a:latin typeface="Calibri"/>
                          <a:ea typeface="Arial"/>
                          <a:cs typeface="Arial"/>
                        </a:rPr>
                        <a:t>2.</a:t>
                      </a:r>
                      <a:r>
                        <a:rPr lang="it-IT" sz="1600">
                          <a:latin typeface="Calibri"/>
                          <a:ea typeface="Arial"/>
                          <a:cs typeface="Arial"/>
                        </a:rPr>
                        <a:t>7</a:t>
                      </a:r>
                      <a:r>
                        <a:rPr lang="it-IT" sz="1600" spc="-5">
                          <a:latin typeface="Calibri"/>
                          <a:ea typeface="Arial"/>
                          <a:cs typeface="Arial"/>
                        </a:rPr>
                        <a:t>9</a:t>
                      </a:r>
                      <a:r>
                        <a:rPr lang="it-IT" sz="1600">
                          <a:latin typeface="Calibri"/>
                          <a:ea typeface="Arial"/>
                          <a:cs typeface="Arial"/>
                        </a:rPr>
                        <a:t>4</a:t>
                      </a:r>
                      <a:r>
                        <a:rPr lang="it-IT" sz="1600" spc="-240">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latin typeface="Calibri"/>
                          <a:ea typeface="Arial"/>
                          <a:cs typeface="Arial"/>
                        </a:rPr>
                        <a:t>2</a:t>
                      </a:r>
                      <a:r>
                        <a:rPr lang="it-IT" sz="1600" spc="5" dirty="0">
                          <a:latin typeface="Calibri"/>
                          <a:ea typeface="Arial"/>
                          <a:cs typeface="Arial"/>
                        </a:rPr>
                        <a:t>,</a:t>
                      </a:r>
                      <a:r>
                        <a:rPr lang="it-IT" sz="1600" dirty="0">
                          <a:latin typeface="Calibri"/>
                          <a:ea typeface="Arial"/>
                          <a:cs typeface="Arial"/>
                        </a:rPr>
                        <a:t>3</a:t>
                      </a:r>
                      <a:r>
                        <a:rPr lang="it-IT" sz="1600" spc="-27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latin typeface="Calibri"/>
                          <a:ea typeface="Arial"/>
                          <a:cs typeface="Arial"/>
                        </a:rPr>
                        <a:t>1</a:t>
                      </a:r>
                      <a:r>
                        <a:rPr lang="it-IT" sz="1600" spc="-5" dirty="0">
                          <a:latin typeface="Calibri"/>
                          <a:ea typeface="Arial"/>
                          <a:cs typeface="Arial"/>
                        </a:rPr>
                        <a:t>9.</a:t>
                      </a:r>
                      <a:r>
                        <a:rPr lang="it-IT" sz="1600" dirty="0">
                          <a:latin typeface="Calibri"/>
                          <a:ea typeface="Arial"/>
                          <a:cs typeface="Arial"/>
                        </a:rPr>
                        <a:t>7</a:t>
                      </a:r>
                      <a:r>
                        <a:rPr lang="it-IT" sz="1600" spc="-5" dirty="0">
                          <a:latin typeface="Calibri"/>
                          <a:ea typeface="Arial"/>
                          <a:cs typeface="Arial"/>
                        </a:rPr>
                        <a:t>1</a:t>
                      </a:r>
                      <a:r>
                        <a:rPr lang="it-IT" sz="1600" dirty="0">
                          <a:latin typeface="Calibri"/>
                          <a:ea typeface="Arial"/>
                          <a:cs typeface="Arial"/>
                        </a:rPr>
                        <a:t>1</a:t>
                      </a:r>
                      <a:r>
                        <a:rPr lang="it-IT" sz="1600" spc="-240"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latin typeface="Calibri"/>
                          <a:ea typeface="Arial"/>
                          <a:cs typeface="Arial"/>
                        </a:rPr>
                        <a:t>2,</a:t>
                      </a:r>
                      <a:r>
                        <a:rPr lang="it-IT" sz="1600" dirty="0">
                          <a:latin typeface="Calibri"/>
                          <a:ea typeface="Arial"/>
                          <a:cs typeface="Arial"/>
                        </a:rPr>
                        <a:t>4</a:t>
                      </a:r>
                      <a:r>
                        <a:rPr lang="it-IT" sz="1600" spc="-27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0" spc="-5" dirty="0">
                          <a:latin typeface="Calibri"/>
                          <a:ea typeface="Arial"/>
                          <a:cs typeface="Arial"/>
                        </a:rPr>
                        <a:t>0</a:t>
                      </a:r>
                      <a:r>
                        <a:rPr lang="it-IT" sz="1600" b="0" spc="5" dirty="0">
                          <a:latin typeface="Calibri"/>
                          <a:ea typeface="Arial"/>
                          <a:cs typeface="Arial"/>
                        </a:rPr>
                        <a:t>,</a:t>
                      </a:r>
                      <a:r>
                        <a:rPr lang="it-IT" sz="1600" b="0" dirty="0">
                          <a:latin typeface="Calibri"/>
                          <a:ea typeface="Arial"/>
                          <a:cs typeface="Arial"/>
                        </a:rPr>
                        <a:t>1</a:t>
                      </a:r>
                      <a:endParaRPr lang="it-IT" sz="1600" b="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a:noFill/>
                    </a:lnB>
                  </a:tcPr>
                </a:tc>
              </a:tr>
              <a:tr h="282400">
                <a:tc>
                  <a:txBody>
                    <a:bodyPr/>
                    <a:lstStyle/>
                    <a:p>
                      <a:pPr>
                        <a:lnSpc>
                          <a:spcPct val="115000"/>
                        </a:lnSpc>
                        <a:spcAft>
                          <a:spcPts val="0"/>
                        </a:spcAft>
                      </a:pPr>
                      <a:r>
                        <a:rPr lang="it-IT" sz="1600" b="1">
                          <a:latin typeface="Calibri"/>
                          <a:ea typeface="Verdana"/>
                          <a:cs typeface="Verdana"/>
                        </a:rPr>
                        <a:t>Ord</a:t>
                      </a:r>
                      <a:r>
                        <a:rPr lang="it-IT" sz="1600" b="1" spc="-10">
                          <a:latin typeface="Calibri"/>
                          <a:ea typeface="Verdana"/>
                          <a:cs typeface="Verdana"/>
                        </a:rPr>
                        <a:t>i</a:t>
                      </a:r>
                      <a:r>
                        <a:rPr lang="it-IT" sz="1600" b="1">
                          <a:latin typeface="Calibri"/>
                          <a:ea typeface="Verdana"/>
                          <a:cs typeface="Verdana"/>
                        </a:rPr>
                        <a:t>ne</a:t>
                      </a:r>
                      <a:r>
                        <a:rPr lang="it-IT" sz="1600" b="1" spc="110">
                          <a:latin typeface="Calibri"/>
                          <a:ea typeface="Verdana"/>
                          <a:cs typeface="Verdana"/>
                        </a:rPr>
                        <a:t> </a:t>
                      </a:r>
                      <a:r>
                        <a:rPr lang="it-IT" sz="1600" b="1">
                          <a:latin typeface="Calibri"/>
                          <a:ea typeface="Verdana"/>
                          <a:cs typeface="Verdana"/>
                        </a:rPr>
                        <a:t>pub</a:t>
                      </a:r>
                      <a:r>
                        <a:rPr lang="it-IT" sz="1600" b="1" spc="-5">
                          <a:latin typeface="Calibri"/>
                          <a:ea typeface="Verdana"/>
                          <a:cs typeface="Verdana"/>
                        </a:rPr>
                        <a:t>b</a:t>
                      </a:r>
                      <a:r>
                        <a:rPr lang="it-IT" sz="1600" b="1">
                          <a:latin typeface="Calibri"/>
                          <a:ea typeface="Verdana"/>
                          <a:cs typeface="Verdana"/>
                        </a:rPr>
                        <a:t>l</a:t>
                      </a:r>
                      <a:r>
                        <a:rPr lang="it-IT" sz="1600" b="1" spc="-10">
                          <a:latin typeface="Calibri"/>
                          <a:ea typeface="Verdana"/>
                          <a:cs typeface="Verdana"/>
                        </a:rPr>
                        <a:t>i</a:t>
                      </a:r>
                      <a:r>
                        <a:rPr lang="it-IT" sz="1600" b="1">
                          <a:latin typeface="Calibri"/>
                          <a:ea typeface="Verdana"/>
                          <a:cs typeface="Verdana"/>
                        </a:rPr>
                        <a:t>co</a:t>
                      </a:r>
                      <a:r>
                        <a:rPr lang="it-IT" sz="1600" b="1" spc="135">
                          <a:latin typeface="Calibri"/>
                          <a:ea typeface="Verdana"/>
                          <a:cs typeface="Verdana"/>
                        </a:rPr>
                        <a:t> </a:t>
                      </a:r>
                      <a:r>
                        <a:rPr lang="it-IT" sz="1600" b="1">
                          <a:latin typeface="Calibri"/>
                          <a:ea typeface="Verdana"/>
                          <a:cs typeface="Verdana"/>
                        </a:rPr>
                        <a:t>e sicure</a:t>
                      </a:r>
                      <a:r>
                        <a:rPr lang="it-IT" sz="1600" b="1" spc="5">
                          <a:latin typeface="Calibri"/>
                          <a:ea typeface="Verdana"/>
                          <a:cs typeface="Verdana"/>
                        </a:rPr>
                        <a:t>z</a:t>
                      </a:r>
                      <a:r>
                        <a:rPr lang="it-IT" sz="1600" b="1" spc="10">
                          <a:latin typeface="Calibri"/>
                          <a:ea typeface="Verdana"/>
                          <a:cs typeface="Verdana"/>
                        </a:rPr>
                        <a:t>z</a:t>
                      </a:r>
                      <a:r>
                        <a:rPr lang="it-IT" sz="1600" b="1">
                          <a:latin typeface="Calibri"/>
                          <a:ea typeface="Verdana"/>
                          <a:cs typeface="Verdana"/>
                        </a:rPr>
                        <a:t>a</a:t>
                      </a:r>
                      <a:r>
                        <a:rPr lang="it-IT" sz="1600" b="1" spc="-260">
                          <a:latin typeface="Calibri"/>
                          <a:ea typeface="Verdana"/>
                          <a:cs typeface="Verdana"/>
                        </a:rPr>
                        <a:t> </a:t>
                      </a:r>
                      <a:endParaRPr lang="it-IT" sz="160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a:latin typeface="Calibri"/>
                          <a:ea typeface="Arial"/>
                          <a:cs typeface="Arial"/>
                        </a:rPr>
                        <a:t>2</a:t>
                      </a:r>
                      <a:r>
                        <a:rPr lang="it-IT" sz="1600" spc="-5">
                          <a:latin typeface="Calibri"/>
                          <a:ea typeface="Arial"/>
                          <a:cs typeface="Arial"/>
                        </a:rPr>
                        <a:t>3.</a:t>
                      </a:r>
                      <a:r>
                        <a:rPr lang="it-IT" sz="1600">
                          <a:latin typeface="Calibri"/>
                          <a:ea typeface="Arial"/>
                          <a:cs typeface="Arial"/>
                        </a:rPr>
                        <a:t>5</a:t>
                      </a:r>
                      <a:r>
                        <a:rPr lang="it-IT" sz="1600" spc="-5">
                          <a:latin typeface="Calibri"/>
                          <a:ea typeface="Arial"/>
                          <a:cs typeface="Arial"/>
                        </a:rPr>
                        <a:t>1</a:t>
                      </a:r>
                      <a:r>
                        <a:rPr lang="it-IT" sz="1600">
                          <a:latin typeface="Calibri"/>
                          <a:ea typeface="Arial"/>
                          <a:cs typeface="Arial"/>
                        </a:rPr>
                        <a:t>0</a:t>
                      </a:r>
                      <a:r>
                        <a:rPr lang="it-IT" sz="1600" spc="-240">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latin typeface="Calibri"/>
                          <a:ea typeface="Arial"/>
                          <a:cs typeface="Arial"/>
                        </a:rPr>
                        <a:t>4</a:t>
                      </a:r>
                      <a:r>
                        <a:rPr lang="it-IT" sz="1600" spc="5" dirty="0">
                          <a:latin typeface="Calibri"/>
                          <a:ea typeface="Arial"/>
                          <a:cs typeface="Arial"/>
                        </a:rPr>
                        <a:t>,</a:t>
                      </a:r>
                      <a:r>
                        <a:rPr lang="it-IT" sz="1600" dirty="0">
                          <a:latin typeface="Calibri"/>
                          <a:ea typeface="Arial"/>
                          <a:cs typeface="Arial"/>
                        </a:rPr>
                        <a:t>2</a:t>
                      </a:r>
                      <a:r>
                        <a:rPr lang="it-IT" sz="1600" spc="-27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latin typeface="Calibri"/>
                          <a:ea typeface="Arial"/>
                          <a:cs typeface="Arial"/>
                        </a:rPr>
                        <a:t>3</a:t>
                      </a:r>
                      <a:r>
                        <a:rPr lang="it-IT" sz="1600" spc="-5" dirty="0">
                          <a:latin typeface="Calibri"/>
                          <a:ea typeface="Arial"/>
                          <a:cs typeface="Arial"/>
                        </a:rPr>
                        <a:t>0.</a:t>
                      </a:r>
                      <a:r>
                        <a:rPr lang="it-IT" sz="1600" dirty="0">
                          <a:latin typeface="Calibri"/>
                          <a:ea typeface="Arial"/>
                          <a:cs typeface="Arial"/>
                        </a:rPr>
                        <a:t>7</a:t>
                      </a:r>
                      <a:r>
                        <a:rPr lang="it-IT" sz="1600" spc="-5" dirty="0">
                          <a:latin typeface="Calibri"/>
                          <a:ea typeface="Arial"/>
                          <a:cs typeface="Arial"/>
                        </a:rPr>
                        <a:t>2</a:t>
                      </a:r>
                      <a:r>
                        <a:rPr lang="it-IT" sz="1600" dirty="0">
                          <a:latin typeface="Calibri"/>
                          <a:ea typeface="Arial"/>
                          <a:cs typeface="Arial"/>
                        </a:rPr>
                        <a:t>8</a:t>
                      </a:r>
                      <a:r>
                        <a:rPr lang="it-IT" sz="1600" spc="-240"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latin typeface="Calibri"/>
                          <a:ea typeface="Arial"/>
                          <a:cs typeface="Arial"/>
                        </a:rPr>
                        <a:t>3,</a:t>
                      </a:r>
                      <a:r>
                        <a:rPr lang="it-IT" sz="1600" dirty="0">
                          <a:latin typeface="Calibri"/>
                          <a:ea typeface="Arial"/>
                          <a:cs typeface="Arial"/>
                        </a:rPr>
                        <a:t>7</a:t>
                      </a:r>
                      <a:r>
                        <a:rPr lang="it-IT" sz="1600" spc="-27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0" spc="10" dirty="0">
                          <a:latin typeface="Calibri"/>
                          <a:ea typeface="Arial"/>
                          <a:cs typeface="Arial"/>
                        </a:rPr>
                        <a:t>-</a:t>
                      </a:r>
                      <a:r>
                        <a:rPr lang="it-IT" sz="1600" b="0" spc="-5" dirty="0">
                          <a:latin typeface="Calibri"/>
                          <a:ea typeface="Arial"/>
                          <a:cs typeface="Arial"/>
                        </a:rPr>
                        <a:t>0</a:t>
                      </a:r>
                      <a:r>
                        <a:rPr lang="it-IT" sz="1600" b="0" spc="5" dirty="0">
                          <a:latin typeface="Calibri"/>
                          <a:ea typeface="Arial"/>
                          <a:cs typeface="Arial"/>
                        </a:rPr>
                        <a:t>,</a:t>
                      </a:r>
                      <a:r>
                        <a:rPr lang="it-IT" sz="1600" b="0" dirty="0">
                          <a:latin typeface="Calibri"/>
                          <a:ea typeface="Arial"/>
                          <a:cs typeface="Arial"/>
                        </a:rPr>
                        <a:t>5</a:t>
                      </a:r>
                      <a:endParaRPr lang="it-IT" sz="1600" b="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a:noFill/>
                    </a:lnB>
                  </a:tcPr>
                </a:tc>
              </a:tr>
              <a:tr h="282400">
                <a:tc>
                  <a:txBody>
                    <a:bodyPr/>
                    <a:lstStyle/>
                    <a:p>
                      <a:pPr>
                        <a:lnSpc>
                          <a:spcPct val="115000"/>
                        </a:lnSpc>
                        <a:spcAft>
                          <a:spcPts val="0"/>
                        </a:spcAft>
                      </a:pPr>
                      <a:r>
                        <a:rPr lang="it-IT" sz="1600" b="1" spc="-5" dirty="0">
                          <a:latin typeface="Calibri"/>
                          <a:ea typeface="Verdana"/>
                          <a:cs typeface="Verdana"/>
                        </a:rPr>
                        <a:t>Af</a:t>
                      </a:r>
                      <a:r>
                        <a:rPr lang="it-IT" sz="1600" b="1" dirty="0">
                          <a:latin typeface="Calibri"/>
                          <a:ea typeface="Verdana"/>
                          <a:cs typeface="Verdana"/>
                        </a:rPr>
                        <a:t>f</a:t>
                      </a:r>
                      <a:r>
                        <a:rPr lang="it-IT" sz="1600" b="1" spc="-10" dirty="0">
                          <a:latin typeface="Calibri"/>
                          <a:ea typeface="Verdana"/>
                          <a:cs typeface="Verdana"/>
                        </a:rPr>
                        <a:t>a</a:t>
                      </a:r>
                      <a:r>
                        <a:rPr lang="it-IT" sz="1600" b="1" spc="-5" dirty="0">
                          <a:latin typeface="Calibri"/>
                          <a:ea typeface="Verdana"/>
                          <a:cs typeface="Verdana"/>
                        </a:rPr>
                        <a:t>r</a:t>
                      </a:r>
                      <a:r>
                        <a:rPr lang="it-IT" sz="1600" b="1" dirty="0">
                          <a:latin typeface="Calibri"/>
                          <a:ea typeface="Verdana"/>
                          <a:cs typeface="Verdana"/>
                        </a:rPr>
                        <a:t>i</a:t>
                      </a:r>
                      <a:r>
                        <a:rPr lang="it-IT" sz="1600" b="1" spc="95" dirty="0">
                          <a:latin typeface="Calibri"/>
                          <a:ea typeface="Verdana"/>
                          <a:cs typeface="Verdana"/>
                        </a:rPr>
                        <a:t> </a:t>
                      </a:r>
                      <a:r>
                        <a:rPr lang="it-IT" sz="1600" b="1" dirty="0">
                          <a:latin typeface="Calibri"/>
                          <a:ea typeface="Verdana"/>
                          <a:cs typeface="Verdana"/>
                        </a:rPr>
                        <a:t>eco</a:t>
                      </a:r>
                      <a:r>
                        <a:rPr lang="it-IT" sz="1600" b="1" spc="-5" dirty="0">
                          <a:latin typeface="Calibri"/>
                          <a:ea typeface="Verdana"/>
                          <a:cs typeface="Verdana"/>
                        </a:rPr>
                        <a:t>n</a:t>
                      </a:r>
                      <a:r>
                        <a:rPr lang="it-IT" sz="1600" b="1" dirty="0">
                          <a:latin typeface="Calibri"/>
                          <a:ea typeface="Verdana"/>
                          <a:cs typeface="Verdana"/>
                        </a:rPr>
                        <a:t>om</a:t>
                      </a:r>
                      <a:r>
                        <a:rPr lang="it-IT" sz="1600" b="1" spc="-10" dirty="0">
                          <a:latin typeface="Calibri"/>
                          <a:ea typeface="Verdana"/>
                          <a:cs typeface="Verdana"/>
                        </a:rPr>
                        <a:t>i</a:t>
                      </a:r>
                      <a:r>
                        <a:rPr lang="it-IT" sz="1600" b="1" dirty="0">
                          <a:latin typeface="Calibri"/>
                          <a:ea typeface="Verdana"/>
                          <a:cs typeface="Verdana"/>
                        </a:rPr>
                        <a:t>ci</a:t>
                      </a:r>
                      <a:r>
                        <a:rPr lang="it-IT" sz="1600" b="1" spc="-250" dirty="0">
                          <a:latin typeface="Calibri"/>
                          <a:ea typeface="Verdana"/>
                          <a:cs typeface="Verdana"/>
                        </a:rPr>
                        <a:t> </a:t>
                      </a:r>
                      <a:endParaRPr lang="it-IT" sz="1600" dirty="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a:latin typeface="Calibri"/>
                          <a:ea typeface="Arial"/>
                          <a:cs typeface="Arial"/>
                        </a:rPr>
                        <a:t>4</a:t>
                      </a:r>
                      <a:r>
                        <a:rPr lang="it-IT" sz="1600" spc="-5">
                          <a:latin typeface="Calibri"/>
                          <a:ea typeface="Arial"/>
                          <a:cs typeface="Arial"/>
                        </a:rPr>
                        <a:t>8.</a:t>
                      </a:r>
                      <a:r>
                        <a:rPr lang="it-IT" sz="1600">
                          <a:latin typeface="Calibri"/>
                          <a:ea typeface="Arial"/>
                          <a:cs typeface="Arial"/>
                        </a:rPr>
                        <a:t>2</a:t>
                      </a:r>
                      <a:r>
                        <a:rPr lang="it-IT" sz="1600" spc="-5">
                          <a:latin typeface="Calibri"/>
                          <a:ea typeface="Arial"/>
                          <a:cs typeface="Arial"/>
                        </a:rPr>
                        <a:t>4</a:t>
                      </a:r>
                      <a:r>
                        <a:rPr lang="it-IT" sz="1600">
                          <a:latin typeface="Calibri"/>
                          <a:ea typeface="Arial"/>
                          <a:cs typeface="Arial"/>
                        </a:rPr>
                        <a:t>4</a:t>
                      </a:r>
                      <a:r>
                        <a:rPr lang="it-IT" sz="1600" spc="-240">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a:latin typeface="Calibri"/>
                          <a:ea typeface="Arial"/>
                          <a:cs typeface="Arial"/>
                        </a:rPr>
                        <a:t>8</a:t>
                      </a:r>
                      <a:r>
                        <a:rPr lang="it-IT" sz="1600" spc="5">
                          <a:latin typeface="Calibri"/>
                          <a:ea typeface="Arial"/>
                          <a:cs typeface="Arial"/>
                        </a:rPr>
                        <a:t>,</a:t>
                      </a:r>
                      <a:r>
                        <a:rPr lang="it-IT" sz="1600">
                          <a:latin typeface="Calibri"/>
                          <a:ea typeface="Arial"/>
                          <a:cs typeface="Arial"/>
                        </a:rPr>
                        <a:t>7</a:t>
                      </a:r>
                      <a:r>
                        <a:rPr lang="it-IT" sz="1600" spc="-275">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latin typeface="Calibri"/>
                          <a:ea typeface="Arial"/>
                          <a:cs typeface="Arial"/>
                        </a:rPr>
                        <a:t>6</a:t>
                      </a:r>
                      <a:r>
                        <a:rPr lang="it-IT" sz="1600" spc="-5" dirty="0">
                          <a:latin typeface="Calibri"/>
                          <a:ea typeface="Arial"/>
                          <a:cs typeface="Arial"/>
                        </a:rPr>
                        <a:t>6.</a:t>
                      </a:r>
                      <a:r>
                        <a:rPr lang="it-IT" sz="1600" dirty="0">
                          <a:latin typeface="Calibri"/>
                          <a:ea typeface="Arial"/>
                          <a:cs typeface="Arial"/>
                        </a:rPr>
                        <a:t>6</a:t>
                      </a:r>
                      <a:r>
                        <a:rPr lang="it-IT" sz="1600" spc="-5" dirty="0">
                          <a:latin typeface="Calibri"/>
                          <a:ea typeface="Arial"/>
                          <a:cs typeface="Arial"/>
                        </a:rPr>
                        <a:t>9</a:t>
                      </a:r>
                      <a:r>
                        <a:rPr lang="it-IT" sz="1600" dirty="0">
                          <a:latin typeface="Calibri"/>
                          <a:ea typeface="Arial"/>
                          <a:cs typeface="Arial"/>
                        </a:rPr>
                        <a:t>5</a:t>
                      </a:r>
                      <a:r>
                        <a:rPr lang="it-IT" sz="1600" spc="-240"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latin typeface="Calibri"/>
                          <a:ea typeface="Arial"/>
                          <a:cs typeface="Arial"/>
                        </a:rPr>
                        <a:t>8,</a:t>
                      </a:r>
                      <a:r>
                        <a:rPr lang="it-IT" sz="1600" dirty="0">
                          <a:latin typeface="Calibri"/>
                          <a:ea typeface="Arial"/>
                          <a:cs typeface="Arial"/>
                        </a:rPr>
                        <a:t>1</a:t>
                      </a:r>
                      <a:r>
                        <a:rPr lang="it-IT" sz="1600" spc="-27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0" spc="10" dirty="0">
                          <a:latin typeface="Calibri"/>
                          <a:ea typeface="Arial"/>
                          <a:cs typeface="Arial"/>
                        </a:rPr>
                        <a:t>-</a:t>
                      </a:r>
                      <a:r>
                        <a:rPr lang="it-IT" sz="1600" b="0" spc="-5" dirty="0">
                          <a:latin typeface="Calibri"/>
                          <a:ea typeface="Arial"/>
                          <a:cs typeface="Arial"/>
                        </a:rPr>
                        <a:t>0</a:t>
                      </a:r>
                      <a:r>
                        <a:rPr lang="it-IT" sz="1600" b="0" spc="5" dirty="0">
                          <a:latin typeface="Calibri"/>
                          <a:ea typeface="Arial"/>
                          <a:cs typeface="Arial"/>
                        </a:rPr>
                        <a:t>,</a:t>
                      </a:r>
                      <a:r>
                        <a:rPr lang="it-IT" sz="1600" b="0" dirty="0">
                          <a:latin typeface="Calibri"/>
                          <a:ea typeface="Arial"/>
                          <a:cs typeface="Arial"/>
                        </a:rPr>
                        <a:t>6</a:t>
                      </a:r>
                      <a:endParaRPr lang="it-IT" sz="1600" b="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a:noFill/>
                    </a:lnB>
                  </a:tcPr>
                </a:tc>
              </a:tr>
              <a:tr h="282400">
                <a:tc>
                  <a:txBody>
                    <a:bodyPr/>
                    <a:lstStyle/>
                    <a:p>
                      <a:pPr>
                        <a:lnSpc>
                          <a:spcPct val="115000"/>
                        </a:lnSpc>
                        <a:spcAft>
                          <a:spcPts val="0"/>
                        </a:spcAft>
                      </a:pPr>
                      <a:r>
                        <a:rPr lang="it-IT" sz="1600" b="1" spc="-5" dirty="0">
                          <a:latin typeface="Calibri"/>
                          <a:ea typeface="Verdana"/>
                          <a:cs typeface="Verdana"/>
                        </a:rPr>
                        <a:t>P</a:t>
                      </a:r>
                      <a:r>
                        <a:rPr lang="it-IT" sz="1600" b="1" dirty="0">
                          <a:latin typeface="Calibri"/>
                          <a:ea typeface="Verdana"/>
                          <a:cs typeface="Verdana"/>
                        </a:rPr>
                        <a:t>rote</a:t>
                      </a:r>
                      <a:r>
                        <a:rPr lang="it-IT" sz="1600" b="1" spc="10" dirty="0">
                          <a:latin typeface="Calibri"/>
                          <a:ea typeface="Verdana"/>
                          <a:cs typeface="Verdana"/>
                        </a:rPr>
                        <a:t>z</a:t>
                      </a:r>
                      <a:r>
                        <a:rPr lang="it-IT" sz="1600" b="1" spc="-5" dirty="0">
                          <a:latin typeface="Calibri"/>
                          <a:ea typeface="Verdana"/>
                          <a:cs typeface="Verdana"/>
                        </a:rPr>
                        <a:t>i</a:t>
                      </a:r>
                      <a:r>
                        <a:rPr lang="it-IT" sz="1600" b="1" dirty="0">
                          <a:latin typeface="Calibri"/>
                          <a:ea typeface="Verdana"/>
                          <a:cs typeface="Verdana"/>
                        </a:rPr>
                        <a:t>one</a:t>
                      </a:r>
                      <a:r>
                        <a:rPr lang="it-IT" sz="1600" b="1" spc="160" dirty="0">
                          <a:latin typeface="Calibri"/>
                          <a:ea typeface="Verdana"/>
                          <a:cs typeface="Verdana"/>
                        </a:rPr>
                        <a:t> </a:t>
                      </a:r>
                      <a:r>
                        <a:rPr lang="it-IT" sz="1600" b="1" dirty="0">
                          <a:latin typeface="Calibri"/>
                          <a:ea typeface="Verdana"/>
                          <a:cs typeface="Verdana"/>
                        </a:rPr>
                        <a:t>de</a:t>
                      </a:r>
                      <a:r>
                        <a:rPr lang="it-IT" sz="1600" b="1" spc="-5" dirty="0">
                          <a:latin typeface="Calibri"/>
                          <a:ea typeface="Verdana"/>
                          <a:cs typeface="Verdana"/>
                        </a:rPr>
                        <a:t>l</a:t>
                      </a:r>
                      <a:r>
                        <a:rPr lang="it-IT" sz="1600" b="1" dirty="0">
                          <a:latin typeface="Calibri"/>
                          <a:ea typeface="Verdana"/>
                          <a:cs typeface="Verdana"/>
                        </a:rPr>
                        <a:t>l</a:t>
                      </a:r>
                      <a:r>
                        <a:rPr lang="it-IT" sz="1600" b="1" spc="5" dirty="0">
                          <a:latin typeface="Calibri"/>
                          <a:ea typeface="Verdana"/>
                          <a:cs typeface="Verdana"/>
                        </a:rPr>
                        <a:t>'</a:t>
                      </a:r>
                      <a:r>
                        <a:rPr lang="it-IT" sz="1600" b="1" spc="-5" dirty="0">
                          <a:latin typeface="Calibri"/>
                          <a:ea typeface="Verdana"/>
                          <a:cs typeface="Verdana"/>
                        </a:rPr>
                        <a:t>a</a:t>
                      </a:r>
                      <a:r>
                        <a:rPr lang="it-IT" sz="1600" b="1" spc="5" dirty="0">
                          <a:latin typeface="Calibri"/>
                          <a:ea typeface="Verdana"/>
                          <a:cs typeface="Verdana"/>
                        </a:rPr>
                        <a:t>m</a:t>
                      </a:r>
                      <a:r>
                        <a:rPr lang="it-IT" sz="1600" b="1" dirty="0">
                          <a:latin typeface="Calibri"/>
                          <a:ea typeface="Verdana"/>
                          <a:cs typeface="Verdana"/>
                        </a:rPr>
                        <a:t>b</a:t>
                      </a:r>
                      <a:r>
                        <a:rPr lang="it-IT" sz="1600" b="1" spc="-5" dirty="0">
                          <a:latin typeface="Calibri"/>
                          <a:ea typeface="Verdana"/>
                          <a:cs typeface="Verdana"/>
                        </a:rPr>
                        <a:t>i</a:t>
                      </a:r>
                      <a:r>
                        <a:rPr lang="it-IT" sz="1600" b="1" dirty="0">
                          <a:latin typeface="Calibri"/>
                          <a:ea typeface="Verdana"/>
                          <a:cs typeface="Verdana"/>
                        </a:rPr>
                        <a:t>ente</a:t>
                      </a:r>
                      <a:r>
                        <a:rPr lang="it-IT" sz="1600" b="1" spc="-210" dirty="0">
                          <a:latin typeface="Calibri"/>
                          <a:ea typeface="Verdana"/>
                          <a:cs typeface="Verdana"/>
                        </a:rPr>
                        <a:t> </a:t>
                      </a:r>
                      <a:endParaRPr lang="it-IT" sz="1600" dirty="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a:latin typeface="Calibri"/>
                          <a:ea typeface="Arial"/>
                          <a:cs typeface="Arial"/>
                        </a:rPr>
                        <a:t>9.</a:t>
                      </a:r>
                      <a:r>
                        <a:rPr lang="it-IT" sz="1600">
                          <a:latin typeface="Calibri"/>
                          <a:ea typeface="Arial"/>
                          <a:cs typeface="Arial"/>
                        </a:rPr>
                        <a:t>2</a:t>
                      </a:r>
                      <a:r>
                        <a:rPr lang="it-IT" sz="1600" spc="-5">
                          <a:latin typeface="Calibri"/>
                          <a:ea typeface="Arial"/>
                          <a:cs typeface="Arial"/>
                        </a:rPr>
                        <a:t>2</a:t>
                      </a:r>
                      <a:r>
                        <a:rPr lang="it-IT" sz="1600">
                          <a:latin typeface="Calibri"/>
                          <a:ea typeface="Arial"/>
                          <a:cs typeface="Arial"/>
                        </a:rPr>
                        <a:t>5</a:t>
                      </a:r>
                      <a:r>
                        <a:rPr lang="it-IT" sz="1600" spc="-250">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latin typeface="Calibri"/>
                          <a:ea typeface="Arial"/>
                          <a:cs typeface="Arial"/>
                        </a:rPr>
                        <a:t>1</a:t>
                      </a:r>
                      <a:r>
                        <a:rPr lang="it-IT" sz="1600" spc="5" dirty="0">
                          <a:latin typeface="Calibri"/>
                          <a:ea typeface="Arial"/>
                          <a:cs typeface="Arial"/>
                        </a:rPr>
                        <a:t>,</a:t>
                      </a:r>
                      <a:r>
                        <a:rPr lang="it-IT" sz="1600" dirty="0">
                          <a:latin typeface="Calibri"/>
                          <a:ea typeface="Arial"/>
                          <a:cs typeface="Arial"/>
                        </a:rPr>
                        <a:t>7</a:t>
                      </a:r>
                      <a:r>
                        <a:rPr lang="it-IT" sz="1600" spc="-27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latin typeface="Calibri"/>
                          <a:ea typeface="Arial"/>
                          <a:cs typeface="Arial"/>
                        </a:rPr>
                        <a:t>1</a:t>
                      </a:r>
                      <a:r>
                        <a:rPr lang="it-IT" sz="1600" spc="-5" dirty="0">
                          <a:latin typeface="Calibri"/>
                          <a:ea typeface="Arial"/>
                          <a:cs typeface="Arial"/>
                        </a:rPr>
                        <a:t>5.</a:t>
                      </a:r>
                      <a:r>
                        <a:rPr lang="it-IT" sz="1600" dirty="0">
                          <a:latin typeface="Calibri"/>
                          <a:ea typeface="Arial"/>
                          <a:cs typeface="Arial"/>
                        </a:rPr>
                        <a:t>8</a:t>
                      </a:r>
                      <a:r>
                        <a:rPr lang="it-IT" sz="1600" spc="-5" dirty="0">
                          <a:latin typeface="Calibri"/>
                          <a:ea typeface="Arial"/>
                          <a:cs typeface="Arial"/>
                        </a:rPr>
                        <a:t>7</a:t>
                      </a:r>
                      <a:r>
                        <a:rPr lang="it-IT" sz="1600" dirty="0">
                          <a:latin typeface="Calibri"/>
                          <a:ea typeface="Arial"/>
                          <a:cs typeface="Arial"/>
                        </a:rPr>
                        <a:t>6</a:t>
                      </a:r>
                      <a:r>
                        <a:rPr lang="it-IT" sz="1600" spc="-240"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latin typeface="Calibri"/>
                          <a:ea typeface="Arial"/>
                          <a:cs typeface="Arial"/>
                        </a:rPr>
                        <a:t>1,</a:t>
                      </a:r>
                      <a:r>
                        <a:rPr lang="it-IT" sz="1600" dirty="0">
                          <a:latin typeface="Calibri"/>
                          <a:ea typeface="Arial"/>
                          <a:cs typeface="Arial"/>
                        </a:rPr>
                        <a:t>9</a:t>
                      </a:r>
                      <a:r>
                        <a:rPr lang="it-IT" sz="1600" spc="-27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0" spc="-5" dirty="0">
                          <a:latin typeface="Calibri"/>
                          <a:ea typeface="Arial"/>
                          <a:cs typeface="Arial"/>
                        </a:rPr>
                        <a:t>0</a:t>
                      </a:r>
                      <a:r>
                        <a:rPr lang="it-IT" sz="1600" b="0" spc="5" dirty="0">
                          <a:latin typeface="Calibri"/>
                          <a:ea typeface="Arial"/>
                          <a:cs typeface="Arial"/>
                        </a:rPr>
                        <a:t>,</a:t>
                      </a:r>
                      <a:r>
                        <a:rPr lang="it-IT" sz="1600" b="0" dirty="0">
                          <a:latin typeface="Calibri"/>
                          <a:ea typeface="Arial"/>
                          <a:cs typeface="Arial"/>
                        </a:rPr>
                        <a:t>3</a:t>
                      </a:r>
                      <a:endParaRPr lang="it-IT" sz="1600" b="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a:noFill/>
                    </a:lnB>
                  </a:tcPr>
                </a:tc>
              </a:tr>
              <a:tr h="282400">
                <a:tc>
                  <a:txBody>
                    <a:bodyPr/>
                    <a:lstStyle/>
                    <a:p>
                      <a:pPr>
                        <a:lnSpc>
                          <a:spcPct val="115000"/>
                        </a:lnSpc>
                        <a:spcAft>
                          <a:spcPts val="0"/>
                        </a:spcAft>
                      </a:pPr>
                      <a:r>
                        <a:rPr lang="it-IT" sz="1600" b="1" spc="-5" dirty="0">
                          <a:latin typeface="Calibri"/>
                          <a:ea typeface="Verdana"/>
                          <a:cs typeface="Verdana"/>
                        </a:rPr>
                        <a:t>Abi</a:t>
                      </a:r>
                      <a:r>
                        <a:rPr lang="it-IT" sz="1600" b="1" dirty="0">
                          <a:latin typeface="Calibri"/>
                          <a:ea typeface="Verdana"/>
                          <a:cs typeface="Verdana"/>
                        </a:rPr>
                        <a:t>t</a:t>
                      </a:r>
                      <a:r>
                        <a:rPr lang="it-IT" sz="1600" b="1" spc="-5" dirty="0">
                          <a:latin typeface="Calibri"/>
                          <a:ea typeface="Verdana"/>
                          <a:cs typeface="Verdana"/>
                        </a:rPr>
                        <a:t>a</a:t>
                      </a:r>
                      <a:r>
                        <a:rPr lang="it-IT" sz="1600" b="1" spc="5" dirty="0">
                          <a:latin typeface="Calibri"/>
                          <a:ea typeface="Verdana"/>
                          <a:cs typeface="Verdana"/>
                        </a:rPr>
                        <a:t>z</a:t>
                      </a:r>
                      <a:r>
                        <a:rPr lang="it-IT" sz="1600" b="1" spc="-5" dirty="0">
                          <a:latin typeface="Calibri"/>
                          <a:ea typeface="Verdana"/>
                          <a:cs typeface="Verdana"/>
                        </a:rPr>
                        <a:t>ion</a:t>
                      </a:r>
                      <a:r>
                        <a:rPr lang="it-IT" sz="1600" b="1" dirty="0">
                          <a:latin typeface="Calibri"/>
                          <a:ea typeface="Verdana"/>
                          <a:cs typeface="Verdana"/>
                        </a:rPr>
                        <a:t>i</a:t>
                      </a:r>
                      <a:r>
                        <a:rPr lang="it-IT" sz="1600" b="1" spc="135" dirty="0">
                          <a:latin typeface="Calibri"/>
                          <a:ea typeface="Verdana"/>
                          <a:cs typeface="Verdana"/>
                        </a:rPr>
                        <a:t> </a:t>
                      </a:r>
                      <a:r>
                        <a:rPr lang="it-IT" sz="1600" b="1" dirty="0">
                          <a:latin typeface="Calibri"/>
                          <a:ea typeface="Verdana"/>
                          <a:cs typeface="Verdana"/>
                        </a:rPr>
                        <a:t>e</a:t>
                      </a:r>
                      <a:r>
                        <a:rPr lang="it-IT" sz="1600" b="1" spc="25" dirty="0">
                          <a:latin typeface="Calibri"/>
                          <a:ea typeface="Verdana"/>
                          <a:cs typeface="Verdana"/>
                        </a:rPr>
                        <a:t> </a:t>
                      </a:r>
                      <a:r>
                        <a:rPr lang="it-IT" sz="1600" b="1" spc="-5" dirty="0">
                          <a:latin typeface="Calibri"/>
                          <a:ea typeface="Verdana"/>
                          <a:cs typeface="Verdana"/>
                        </a:rPr>
                        <a:t>as</a:t>
                      </a:r>
                      <a:r>
                        <a:rPr lang="it-IT" sz="1600" b="1" dirty="0">
                          <a:latin typeface="Calibri"/>
                          <a:ea typeface="Verdana"/>
                          <a:cs typeface="Verdana"/>
                        </a:rPr>
                        <a:t>s</a:t>
                      </a:r>
                      <a:r>
                        <a:rPr lang="it-IT" sz="1600" b="1" spc="-5" dirty="0">
                          <a:latin typeface="Calibri"/>
                          <a:ea typeface="Verdana"/>
                          <a:cs typeface="Verdana"/>
                        </a:rPr>
                        <a:t>e</a:t>
                      </a:r>
                      <a:r>
                        <a:rPr lang="it-IT" sz="1600" b="1" spc="5" dirty="0">
                          <a:latin typeface="Calibri"/>
                          <a:ea typeface="Verdana"/>
                          <a:cs typeface="Verdana"/>
                        </a:rPr>
                        <a:t>t</a:t>
                      </a:r>
                      <a:r>
                        <a:rPr lang="it-IT" sz="1600" b="1" dirty="0">
                          <a:latin typeface="Calibri"/>
                          <a:ea typeface="Verdana"/>
                          <a:cs typeface="Verdana"/>
                        </a:rPr>
                        <a:t>to</a:t>
                      </a:r>
                      <a:r>
                        <a:rPr lang="it-IT" sz="1600" b="1" spc="85" dirty="0">
                          <a:latin typeface="Calibri"/>
                          <a:ea typeface="Verdana"/>
                          <a:cs typeface="Verdana"/>
                        </a:rPr>
                        <a:t> </a:t>
                      </a:r>
                      <a:r>
                        <a:rPr lang="it-IT" sz="1600" b="1" spc="-5" dirty="0">
                          <a:latin typeface="Calibri"/>
                          <a:ea typeface="Verdana"/>
                          <a:cs typeface="Verdana"/>
                        </a:rPr>
                        <a:t>del </a:t>
                      </a:r>
                      <a:r>
                        <a:rPr lang="it-IT" sz="1600" b="1" dirty="0">
                          <a:latin typeface="Calibri"/>
                          <a:ea typeface="Verdana"/>
                          <a:cs typeface="Verdana"/>
                        </a:rPr>
                        <a:t>territorio</a:t>
                      </a:r>
                      <a:r>
                        <a:rPr lang="it-IT" sz="1600" b="1" spc="-265" dirty="0">
                          <a:latin typeface="Calibri"/>
                          <a:ea typeface="Verdana"/>
                          <a:cs typeface="Verdana"/>
                        </a:rPr>
                        <a:t> </a:t>
                      </a:r>
                      <a:endParaRPr lang="it-IT" sz="1600" dirty="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a:latin typeface="Calibri"/>
                          <a:ea typeface="Arial"/>
                          <a:cs typeface="Arial"/>
                        </a:rPr>
                        <a:t>9.</a:t>
                      </a:r>
                      <a:r>
                        <a:rPr lang="it-IT" sz="1600">
                          <a:latin typeface="Calibri"/>
                          <a:ea typeface="Arial"/>
                          <a:cs typeface="Arial"/>
                        </a:rPr>
                        <a:t>1</a:t>
                      </a:r>
                      <a:r>
                        <a:rPr lang="it-IT" sz="1600" spc="-5">
                          <a:latin typeface="Calibri"/>
                          <a:ea typeface="Arial"/>
                          <a:cs typeface="Arial"/>
                        </a:rPr>
                        <a:t>2</a:t>
                      </a:r>
                      <a:r>
                        <a:rPr lang="it-IT" sz="1600">
                          <a:latin typeface="Calibri"/>
                          <a:ea typeface="Arial"/>
                          <a:cs typeface="Arial"/>
                        </a:rPr>
                        <a:t>3</a:t>
                      </a:r>
                      <a:r>
                        <a:rPr lang="it-IT" sz="1600" spc="-250">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a:latin typeface="Calibri"/>
                          <a:ea typeface="Arial"/>
                          <a:cs typeface="Arial"/>
                        </a:rPr>
                        <a:t>1</a:t>
                      </a:r>
                      <a:r>
                        <a:rPr lang="it-IT" sz="1600" spc="5">
                          <a:latin typeface="Calibri"/>
                          <a:ea typeface="Arial"/>
                          <a:cs typeface="Arial"/>
                        </a:rPr>
                        <a:t>,</a:t>
                      </a:r>
                      <a:r>
                        <a:rPr lang="it-IT" sz="1600">
                          <a:latin typeface="Calibri"/>
                          <a:ea typeface="Arial"/>
                          <a:cs typeface="Arial"/>
                        </a:rPr>
                        <a:t>6</a:t>
                      </a:r>
                      <a:r>
                        <a:rPr lang="it-IT" sz="1600" spc="-275">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latin typeface="Calibri"/>
                          <a:ea typeface="Arial"/>
                          <a:cs typeface="Arial"/>
                        </a:rPr>
                        <a:t>1</a:t>
                      </a:r>
                      <a:r>
                        <a:rPr lang="it-IT" sz="1600" spc="-5" dirty="0">
                          <a:latin typeface="Calibri"/>
                          <a:ea typeface="Arial"/>
                          <a:cs typeface="Arial"/>
                        </a:rPr>
                        <a:t>0.</a:t>
                      </a:r>
                      <a:r>
                        <a:rPr lang="it-IT" sz="1600" dirty="0">
                          <a:latin typeface="Calibri"/>
                          <a:ea typeface="Arial"/>
                          <a:cs typeface="Arial"/>
                        </a:rPr>
                        <a:t>0</a:t>
                      </a:r>
                      <a:r>
                        <a:rPr lang="it-IT" sz="1600" spc="-5" dirty="0">
                          <a:latin typeface="Calibri"/>
                          <a:ea typeface="Arial"/>
                          <a:cs typeface="Arial"/>
                        </a:rPr>
                        <a:t>5</a:t>
                      </a:r>
                      <a:r>
                        <a:rPr lang="it-IT" sz="1600" dirty="0">
                          <a:latin typeface="Calibri"/>
                          <a:ea typeface="Arial"/>
                          <a:cs typeface="Arial"/>
                        </a:rPr>
                        <a:t>6</a:t>
                      </a:r>
                      <a:r>
                        <a:rPr lang="it-IT" sz="1600" spc="-240"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latin typeface="Calibri"/>
                          <a:ea typeface="Arial"/>
                          <a:cs typeface="Arial"/>
                        </a:rPr>
                        <a:t>1,</a:t>
                      </a:r>
                      <a:r>
                        <a:rPr lang="it-IT" sz="1600" dirty="0">
                          <a:latin typeface="Calibri"/>
                          <a:ea typeface="Arial"/>
                          <a:cs typeface="Arial"/>
                        </a:rPr>
                        <a:t>2</a:t>
                      </a:r>
                      <a:r>
                        <a:rPr lang="it-IT" sz="1600" spc="-27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0" spc="10" dirty="0">
                          <a:latin typeface="Calibri"/>
                          <a:ea typeface="Arial"/>
                          <a:cs typeface="Arial"/>
                        </a:rPr>
                        <a:t>-</a:t>
                      </a:r>
                      <a:r>
                        <a:rPr lang="it-IT" sz="1600" b="0" spc="-5" dirty="0">
                          <a:latin typeface="Calibri"/>
                          <a:ea typeface="Arial"/>
                          <a:cs typeface="Arial"/>
                        </a:rPr>
                        <a:t>0</a:t>
                      </a:r>
                      <a:r>
                        <a:rPr lang="it-IT" sz="1600" b="0" spc="5" dirty="0">
                          <a:latin typeface="Calibri"/>
                          <a:ea typeface="Arial"/>
                          <a:cs typeface="Arial"/>
                        </a:rPr>
                        <a:t>,</a:t>
                      </a:r>
                      <a:r>
                        <a:rPr lang="it-IT" sz="1600" b="0" dirty="0">
                          <a:latin typeface="Calibri"/>
                          <a:ea typeface="Arial"/>
                          <a:cs typeface="Arial"/>
                        </a:rPr>
                        <a:t>4</a:t>
                      </a:r>
                      <a:endParaRPr lang="it-IT" sz="1600" b="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a:noFill/>
                    </a:lnB>
                  </a:tcPr>
                </a:tc>
              </a:tr>
              <a:tr h="282400">
                <a:tc>
                  <a:txBody>
                    <a:bodyPr/>
                    <a:lstStyle/>
                    <a:p>
                      <a:pPr>
                        <a:lnSpc>
                          <a:spcPct val="115000"/>
                        </a:lnSpc>
                        <a:spcAft>
                          <a:spcPts val="0"/>
                        </a:spcAft>
                      </a:pPr>
                      <a:r>
                        <a:rPr lang="it-IT" sz="1600" b="1" spc="-5" dirty="0">
                          <a:latin typeface="Calibri"/>
                          <a:ea typeface="Verdana"/>
                          <a:cs typeface="Verdana"/>
                        </a:rPr>
                        <a:t>Sani</a:t>
                      </a:r>
                      <a:r>
                        <a:rPr lang="it-IT" sz="1600" b="1" spc="5" dirty="0">
                          <a:latin typeface="Calibri"/>
                          <a:ea typeface="Verdana"/>
                          <a:cs typeface="Verdana"/>
                        </a:rPr>
                        <a:t>t</a:t>
                      </a:r>
                      <a:r>
                        <a:rPr lang="it-IT" sz="1600" b="1" dirty="0">
                          <a:latin typeface="Calibri"/>
                          <a:ea typeface="Verdana"/>
                          <a:cs typeface="Verdana"/>
                        </a:rPr>
                        <a:t>à</a:t>
                      </a:r>
                      <a:r>
                        <a:rPr lang="it-IT" sz="1600" b="1" spc="-300" dirty="0">
                          <a:latin typeface="Calibri"/>
                          <a:ea typeface="Verdana"/>
                          <a:cs typeface="Verdana"/>
                        </a:rPr>
                        <a:t> </a:t>
                      </a:r>
                      <a:endParaRPr lang="it-IT" sz="1600" dirty="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a:latin typeface="Calibri"/>
                          <a:ea typeface="Arial"/>
                          <a:cs typeface="Arial"/>
                        </a:rPr>
                        <a:t>6</a:t>
                      </a:r>
                      <a:r>
                        <a:rPr lang="it-IT" sz="1600" spc="-5">
                          <a:latin typeface="Calibri"/>
                          <a:ea typeface="Arial"/>
                          <a:cs typeface="Arial"/>
                        </a:rPr>
                        <a:t>5.</a:t>
                      </a:r>
                      <a:r>
                        <a:rPr lang="it-IT" sz="1600">
                          <a:latin typeface="Calibri"/>
                          <a:ea typeface="Arial"/>
                          <a:cs typeface="Arial"/>
                        </a:rPr>
                        <a:t>8</a:t>
                      </a:r>
                      <a:r>
                        <a:rPr lang="it-IT" sz="1600" spc="-5">
                          <a:latin typeface="Calibri"/>
                          <a:ea typeface="Arial"/>
                          <a:cs typeface="Arial"/>
                        </a:rPr>
                        <a:t>6</a:t>
                      </a:r>
                      <a:r>
                        <a:rPr lang="it-IT" sz="1600">
                          <a:latin typeface="Calibri"/>
                          <a:ea typeface="Arial"/>
                          <a:cs typeface="Arial"/>
                        </a:rPr>
                        <a:t>9</a:t>
                      </a:r>
                      <a:r>
                        <a:rPr lang="it-IT" sz="1600" spc="-240">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a:latin typeface="Calibri"/>
                          <a:ea typeface="Arial"/>
                          <a:cs typeface="Arial"/>
                        </a:rPr>
                        <a:t>1</a:t>
                      </a:r>
                      <a:r>
                        <a:rPr lang="it-IT" sz="1600" spc="-5">
                          <a:latin typeface="Calibri"/>
                          <a:ea typeface="Arial"/>
                          <a:cs typeface="Arial"/>
                        </a:rPr>
                        <a:t>1,</a:t>
                      </a:r>
                      <a:r>
                        <a:rPr lang="it-IT" sz="1600">
                          <a:latin typeface="Calibri"/>
                          <a:ea typeface="Arial"/>
                          <a:cs typeface="Arial"/>
                        </a:rPr>
                        <a:t>9</a:t>
                      </a:r>
                      <a:r>
                        <a:rPr lang="it-IT" sz="1600" spc="-265">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latin typeface="Calibri"/>
                          <a:ea typeface="Arial"/>
                          <a:cs typeface="Arial"/>
                        </a:rPr>
                        <a:t>1</a:t>
                      </a:r>
                      <a:r>
                        <a:rPr lang="it-IT" sz="1600" dirty="0">
                          <a:latin typeface="Calibri"/>
                          <a:ea typeface="Arial"/>
                          <a:cs typeface="Arial"/>
                        </a:rPr>
                        <a:t>1</a:t>
                      </a:r>
                      <a:r>
                        <a:rPr lang="it-IT" sz="1600" spc="-5" dirty="0">
                          <a:latin typeface="Calibri"/>
                          <a:ea typeface="Arial"/>
                          <a:cs typeface="Arial"/>
                        </a:rPr>
                        <a:t>7.</a:t>
                      </a:r>
                      <a:r>
                        <a:rPr lang="it-IT" sz="1600" dirty="0">
                          <a:latin typeface="Calibri"/>
                          <a:ea typeface="Arial"/>
                          <a:cs typeface="Arial"/>
                        </a:rPr>
                        <a:t>0</a:t>
                      </a:r>
                      <a:r>
                        <a:rPr lang="it-IT" sz="1600" spc="-5" dirty="0">
                          <a:latin typeface="Calibri"/>
                          <a:ea typeface="Arial"/>
                          <a:cs typeface="Arial"/>
                        </a:rPr>
                        <a:t>1</a:t>
                      </a:r>
                      <a:r>
                        <a:rPr lang="it-IT" sz="1600" dirty="0">
                          <a:latin typeface="Calibri"/>
                          <a:ea typeface="Arial"/>
                          <a:cs typeface="Arial"/>
                        </a:rPr>
                        <a:t>2</a:t>
                      </a:r>
                      <a:r>
                        <a:rPr lang="it-IT" sz="1600" spc="-22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latin typeface="Calibri"/>
                          <a:ea typeface="Arial"/>
                          <a:cs typeface="Arial"/>
                        </a:rPr>
                        <a:t>1</a:t>
                      </a:r>
                      <a:r>
                        <a:rPr lang="it-IT" sz="1600" spc="-5" dirty="0">
                          <a:latin typeface="Calibri"/>
                          <a:ea typeface="Arial"/>
                          <a:cs typeface="Arial"/>
                        </a:rPr>
                        <a:t>4,</a:t>
                      </a:r>
                      <a:r>
                        <a:rPr lang="it-IT" sz="1600" dirty="0">
                          <a:latin typeface="Calibri"/>
                          <a:ea typeface="Arial"/>
                          <a:cs typeface="Arial"/>
                        </a:rPr>
                        <a:t>1</a:t>
                      </a:r>
                      <a:r>
                        <a:rPr lang="it-IT" sz="1600" spc="-26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1" spc="-5" dirty="0">
                          <a:solidFill>
                            <a:srgbClr val="CC0066"/>
                          </a:solidFill>
                          <a:latin typeface="Calibri"/>
                          <a:ea typeface="Arial"/>
                          <a:cs typeface="Arial"/>
                        </a:rPr>
                        <a:t>2</a:t>
                      </a:r>
                      <a:r>
                        <a:rPr lang="it-IT" sz="1600" b="1" spc="5" dirty="0">
                          <a:solidFill>
                            <a:srgbClr val="CC0066"/>
                          </a:solidFill>
                          <a:latin typeface="Calibri"/>
                          <a:ea typeface="Arial"/>
                          <a:cs typeface="Arial"/>
                        </a:rPr>
                        <a:t>,</a:t>
                      </a:r>
                      <a:r>
                        <a:rPr lang="it-IT" sz="1600" b="1" dirty="0">
                          <a:solidFill>
                            <a:srgbClr val="CC0066"/>
                          </a:solidFill>
                          <a:latin typeface="Calibri"/>
                          <a:ea typeface="Arial"/>
                          <a:cs typeface="Arial"/>
                        </a:rPr>
                        <a:t>3</a:t>
                      </a:r>
                      <a:endParaRPr lang="it-IT" sz="1600" b="1" dirty="0">
                        <a:solidFill>
                          <a:srgbClr val="CC0066"/>
                        </a:solidFill>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a:noFill/>
                    </a:lnB>
                  </a:tcPr>
                </a:tc>
              </a:tr>
              <a:tr h="282400">
                <a:tc>
                  <a:txBody>
                    <a:bodyPr/>
                    <a:lstStyle/>
                    <a:p>
                      <a:pPr>
                        <a:lnSpc>
                          <a:spcPct val="115000"/>
                        </a:lnSpc>
                        <a:spcAft>
                          <a:spcPts val="0"/>
                        </a:spcAft>
                      </a:pPr>
                      <a:r>
                        <a:rPr lang="it-IT" sz="1600" b="1" spc="-5" dirty="0">
                          <a:latin typeface="Calibri"/>
                          <a:ea typeface="Verdana"/>
                          <a:cs typeface="Verdana"/>
                        </a:rPr>
                        <a:t>A</a:t>
                      </a:r>
                      <a:r>
                        <a:rPr lang="it-IT" sz="1600" b="1" dirty="0">
                          <a:latin typeface="Calibri"/>
                          <a:ea typeface="Verdana"/>
                          <a:cs typeface="Verdana"/>
                        </a:rPr>
                        <a:t>ttività</a:t>
                      </a:r>
                      <a:r>
                        <a:rPr lang="it-IT" sz="1600" b="1" spc="75" dirty="0">
                          <a:latin typeface="Calibri"/>
                          <a:ea typeface="Verdana"/>
                          <a:cs typeface="Verdana"/>
                        </a:rPr>
                        <a:t> </a:t>
                      </a:r>
                      <a:r>
                        <a:rPr lang="it-IT" sz="1600" b="1" dirty="0">
                          <a:latin typeface="Calibri"/>
                          <a:ea typeface="Verdana"/>
                          <a:cs typeface="Verdana"/>
                        </a:rPr>
                        <a:t>ricre</a:t>
                      </a:r>
                      <a:r>
                        <a:rPr lang="it-IT" sz="1600" b="1" spc="-5" dirty="0">
                          <a:latin typeface="Calibri"/>
                          <a:ea typeface="Verdana"/>
                          <a:cs typeface="Verdana"/>
                        </a:rPr>
                        <a:t>a</a:t>
                      </a:r>
                      <a:r>
                        <a:rPr lang="it-IT" sz="1600" b="1" dirty="0">
                          <a:latin typeface="Calibri"/>
                          <a:ea typeface="Verdana"/>
                          <a:cs typeface="Verdana"/>
                        </a:rPr>
                        <a:t>tive,</a:t>
                      </a:r>
                      <a:r>
                        <a:rPr lang="it-IT" sz="1600" b="1" spc="170" dirty="0">
                          <a:latin typeface="Calibri"/>
                          <a:ea typeface="Verdana"/>
                          <a:cs typeface="Verdana"/>
                        </a:rPr>
                        <a:t> </a:t>
                      </a:r>
                      <a:r>
                        <a:rPr lang="it-IT" sz="1600" b="1" spc="5" dirty="0">
                          <a:latin typeface="Calibri"/>
                          <a:ea typeface="Verdana"/>
                          <a:cs typeface="Verdana"/>
                        </a:rPr>
                        <a:t>c</a:t>
                      </a:r>
                      <a:r>
                        <a:rPr lang="it-IT" sz="1600" b="1" dirty="0">
                          <a:latin typeface="Calibri"/>
                          <a:ea typeface="Verdana"/>
                          <a:cs typeface="Verdana"/>
                        </a:rPr>
                        <a:t>u</a:t>
                      </a:r>
                      <a:r>
                        <a:rPr lang="it-IT" sz="1600" b="1" spc="-10" dirty="0">
                          <a:latin typeface="Calibri"/>
                          <a:ea typeface="Verdana"/>
                          <a:cs typeface="Verdana"/>
                        </a:rPr>
                        <a:t>l</a:t>
                      </a:r>
                      <a:r>
                        <a:rPr lang="it-IT" sz="1600" b="1" dirty="0">
                          <a:latin typeface="Calibri"/>
                          <a:ea typeface="Verdana"/>
                          <a:cs typeface="Verdana"/>
                        </a:rPr>
                        <a:t>tur</a:t>
                      </a:r>
                      <a:r>
                        <a:rPr lang="it-IT" sz="1600" b="1" spc="-5" dirty="0">
                          <a:latin typeface="Calibri"/>
                          <a:ea typeface="Verdana"/>
                          <a:cs typeface="Verdana"/>
                        </a:rPr>
                        <a:t>a</a:t>
                      </a:r>
                      <a:r>
                        <a:rPr lang="it-IT" sz="1600" b="1" dirty="0">
                          <a:latin typeface="Calibri"/>
                          <a:ea typeface="Verdana"/>
                          <a:cs typeface="Verdana"/>
                        </a:rPr>
                        <a:t>li e</a:t>
                      </a:r>
                      <a:r>
                        <a:rPr lang="it-IT" sz="1600" b="1" spc="15" dirty="0">
                          <a:latin typeface="Calibri"/>
                          <a:ea typeface="Verdana"/>
                          <a:cs typeface="Verdana"/>
                        </a:rPr>
                        <a:t> </a:t>
                      </a:r>
                      <a:r>
                        <a:rPr lang="it-IT" sz="1600" b="1" dirty="0">
                          <a:latin typeface="Calibri"/>
                          <a:ea typeface="Verdana"/>
                          <a:cs typeface="Verdana"/>
                        </a:rPr>
                        <a:t>di</a:t>
                      </a:r>
                      <a:r>
                        <a:rPr lang="it-IT" sz="1600" b="1" spc="35" dirty="0">
                          <a:latin typeface="Calibri"/>
                          <a:ea typeface="Verdana"/>
                          <a:cs typeface="Verdana"/>
                        </a:rPr>
                        <a:t> </a:t>
                      </a:r>
                      <a:r>
                        <a:rPr lang="it-IT" sz="1600" b="1" dirty="0">
                          <a:latin typeface="Calibri"/>
                          <a:ea typeface="Verdana"/>
                          <a:cs typeface="Verdana"/>
                        </a:rPr>
                        <a:t>culto</a:t>
                      </a:r>
                      <a:r>
                        <a:rPr lang="it-IT" sz="1600" b="1" spc="-315" dirty="0">
                          <a:latin typeface="Calibri"/>
                          <a:ea typeface="Verdana"/>
                          <a:cs typeface="Verdana"/>
                        </a:rPr>
                        <a:t> </a:t>
                      </a:r>
                      <a:endParaRPr lang="it-IT" sz="1600" dirty="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a:latin typeface="Calibri"/>
                          <a:ea typeface="Arial"/>
                          <a:cs typeface="Arial"/>
                        </a:rPr>
                        <a:t>1</a:t>
                      </a:r>
                      <a:r>
                        <a:rPr lang="it-IT" sz="1600" spc="-5">
                          <a:latin typeface="Calibri"/>
                          <a:ea typeface="Arial"/>
                          <a:cs typeface="Arial"/>
                        </a:rPr>
                        <a:t>0.</a:t>
                      </a:r>
                      <a:r>
                        <a:rPr lang="it-IT" sz="1600">
                          <a:latin typeface="Calibri"/>
                          <a:ea typeface="Arial"/>
                          <a:cs typeface="Arial"/>
                        </a:rPr>
                        <a:t>4</a:t>
                      </a:r>
                      <a:r>
                        <a:rPr lang="it-IT" sz="1600" spc="-5">
                          <a:latin typeface="Calibri"/>
                          <a:ea typeface="Arial"/>
                          <a:cs typeface="Arial"/>
                        </a:rPr>
                        <a:t>9</a:t>
                      </a:r>
                      <a:r>
                        <a:rPr lang="it-IT" sz="1600">
                          <a:latin typeface="Calibri"/>
                          <a:ea typeface="Arial"/>
                          <a:cs typeface="Arial"/>
                        </a:rPr>
                        <a:t>0</a:t>
                      </a:r>
                      <a:r>
                        <a:rPr lang="it-IT" sz="1600" spc="-240">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a:latin typeface="Calibri"/>
                          <a:ea typeface="Arial"/>
                          <a:cs typeface="Arial"/>
                        </a:rPr>
                        <a:t>1</a:t>
                      </a:r>
                      <a:r>
                        <a:rPr lang="it-IT" sz="1600" spc="5">
                          <a:latin typeface="Calibri"/>
                          <a:ea typeface="Arial"/>
                          <a:cs typeface="Arial"/>
                        </a:rPr>
                        <a:t>,</a:t>
                      </a:r>
                      <a:r>
                        <a:rPr lang="it-IT" sz="1600">
                          <a:latin typeface="Calibri"/>
                          <a:ea typeface="Arial"/>
                          <a:cs typeface="Arial"/>
                        </a:rPr>
                        <a:t>9</a:t>
                      </a:r>
                      <a:r>
                        <a:rPr lang="it-IT" sz="1600" spc="-275">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latin typeface="Calibri"/>
                          <a:ea typeface="Arial"/>
                          <a:cs typeface="Arial"/>
                        </a:rPr>
                        <a:t>1</a:t>
                      </a:r>
                      <a:r>
                        <a:rPr lang="it-IT" sz="1600" spc="-5" dirty="0">
                          <a:latin typeface="Calibri"/>
                          <a:ea typeface="Arial"/>
                          <a:cs typeface="Arial"/>
                        </a:rPr>
                        <a:t>2.</a:t>
                      </a:r>
                      <a:r>
                        <a:rPr lang="it-IT" sz="1600" dirty="0">
                          <a:latin typeface="Calibri"/>
                          <a:ea typeface="Arial"/>
                          <a:cs typeface="Arial"/>
                        </a:rPr>
                        <a:t>1</a:t>
                      </a:r>
                      <a:r>
                        <a:rPr lang="it-IT" sz="1600" spc="-5" dirty="0">
                          <a:latin typeface="Calibri"/>
                          <a:ea typeface="Arial"/>
                          <a:cs typeface="Arial"/>
                        </a:rPr>
                        <a:t>7</a:t>
                      </a:r>
                      <a:r>
                        <a:rPr lang="it-IT" sz="1600" dirty="0">
                          <a:latin typeface="Calibri"/>
                          <a:ea typeface="Arial"/>
                          <a:cs typeface="Arial"/>
                        </a:rPr>
                        <a:t>0</a:t>
                      </a:r>
                      <a:r>
                        <a:rPr lang="it-IT" sz="1600" spc="-240"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latin typeface="Calibri"/>
                          <a:ea typeface="Arial"/>
                          <a:cs typeface="Arial"/>
                        </a:rPr>
                        <a:t>1,</a:t>
                      </a:r>
                      <a:r>
                        <a:rPr lang="it-IT" sz="1600" dirty="0">
                          <a:latin typeface="Calibri"/>
                          <a:ea typeface="Arial"/>
                          <a:cs typeface="Arial"/>
                        </a:rPr>
                        <a:t>5</a:t>
                      </a:r>
                      <a:r>
                        <a:rPr lang="it-IT" sz="1600" spc="-27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0" spc="10" dirty="0">
                          <a:latin typeface="Calibri"/>
                          <a:ea typeface="Arial"/>
                          <a:cs typeface="Arial"/>
                        </a:rPr>
                        <a:t>-</a:t>
                      </a:r>
                      <a:r>
                        <a:rPr lang="it-IT" sz="1600" b="0" spc="-5" dirty="0">
                          <a:latin typeface="Calibri"/>
                          <a:ea typeface="Arial"/>
                          <a:cs typeface="Arial"/>
                        </a:rPr>
                        <a:t>0</a:t>
                      </a:r>
                      <a:r>
                        <a:rPr lang="it-IT" sz="1600" b="0" spc="5" dirty="0">
                          <a:latin typeface="Calibri"/>
                          <a:ea typeface="Arial"/>
                          <a:cs typeface="Arial"/>
                        </a:rPr>
                        <a:t>,</a:t>
                      </a:r>
                      <a:r>
                        <a:rPr lang="it-IT" sz="1600" b="0" dirty="0">
                          <a:latin typeface="Calibri"/>
                          <a:ea typeface="Arial"/>
                          <a:cs typeface="Arial"/>
                        </a:rPr>
                        <a:t>4</a:t>
                      </a:r>
                      <a:endParaRPr lang="it-IT" sz="1600" b="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a:noFill/>
                    </a:lnB>
                  </a:tcPr>
                </a:tc>
              </a:tr>
              <a:tr h="282400">
                <a:tc>
                  <a:txBody>
                    <a:bodyPr/>
                    <a:lstStyle/>
                    <a:p>
                      <a:pPr>
                        <a:lnSpc>
                          <a:spcPct val="115000"/>
                        </a:lnSpc>
                        <a:spcAft>
                          <a:spcPts val="0"/>
                        </a:spcAft>
                      </a:pPr>
                      <a:r>
                        <a:rPr lang="it-IT" sz="1600" b="1" spc="-10" dirty="0">
                          <a:latin typeface="Calibri"/>
                          <a:ea typeface="Verdana"/>
                          <a:cs typeface="Verdana"/>
                        </a:rPr>
                        <a:t>I</a:t>
                      </a:r>
                      <a:r>
                        <a:rPr lang="it-IT" sz="1600" b="1" dirty="0">
                          <a:latin typeface="Calibri"/>
                          <a:ea typeface="Verdana"/>
                          <a:cs typeface="Verdana"/>
                        </a:rPr>
                        <a:t>struzione</a:t>
                      </a:r>
                      <a:r>
                        <a:rPr lang="it-IT" sz="1600" b="1" spc="-255" dirty="0">
                          <a:latin typeface="Calibri"/>
                          <a:ea typeface="Verdana"/>
                          <a:cs typeface="Verdana"/>
                        </a:rPr>
                        <a:t> </a:t>
                      </a:r>
                      <a:endParaRPr lang="it-IT" sz="1600" dirty="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a:latin typeface="Calibri"/>
                          <a:ea typeface="Arial"/>
                          <a:cs typeface="Arial"/>
                        </a:rPr>
                        <a:t>5</a:t>
                      </a:r>
                      <a:r>
                        <a:rPr lang="it-IT" sz="1600" spc="-5">
                          <a:latin typeface="Calibri"/>
                          <a:ea typeface="Arial"/>
                          <a:cs typeface="Arial"/>
                        </a:rPr>
                        <a:t>2.</a:t>
                      </a:r>
                      <a:r>
                        <a:rPr lang="it-IT" sz="1600">
                          <a:latin typeface="Calibri"/>
                          <a:ea typeface="Arial"/>
                          <a:cs typeface="Arial"/>
                        </a:rPr>
                        <a:t>9</a:t>
                      </a:r>
                      <a:r>
                        <a:rPr lang="it-IT" sz="1600" spc="-5">
                          <a:latin typeface="Calibri"/>
                          <a:ea typeface="Arial"/>
                          <a:cs typeface="Arial"/>
                        </a:rPr>
                        <a:t>1</a:t>
                      </a:r>
                      <a:r>
                        <a:rPr lang="it-IT" sz="1600">
                          <a:latin typeface="Calibri"/>
                          <a:ea typeface="Arial"/>
                          <a:cs typeface="Arial"/>
                        </a:rPr>
                        <a:t>2</a:t>
                      </a:r>
                      <a:r>
                        <a:rPr lang="it-IT" sz="1600" spc="-240">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a:latin typeface="Calibri"/>
                          <a:ea typeface="Arial"/>
                          <a:cs typeface="Arial"/>
                        </a:rPr>
                        <a:t>9</a:t>
                      </a:r>
                      <a:r>
                        <a:rPr lang="it-IT" sz="1600" spc="5">
                          <a:latin typeface="Calibri"/>
                          <a:ea typeface="Arial"/>
                          <a:cs typeface="Arial"/>
                        </a:rPr>
                        <a:t>,</a:t>
                      </a:r>
                      <a:r>
                        <a:rPr lang="it-IT" sz="1600">
                          <a:latin typeface="Calibri"/>
                          <a:ea typeface="Arial"/>
                          <a:cs typeface="Arial"/>
                        </a:rPr>
                        <a:t>5</a:t>
                      </a:r>
                      <a:r>
                        <a:rPr lang="it-IT" sz="1600" spc="-275">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dirty="0">
                          <a:latin typeface="Calibri"/>
                          <a:ea typeface="Arial"/>
                          <a:cs typeface="Arial"/>
                        </a:rPr>
                        <a:t>6</a:t>
                      </a:r>
                      <a:r>
                        <a:rPr lang="it-IT" sz="1600" spc="-5" dirty="0">
                          <a:latin typeface="Calibri"/>
                          <a:ea typeface="Arial"/>
                          <a:cs typeface="Arial"/>
                        </a:rPr>
                        <a:t>5.</a:t>
                      </a:r>
                      <a:r>
                        <a:rPr lang="it-IT" sz="1600" dirty="0">
                          <a:latin typeface="Calibri"/>
                          <a:ea typeface="Arial"/>
                          <a:cs typeface="Arial"/>
                        </a:rPr>
                        <a:t>1</a:t>
                      </a:r>
                      <a:r>
                        <a:rPr lang="it-IT" sz="1600" spc="-5" dirty="0">
                          <a:latin typeface="Calibri"/>
                          <a:ea typeface="Arial"/>
                          <a:cs typeface="Arial"/>
                        </a:rPr>
                        <a:t>9</a:t>
                      </a:r>
                      <a:r>
                        <a:rPr lang="it-IT" sz="1600" dirty="0">
                          <a:latin typeface="Calibri"/>
                          <a:ea typeface="Arial"/>
                          <a:cs typeface="Arial"/>
                        </a:rPr>
                        <a:t>3</a:t>
                      </a:r>
                      <a:r>
                        <a:rPr lang="it-IT" sz="1600" spc="-240"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dirty="0">
                          <a:latin typeface="Calibri"/>
                          <a:ea typeface="Arial"/>
                          <a:cs typeface="Arial"/>
                        </a:rPr>
                        <a:t>7,</a:t>
                      </a:r>
                      <a:r>
                        <a:rPr lang="it-IT" sz="1600" dirty="0">
                          <a:latin typeface="Calibri"/>
                          <a:ea typeface="Arial"/>
                          <a:cs typeface="Arial"/>
                        </a:rPr>
                        <a:t>9</a:t>
                      </a:r>
                      <a:r>
                        <a:rPr lang="it-IT" sz="1600" spc="-27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1" spc="5" dirty="0">
                          <a:solidFill>
                            <a:srgbClr val="CC0066"/>
                          </a:solidFill>
                          <a:latin typeface="Calibri"/>
                          <a:ea typeface="Arial"/>
                          <a:cs typeface="Arial"/>
                        </a:rPr>
                        <a:t>-</a:t>
                      </a:r>
                      <a:r>
                        <a:rPr lang="it-IT" sz="1600" b="1" spc="-5" dirty="0">
                          <a:solidFill>
                            <a:srgbClr val="CC0066"/>
                          </a:solidFill>
                          <a:latin typeface="Calibri"/>
                          <a:ea typeface="Arial"/>
                          <a:cs typeface="Arial"/>
                        </a:rPr>
                        <a:t>1</a:t>
                      </a:r>
                      <a:r>
                        <a:rPr lang="it-IT" sz="1600" b="1" spc="5" dirty="0">
                          <a:solidFill>
                            <a:srgbClr val="CC0066"/>
                          </a:solidFill>
                          <a:latin typeface="Calibri"/>
                          <a:ea typeface="Arial"/>
                          <a:cs typeface="Arial"/>
                        </a:rPr>
                        <a:t>,7</a:t>
                      </a:r>
                      <a:endParaRPr lang="it-IT" sz="1600" b="1" dirty="0">
                        <a:solidFill>
                          <a:srgbClr val="CC0066"/>
                        </a:solidFill>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a:noFill/>
                    </a:lnB>
                  </a:tcPr>
                </a:tc>
              </a:tr>
              <a:tr h="282400">
                <a:tc>
                  <a:txBody>
                    <a:bodyPr/>
                    <a:lstStyle/>
                    <a:p>
                      <a:pPr>
                        <a:lnSpc>
                          <a:spcPct val="115000"/>
                        </a:lnSpc>
                        <a:spcAft>
                          <a:spcPts val="0"/>
                        </a:spcAft>
                      </a:pPr>
                      <a:r>
                        <a:rPr lang="it-IT" sz="1600" b="1" dirty="0">
                          <a:latin typeface="Calibri"/>
                          <a:ea typeface="Verdana"/>
                          <a:cs typeface="Verdana"/>
                        </a:rPr>
                        <a:t>Prote</a:t>
                      </a:r>
                      <a:r>
                        <a:rPr lang="it-IT" sz="1600" b="1" spc="10" dirty="0">
                          <a:latin typeface="Calibri"/>
                          <a:ea typeface="Verdana"/>
                          <a:cs typeface="Verdana"/>
                        </a:rPr>
                        <a:t>z</a:t>
                      </a:r>
                      <a:r>
                        <a:rPr lang="it-IT" sz="1600" b="1" dirty="0">
                          <a:latin typeface="Calibri"/>
                          <a:ea typeface="Verdana"/>
                          <a:cs typeface="Verdana"/>
                        </a:rPr>
                        <a:t>ione</a:t>
                      </a:r>
                      <a:r>
                        <a:rPr lang="it-IT" sz="1600" b="1" spc="160" dirty="0">
                          <a:latin typeface="Calibri"/>
                          <a:ea typeface="Verdana"/>
                          <a:cs typeface="Verdana"/>
                        </a:rPr>
                        <a:t> </a:t>
                      </a:r>
                      <a:r>
                        <a:rPr lang="it-IT" sz="1600" b="1" dirty="0">
                          <a:latin typeface="Calibri"/>
                          <a:ea typeface="Verdana"/>
                          <a:cs typeface="Verdana"/>
                        </a:rPr>
                        <a:t>soci</a:t>
                      </a:r>
                      <a:r>
                        <a:rPr lang="it-IT" sz="1600" b="1" spc="-10" dirty="0">
                          <a:latin typeface="Calibri"/>
                          <a:ea typeface="Verdana"/>
                          <a:cs typeface="Verdana"/>
                        </a:rPr>
                        <a:t>a</a:t>
                      </a:r>
                      <a:r>
                        <a:rPr lang="it-IT" sz="1600" b="1" dirty="0">
                          <a:latin typeface="Calibri"/>
                          <a:ea typeface="Verdana"/>
                          <a:cs typeface="Verdana"/>
                        </a:rPr>
                        <a:t>le</a:t>
                      </a:r>
                      <a:r>
                        <a:rPr lang="it-IT" sz="1600" b="1" spc="-290" dirty="0">
                          <a:latin typeface="Calibri"/>
                          <a:ea typeface="Verdana"/>
                          <a:cs typeface="Verdana"/>
                        </a:rPr>
                        <a:t> </a:t>
                      </a:r>
                      <a:endParaRPr lang="it-IT" sz="1600" dirty="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a:latin typeface="Calibri"/>
                          <a:ea typeface="Arial"/>
                          <a:cs typeface="Arial"/>
                        </a:rPr>
                        <a:t>2</a:t>
                      </a:r>
                      <a:r>
                        <a:rPr lang="it-IT" sz="1600">
                          <a:latin typeface="Calibri"/>
                          <a:ea typeface="Arial"/>
                          <a:cs typeface="Arial"/>
                        </a:rPr>
                        <a:t>0</a:t>
                      </a:r>
                      <a:r>
                        <a:rPr lang="it-IT" sz="1600" spc="-5">
                          <a:latin typeface="Calibri"/>
                          <a:ea typeface="Arial"/>
                          <a:cs typeface="Arial"/>
                        </a:rPr>
                        <a:t>2.</a:t>
                      </a:r>
                      <a:r>
                        <a:rPr lang="it-IT" sz="1600">
                          <a:latin typeface="Calibri"/>
                          <a:ea typeface="Arial"/>
                          <a:cs typeface="Arial"/>
                        </a:rPr>
                        <a:t>6</a:t>
                      </a:r>
                      <a:r>
                        <a:rPr lang="it-IT" sz="1600" spc="-5">
                          <a:latin typeface="Calibri"/>
                          <a:ea typeface="Arial"/>
                          <a:cs typeface="Arial"/>
                        </a:rPr>
                        <a:t>9</a:t>
                      </a:r>
                      <a:r>
                        <a:rPr lang="it-IT" sz="1600">
                          <a:latin typeface="Calibri"/>
                          <a:ea typeface="Arial"/>
                          <a:cs typeface="Arial"/>
                        </a:rPr>
                        <a:t>3</a:t>
                      </a:r>
                      <a:r>
                        <a:rPr lang="it-IT" sz="1600" spc="-225">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a:latin typeface="Calibri"/>
                          <a:ea typeface="Arial"/>
                          <a:cs typeface="Arial"/>
                        </a:rPr>
                        <a:t>3</a:t>
                      </a:r>
                      <a:r>
                        <a:rPr lang="it-IT" sz="1600" spc="-5">
                          <a:latin typeface="Calibri"/>
                          <a:ea typeface="Arial"/>
                          <a:cs typeface="Arial"/>
                        </a:rPr>
                        <a:t>6,</a:t>
                      </a:r>
                      <a:r>
                        <a:rPr lang="it-IT" sz="1600">
                          <a:latin typeface="Calibri"/>
                          <a:ea typeface="Arial"/>
                          <a:cs typeface="Arial"/>
                        </a:rPr>
                        <a:t>5</a:t>
                      </a:r>
                      <a:r>
                        <a:rPr lang="it-IT" sz="1600" spc="-265">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spc="-5">
                          <a:latin typeface="Calibri"/>
                          <a:ea typeface="Arial"/>
                          <a:cs typeface="Arial"/>
                        </a:rPr>
                        <a:t>3</a:t>
                      </a:r>
                      <a:r>
                        <a:rPr lang="it-IT" sz="1600">
                          <a:latin typeface="Calibri"/>
                          <a:ea typeface="Arial"/>
                          <a:cs typeface="Arial"/>
                        </a:rPr>
                        <a:t>5</a:t>
                      </a:r>
                      <a:r>
                        <a:rPr lang="it-IT" sz="1600" spc="-5">
                          <a:latin typeface="Calibri"/>
                          <a:ea typeface="Arial"/>
                          <a:cs typeface="Arial"/>
                        </a:rPr>
                        <a:t>2.</a:t>
                      </a:r>
                      <a:r>
                        <a:rPr lang="it-IT" sz="1600">
                          <a:latin typeface="Calibri"/>
                          <a:ea typeface="Arial"/>
                          <a:cs typeface="Arial"/>
                        </a:rPr>
                        <a:t>5</a:t>
                      </a:r>
                      <a:r>
                        <a:rPr lang="it-IT" sz="1600" spc="-5">
                          <a:latin typeface="Calibri"/>
                          <a:ea typeface="Arial"/>
                          <a:cs typeface="Arial"/>
                        </a:rPr>
                        <a:t>7</a:t>
                      </a:r>
                      <a:r>
                        <a:rPr lang="it-IT" sz="1600">
                          <a:latin typeface="Calibri"/>
                          <a:ea typeface="Arial"/>
                          <a:cs typeface="Arial"/>
                        </a:rPr>
                        <a:t>0</a:t>
                      </a:r>
                      <a:r>
                        <a:rPr lang="it-IT" sz="1600" spc="-225">
                          <a:latin typeface="Calibri"/>
                          <a:ea typeface="Arial"/>
                          <a:cs typeface="Arial"/>
                        </a:rPr>
                        <a:t> </a:t>
                      </a:r>
                      <a:endParaRPr lang="it-IT" sz="160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1" dirty="0">
                          <a:latin typeface="Calibri"/>
                          <a:ea typeface="Arial"/>
                          <a:cs typeface="Arial"/>
                        </a:rPr>
                        <a:t>4</a:t>
                      </a:r>
                      <a:r>
                        <a:rPr lang="it-IT" sz="1600" b="1" spc="-5" dirty="0">
                          <a:latin typeface="Calibri"/>
                          <a:ea typeface="Arial"/>
                          <a:cs typeface="Arial"/>
                        </a:rPr>
                        <a:t>2,</a:t>
                      </a:r>
                      <a:r>
                        <a:rPr lang="it-IT" sz="1600" b="1" dirty="0">
                          <a:latin typeface="Calibri"/>
                          <a:ea typeface="Arial"/>
                          <a:cs typeface="Arial"/>
                        </a:rPr>
                        <a:t>6</a:t>
                      </a:r>
                      <a:r>
                        <a:rPr lang="it-IT" sz="1600" spc="-26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a:noFill/>
                    </a:lnB>
                  </a:tcPr>
                </a:tc>
                <a:tc>
                  <a:txBody>
                    <a:bodyPr/>
                    <a:lstStyle/>
                    <a:p>
                      <a:pPr algn="r">
                        <a:lnSpc>
                          <a:spcPct val="115000"/>
                        </a:lnSpc>
                        <a:spcAft>
                          <a:spcPts val="0"/>
                        </a:spcAft>
                      </a:pPr>
                      <a:r>
                        <a:rPr lang="it-IT" sz="1600" b="1" spc="-5" dirty="0">
                          <a:solidFill>
                            <a:srgbClr val="CC0066"/>
                          </a:solidFill>
                          <a:latin typeface="Calibri"/>
                          <a:ea typeface="Arial"/>
                          <a:cs typeface="Arial"/>
                        </a:rPr>
                        <a:t>6</a:t>
                      </a:r>
                      <a:r>
                        <a:rPr lang="it-IT" sz="1600" b="1" spc="5" dirty="0">
                          <a:solidFill>
                            <a:srgbClr val="CC0066"/>
                          </a:solidFill>
                          <a:latin typeface="Calibri"/>
                          <a:ea typeface="Arial"/>
                          <a:cs typeface="Arial"/>
                        </a:rPr>
                        <a:t>,</a:t>
                      </a:r>
                      <a:r>
                        <a:rPr lang="it-IT" sz="1600" b="1" dirty="0">
                          <a:solidFill>
                            <a:srgbClr val="CC0066"/>
                          </a:solidFill>
                          <a:latin typeface="Calibri"/>
                          <a:ea typeface="Arial"/>
                          <a:cs typeface="Arial"/>
                        </a:rPr>
                        <a:t>1</a:t>
                      </a:r>
                      <a:endParaRPr lang="it-IT" sz="1600" b="1" dirty="0">
                        <a:solidFill>
                          <a:srgbClr val="CC0066"/>
                        </a:solidFill>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a:noFill/>
                    </a:lnB>
                  </a:tcPr>
                </a:tc>
              </a:tr>
              <a:tr h="282400">
                <a:tc>
                  <a:txBody>
                    <a:bodyPr/>
                    <a:lstStyle/>
                    <a:p>
                      <a:pPr>
                        <a:lnSpc>
                          <a:spcPct val="115000"/>
                        </a:lnSpc>
                        <a:spcAft>
                          <a:spcPts val="0"/>
                        </a:spcAft>
                      </a:pPr>
                      <a:r>
                        <a:rPr lang="it-IT" sz="1600" b="1" dirty="0">
                          <a:latin typeface="Calibri"/>
                          <a:ea typeface="Verdana"/>
                          <a:cs typeface="Verdana"/>
                        </a:rPr>
                        <a:t>Spesa</a:t>
                      </a:r>
                      <a:r>
                        <a:rPr lang="it-IT" sz="1600" b="1" spc="90" dirty="0">
                          <a:latin typeface="Calibri"/>
                          <a:ea typeface="Verdana"/>
                          <a:cs typeface="Verdana"/>
                        </a:rPr>
                        <a:t> </a:t>
                      </a:r>
                      <a:r>
                        <a:rPr lang="it-IT" sz="1600" b="1" dirty="0">
                          <a:latin typeface="Calibri"/>
                          <a:ea typeface="Verdana"/>
                          <a:cs typeface="Verdana"/>
                        </a:rPr>
                        <a:t>tot</a:t>
                      </a:r>
                      <a:r>
                        <a:rPr lang="it-IT" sz="1600" b="1" spc="-5" dirty="0">
                          <a:latin typeface="Calibri"/>
                          <a:ea typeface="Verdana"/>
                          <a:cs typeface="Verdana"/>
                        </a:rPr>
                        <a:t>a</a:t>
                      </a:r>
                      <a:r>
                        <a:rPr lang="it-IT" sz="1600" b="1" spc="-10" dirty="0">
                          <a:latin typeface="Calibri"/>
                          <a:ea typeface="Verdana"/>
                          <a:cs typeface="Verdana"/>
                        </a:rPr>
                        <a:t>l</a:t>
                      </a:r>
                      <a:r>
                        <a:rPr lang="it-IT" sz="1600" b="1" dirty="0">
                          <a:latin typeface="Calibri"/>
                          <a:ea typeface="Verdana"/>
                          <a:cs typeface="Verdana"/>
                        </a:rPr>
                        <a:t>e</a:t>
                      </a:r>
                      <a:r>
                        <a:rPr lang="it-IT" sz="1600" b="1" spc="-305" dirty="0">
                          <a:latin typeface="Calibri"/>
                          <a:ea typeface="Verdana"/>
                          <a:cs typeface="Verdana"/>
                        </a:rPr>
                        <a:t> </a:t>
                      </a:r>
                      <a:endParaRPr lang="it-IT" sz="1600" dirty="0">
                        <a:latin typeface="Calibri"/>
                        <a:ea typeface="Calibri"/>
                        <a:cs typeface="Times New Roman"/>
                      </a:endParaRPr>
                    </a:p>
                  </a:txBody>
                  <a:tcPr marL="18000" marR="36000" marT="0" marB="0">
                    <a:lnL>
                      <a:noFill/>
                    </a:lnL>
                    <a:lnR w="12700" cap="flat" cmpd="sng" algn="ctr">
                      <a:solidFill>
                        <a:schemeClr val="accent1">
                          <a:lumMod val="40000"/>
                          <a:lumOff val="60000"/>
                        </a:schemeClr>
                      </a:solidFill>
                      <a:prstDash val="solid"/>
                      <a:round/>
                      <a:headEnd type="none" w="med" len="med"/>
                      <a:tailEnd type="none" w="med" len="med"/>
                    </a:lnR>
                    <a:lnT>
                      <a:noFill/>
                    </a:lnT>
                    <a:lnB w="12700" cap="flat" cmpd="sng" algn="ctr">
                      <a:solidFill>
                        <a:schemeClr val="accent1">
                          <a:lumMod val="40000"/>
                          <a:lumOff val="60000"/>
                        </a:schemeClr>
                      </a:solidFill>
                      <a:prstDash val="solid"/>
                      <a:round/>
                      <a:headEnd type="none" w="med" len="med"/>
                      <a:tailEnd type="none" w="med" len="med"/>
                    </a:lnB>
                  </a:tcPr>
                </a:tc>
                <a:tc>
                  <a:txBody>
                    <a:bodyPr/>
                    <a:lstStyle/>
                    <a:p>
                      <a:pPr algn="r">
                        <a:lnSpc>
                          <a:spcPct val="115000"/>
                        </a:lnSpc>
                        <a:spcAft>
                          <a:spcPts val="0"/>
                        </a:spcAft>
                      </a:pPr>
                      <a:r>
                        <a:rPr lang="it-IT" sz="1600" spc="-5" dirty="0">
                          <a:latin typeface="Calibri"/>
                          <a:ea typeface="Arial"/>
                          <a:cs typeface="Arial"/>
                        </a:rPr>
                        <a:t>5</a:t>
                      </a:r>
                      <a:r>
                        <a:rPr lang="it-IT" sz="1600" dirty="0">
                          <a:latin typeface="Calibri"/>
                          <a:ea typeface="Arial"/>
                          <a:cs typeface="Arial"/>
                        </a:rPr>
                        <a:t>5</a:t>
                      </a:r>
                      <a:r>
                        <a:rPr lang="it-IT" sz="1600" spc="-5" dirty="0">
                          <a:latin typeface="Calibri"/>
                          <a:ea typeface="Arial"/>
                          <a:cs typeface="Arial"/>
                        </a:rPr>
                        <a:t>5.</a:t>
                      </a:r>
                      <a:r>
                        <a:rPr lang="it-IT" sz="1600" dirty="0">
                          <a:latin typeface="Calibri"/>
                          <a:ea typeface="Arial"/>
                          <a:cs typeface="Arial"/>
                        </a:rPr>
                        <a:t>1</a:t>
                      </a:r>
                      <a:r>
                        <a:rPr lang="it-IT" sz="1600" spc="-5" dirty="0">
                          <a:latin typeface="Calibri"/>
                          <a:ea typeface="Arial"/>
                          <a:cs typeface="Arial"/>
                        </a:rPr>
                        <a:t>0</a:t>
                      </a:r>
                      <a:r>
                        <a:rPr lang="it-IT" sz="1600" dirty="0">
                          <a:latin typeface="Calibri"/>
                          <a:ea typeface="Arial"/>
                          <a:cs typeface="Arial"/>
                        </a:rPr>
                        <a:t>2</a:t>
                      </a:r>
                      <a:r>
                        <a:rPr lang="it-IT" sz="1600" spc="-22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w="12700" cap="flat" cmpd="sng" algn="ctr">
                      <a:solidFill>
                        <a:schemeClr val="accent1">
                          <a:lumMod val="40000"/>
                          <a:lumOff val="60000"/>
                        </a:schemeClr>
                      </a:solidFill>
                      <a:prstDash val="solid"/>
                      <a:round/>
                      <a:headEnd type="none" w="med" len="med"/>
                      <a:tailEnd type="none" w="med" len="med"/>
                    </a:lnB>
                  </a:tcPr>
                </a:tc>
                <a:tc>
                  <a:txBody>
                    <a:bodyPr/>
                    <a:lstStyle/>
                    <a:p>
                      <a:pPr algn="r">
                        <a:lnSpc>
                          <a:spcPct val="115000"/>
                        </a:lnSpc>
                        <a:spcAft>
                          <a:spcPts val="0"/>
                        </a:spcAft>
                      </a:pPr>
                      <a:r>
                        <a:rPr lang="it-IT" sz="1600" dirty="0">
                          <a:latin typeface="Calibri"/>
                          <a:ea typeface="Arial"/>
                          <a:cs typeface="Arial"/>
                        </a:rPr>
                        <a:t>1</a:t>
                      </a:r>
                      <a:r>
                        <a:rPr lang="it-IT" sz="1600" spc="-5" dirty="0">
                          <a:latin typeface="Calibri"/>
                          <a:ea typeface="Arial"/>
                          <a:cs typeface="Arial"/>
                        </a:rPr>
                        <a:t>00</a:t>
                      </a:r>
                      <a:r>
                        <a:rPr lang="it-IT" sz="1600" spc="5" dirty="0">
                          <a:latin typeface="Calibri"/>
                          <a:ea typeface="Arial"/>
                          <a:cs typeface="Arial"/>
                        </a:rPr>
                        <a:t>,</a:t>
                      </a:r>
                      <a:r>
                        <a:rPr lang="it-IT" sz="1600" dirty="0">
                          <a:latin typeface="Calibri"/>
                          <a:ea typeface="Arial"/>
                          <a:cs typeface="Arial"/>
                        </a:rPr>
                        <a:t>0</a:t>
                      </a:r>
                      <a:r>
                        <a:rPr lang="it-IT" sz="1600" spc="-250"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w="12700" cap="flat" cmpd="sng" algn="ctr">
                      <a:solidFill>
                        <a:schemeClr val="accent1">
                          <a:lumMod val="40000"/>
                          <a:lumOff val="60000"/>
                        </a:schemeClr>
                      </a:solidFill>
                      <a:prstDash val="solid"/>
                      <a:round/>
                      <a:headEnd type="none" w="med" len="med"/>
                      <a:tailEnd type="none" w="med" len="med"/>
                    </a:lnB>
                  </a:tcPr>
                </a:tc>
                <a:tc>
                  <a:txBody>
                    <a:bodyPr/>
                    <a:lstStyle/>
                    <a:p>
                      <a:pPr algn="r">
                        <a:lnSpc>
                          <a:spcPct val="115000"/>
                        </a:lnSpc>
                        <a:spcAft>
                          <a:spcPts val="0"/>
                        </a:spcAft>
                      </a:pPr>
                      <a:r>
                        <a:rPr lang="it-IT" sz="1600" spc="-5" dirty="0">
                          <a:latin typeface="Calibri"/>
                          <a:ea typeface="Arial"/>
                          <a:cs typeface="Arial"/>
                        </a:rPr>
                        <a:t>8</a:t>
                      </a:r>
                      <a:r>
                        <a:rPr lang="it-IT" sz="1600" dirty="0">
                          <a:latin typeface="Calibri"/>
                          <a:ea typeface="Arial"/>
                          <a:cs typeface="Arial"/>
                        </a:rPr>
                        <a:t>2</a:t>
                      </a:r>
                      <a:r>
                        <a:rPr lang="it-IT" sz="1600" spc="-5" dirty="0">
                          <a:latin typeface="Calibri"/>
                          <a:ea typeface="Arial"/>
                          <a:cs typeface="Arial"/>
                        </a:rPr>
                        <a:t>7.</a:t>
                      </a:r>
                      <a:r>
                        <a:rPr lang="it-IT" sz="1600" dirty="0">
                          <a:latin typeface="Calibri"/>
                          <a:ea typeface="Arial"/>
                          <a:cs typeface="Arial"/>
                        </a:rPr>
                        <a:t>7</a:t>
                      </a:r>
                      <a:r>
                        <a:rPr lang="it-IT" sz="1600" spc="-5" dirty="0">
                          <a:latin typeface="Calibri"/>
                          <a:ea typeface="Arial"/>
                          <a:cs typeface="Arial"/>
                        </a:rPr>
                        <a:t>8</a:t>
                      </a:r>
                      <a:r>
                        <a:rPr lang="it-IT" sz="1600" dirty="0">
                          <a:latin typeface="Calibri"/>
                          <a:ea typeface="Arial"/>
                          <a:cs typeface="Arial"/>
                        </a:rPr>
                        <a:t>0</a:t>
                      </a:r>
                      <a:r>
                        <a:rPr lang="it-IT" sz="1600" spc="-225" dirty="0">
                          <a:latin typeface="Calibri"/>
                          <a:ea typeface="Arial"/>
                          <a:cs typeface="Arial"/>
                        </a:rPr>
                        <a:t> </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w="12700" cap="flat" cmpd="sng" algn="ctr">
                      <a:solidFill>
                        <a:schemeClr val="accent1">
                          <a:lumMod val="40000"/>
                          <a:lumOff val="60000"/>
                        </a:schemeClr>
                      </a:solidFill>
                      <a:prstDash val="solid"/>
                      <a:round/>
                      <a:headEnd type="none" w="med" len="med"/>
                      <a:tailEnd type="none" w="med" len="med"/>
                    </a:lnB>
                  </a:tcPr>
                </a:tc>
                <a:tc>
                  <a:txBody>
                    <a:bodyPr/>
                    <a:lstStyle/>
                    <a:p>
                      <a:pPr algn="r">
                        <a:lnSpc>
                          <a:spcPct val="115000"/>
                        </a:lnSpc>
                        <a:spcAft>
                          <a:spcPts val="0"/>
                        </a:spcAft>
                      </a:pPr>
                      <a:r>
                        <a:rPr lang="it-IT" sz="1600" spc="-5" dirty="0">
                          <a:latin typeface="Calibri"/>
                          <a:ea typeface="Arial"/>
                          <a:cs typeface="Arial"/>
                        </a:rPr>
                        <a:t>1</a:t>
                      </a:r>
                      <a:r>
                        <a:rPr lang="it-IT" sz="1600" dirty="0">
                          <a:latin typeface="Calibri"/>
                          <a:ea typeface="Arial"/>
                          <a:cs typeface="Arial"/>
                        </a:rPr>
                        <a:t>0</a:t>
                      </a:r>
                      <a:r>
                        <a:rPr lang="it-IT" sz="1600" spc="-5" dirty="0">
                          <a:latin typeface="Calibri"/>
                          <a:ea typeface="Arial"/>
                          <a:cs typeface="Arial"/>
                        </a:rPr>
                        <a:t>0,0</a:t>
                      </a:r>
                      <a:endParaRPr lang="it-IT" sz="1600" dirty="0">
                        <a:latin typeface="Calibri"/>
                        <a:ea typeface="Calibri"/>
                        <a:cs typeface="Times New Roman"/>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a:noFill/>
                    </a:lnT>
                    <a:lnB w="12700" cap="flat" cmpd="sng" algn="ctr">
                      <a:solidFill>
                        <a:schemeClr val="accent1">
                          <a:lumMod val="40000"/>
                          <a:lumOff val="60000"/>
                        </a:schemeClr>
                      </a:solidFill>
                      <a:prstDash val="solid"/>
                      <a:round/>
                      <a:headEnd type="none" w="med" len="med"/>
                      <a:tailEnd type="none" w="med" len="med"/>
                    </a:lnB>
                  </a:tcPr>
                </a:tc>
                <a:tc>
                  <a:txBody>
                    <a:bodyPr/>
                    <a:lstStyle/>
                    <a:p>
                      <a:pPr algn="r">
                        <a:lnSpc>
                          <a:spcPct val="115000"/>
                        </a:lnSpc>
                        <a:spcAft>
                          <a:spcPts val="0"/>
                        </a:spcAft>
                      </a:pPr>
                      <a:endParaRPr lang="it-IT" sz="1600" dirty="0">
                        <a:latin typeface="Calibri"/>
                        <a:ea typeface="Arial"/>
                        <a:cs typeface="Arial"/>
                      </a:endParaRPr>
                    </a:p>
                  </a:txBody>
                  <a:tcPr marL="18000" marR="36000" marT="0" marB="0">
                    <a:lnL w="12700" cap="flat" cmpd="sng" algn="ctr">
                      <a:solidFill>
                        <a:schemeClr val="accent1">
                          <a:lumMod val="40000"/>
                          <a:lumOff val="60000"/>
                        </a:schemeClr>
                      </a:solidFill>
                      <a:prstDash val="solid"/>
                      <a:round/>
                      <a:headEnd type="none" w="med" len="med"/>
                      <a:tailEnd type="none" w="med" len="med"/>
                    </a:lnL>
                    <a:lnR>
                      <a:noFill/>
                    </a:lnR>
                    <a:lnT>
                      <a:noFill/>
                    </a:lnT>
                    <a:lnB w="12700" cap="flat" cmpd="sng" algn="ctr">
                      <a:solidFill>
                        <a:schemeClr val="accent1">
                          <a:lumMod val="40000"/>
                          <a:lumOff val="60000"/>
                        </a:schemeClr>
                      </a:solidFill>
                      <a:prstDash val="solid"/>
                      <a:round/>
                      <a:headEnd type="none" w="med" len="med"/>
                      <a:tailEnd type="none" w="med" len="med"/>
                    </a:lnB>
                  </a:tcPr>
                </a:tc>
              </a:tr>
            </a:tbl>
          </a:graphicData>
        </a:graphic>
      </p:graphicFrame>
      <p:sp>
        <p:nvSpPr>
          <p:cNvPr id="12" name="CasellaDiTesto 11"/>
          <p:cNvSpPr txBox="1"/>
          <p:nvPr/>
        </p:nvSpPr>
        <p:spPr>
          <a:xfrm>
            <a:off x="1643042" y="6211669"/>
            <a:ext cx="1714512"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Manovre espansive e Legge di Bilancio</a:t>
            </a:r>
          </a:p>
        </p:txBody>
      </p:sp>
      <p:sp>
        <p:nvSpPr>
          <p:cNvPr id="13" name="CasellaDiTesto 12"/>
          <p:cNvSpPr txBox="1"/>
          <p:nvPr/>
        </p:nvSpPr>
        <p:spPr>
          <a:xfrm>
            <a:off x="3428992" y="6286520"/>
            <a:ext cx="2357454"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 La debolezza delle riforme?</a:t>
            </a:r>
            <a:endParaRPr lang="it-IT" sz="1500" b="1" dirty="0">
              <a:solidFill>
                <a:srgbClr val="B8005C"/>
              </a:solidFill>
              <a:latin typeface="Calibri" pitchFamily="34" charset="0"/>
            </a:endParaRPr>
          </a:p>
        </p:txBody>
      </p:sp>
      <p:sp>
        <p:nvSpPr>
          <p:cNvPr id="14" name="CasellaDiTesto 13"/>
          <p:cNvSpPr txBox="1"/>
          <p:nvPr/>
        </p:nvSpPr>
        <p:spPr>
          <a:xfrm>
            <a:off x="0" y="0"/>
            <a:ext cx="9144000" cy="523220"/>
          </a:xfrm>
          <a:prstGeom prst="rect">
            <a:avLst/>
          </a:prstGeom>
          <a:noFill/>
          <a:ln w="28575">
            <a:solidFill>
              <a:srgbClr val="B8005C"/>
            </a:solidFill>
          </a:ln>
        </p:spPr>
        <p:txBody>
          <a:bodyPr wrap="square" rtlCol="0">
            <a:spAutoFit/>
          </a:bodyPr>
          <a:lstStyle/>
          <a:p>
            <a:pPr algn="ctr">
              <a:defRPr/>
            </a:pPr>
            <a:r>
              <a:rPr lang="en-US" sz="2800" b="1" dirty="0" err="1" smtClean="0">
                <a:latin typeface="Calibri" pitchFamily="34" charset="0"/>
              </a:rPr>
              <a:t>Composizione</a:t>
            </a:r>
            <a:r>
              <a:rPr lang="en-US" sz="2800" b="1" dirty="0" smtClean="0">
                <a:latin typeface="Calibri" pitchFamily="34" charset="0"/>
              </a:rPr>
              <a:t> </a:t>
            </a:r>
            <a:r>
              <a:rPr lang="en-US" sz="2800" b="1" dirty="0" err="1" smtClean="0">
                <a:latin typeface="Calibri" pitchFamily="34" charset="0"/>
              </a:rPr>
              <a:t>della</a:t>
            </a:r>
            <a:r>
              <a:rPr lang="en-US" sz="2800" b="1" dirty="0" smtClean="0">
                <a:latin typeface="Calibri" pitchFamily="34" charset="0"/>
              </a:rPr>
              <a:t> </a:t>
            </a:r>
            <a:r>
              <a:rPr lang="en-US" sz="2800" b="1" dirty="0" err="1" smtClean="0">
                <a:latin typeface="Calibri" pitchFamily="34" charset="0"/>
              </a:rPr>
              <a:t>spesa</a:t>
            </a:r>
            <a:r>
              <a:rPr lang="en-US" sz="2800" b="1" dirty="0" smtClean="0">
                <a:latin typeface="Calibri" pitchFamily="34" charset="0"/>
              </a:rPr>
              <a:t> per </a:t>
            </a:r>
            <a:r>
              <a:rPr lang="en-US" sz="2800" b="1" dirty="0" err="1" smtClean="0">
                <a:latin typeface="Calibri" pitchFamily="34" charset="0"/>
              </a:rPr>
              <a:t>funzioni</a:t>
            </a:r>
            <a:endParaRPr lang="en-US" sz="2800" b="1" dirty="0" smtClean="0">
              <a:latin typeface="Calibri" pitchFamily="34" charset="0"/>
            </a:endParaRPr>
          </a:p>
        </p:txBody>
      </p:sp>
      <p:sp>
        <p:nvSpPr>
          <p:cNvPr id="15" name="CasellaDiTesto 14"/>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Vincoli europei e trend di finanza pubblica</a:t>
            </a:r>
            <a:endParaRPr lang="it-IT" sz="1500" b="1"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CustomShape 1"/>
          <p:cNvSpPr/>
          <p:nvPr/>
        </p:nvSpPr>
        <p:spPr>
          <a:xfrm>
            <a:off x="0" y="0"/>
            <a:ext cx="9144000" cy="764704"/>
          </a:xfrm>
          <a:prstGeom prst="rect">
            <a:avLst/>
          </a:prstGeom>
          <a:noFill/>
          <a:ln w="28575">
            <a:solidFill>
              <a:srgbClr val="B8005C"/>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80000"/>
              </a:lnSpc>
            </a:pPr>
            <a:r>
              <a:rPr lang="it-IT" sz="2800" b="1" strike="noStrike" spc="-1" dirty="0" smtClean="0">
                <a:uFill>
                  <a:solidFill>
                    <a:srgbClr val="FFFFFF"/>
                  </a:solidFill>
                </a:uFill>
                <a:latin typeface="Calibri"/>
                <a:ea typeface="DejaVu Sans"/>
              </a:rPr>
              <a:t>La crisi economica e gli investimenti </a:t>
            </a:r>
          </a:p>
          <a:p>
            <a:pPr algn="ctr">
              <a:lnSpc>
                <a:spcPct val="80000"/>
              </a:lnSpc>
            </a:pPr>
            <a:r>
              <a:rPr lang="it-IT" sz="2800" b="1" strike="noStrike" spc="-1" dirty="0" smtClean="0">
                <a:uFill>
                  <a:solidFill>
                    <a:srgbClr val="FFFFFF"/>
                  </a:solidFill>
                </a:uFill>
                <a:latin typeface="Calibri"/>
                <a:ea typeface="DejaVu Sans"/>
              </a:rPr>
              <a:t>(pubblici e privati)</a:t>
            </a:r>
            <a:r>
              <a:rPr lang="it-IT" sz="2800" b="1" spc="-1" dirty="0" smtClean="0">
                <a:uFill>
                  <a:solidFill>
                    <a:srgbClr val="FFFFFF"/>
                  </a:solidFill>
                </a:uFill>
                <a:latin typeface="Calibri"/>
                <a:ea typeface="DejaVu Sans"/>
              </a:rPr>
              <a:t> </a:t>
            </a:r>
            <a:r>
              <a:rPr lang="it-IT" sz="2800" b="1" strike="noStrike" spc="-1" dirty="0" smtClean="0">
                <a:uFill>
                  <a:solidFill>
                    <a:srgbClr val="FFFFFF"/>
                  </a:solidFill>
                </a:uFill>
                <a:latin typeface="Calibri"/>
                <a:ea typeface="DejaVu Sans"/>
              </a:rPr>
              <a:t>mancati</a:t>
            </a:r>
            <a:endParaRPr lang="it-IT" sz="2800" b="0" strike="noStrike" spc="-1" dirty="0">
              <a:uFill>
                <a:solidFill>
                  <a:srgbClr val="FFFFFF"/>
                </a:solidFill>
              </a:uFill>
              <a:latin typeface="Arial"/>
            </a:endParaRPr>
          </a:p>
        </p:txBody>
      </p:sp>
      <p:sp>
        <p:nvSpPr>
          <p:cNvPr id="15" name="Rettangolo 14"/>
          <p:cNvSpPr/>
          <p:nvPr/>
        </p:nvSpPr>
        <p:spPr>
          <a:xfrm>
            <a:off x="214282" y="857232"/>
            <a:ext cx="8678198" cy="590931"/>
          </a:xfrm>
          <a:prstGeom prst="rect">
            <a:avLst/>
          </a:prstGeom>
          <a:ln>
            <a:noFill/>
          </a:ln>
        </p:spPr>
        <p:txBody>
          <a:bodyPr wrap="square">
            <a:spAutoFit/>
          </a:bodyPr>
          <a:lstStyle/>
          <a:p>
            <a:pPr algn="just">
              <a:lnSpc>
                <a:spcPct val="90000"/>
              </a:lnSpc>
            </a:pPr>
            <a:r>
              <a:rPr lang="it-IT" b="1" dirty="0" smtClean="0">
                <a:latin typeface="Calibri" pitchFamily="34" charset="0"/>
              </a:rPr>
              <a:t>La crisi finanziaria del 2008 ha dato il via a una lunga fase di recessione che ha portato a una riduzione (cumulata) di circa il 5% dei consumi e del 26% negli investimenti. </a:t>
            </a:r>
          </a:p>
        </p:txBody>
      </p:sp>
      <p:sp>
        <p:nvSpPr>
          <p:cNvPr id="22" name="CasellaDiTesto 21"/>
          <p:cNvSpPr txBox="1"/>
          <p:nvPr/>
        </p:nvSpPr>
        <p:spPr>
          <a:xfrm>
            <a:off x="179512" y="4668003"/>
            <a:ext cx="8856984" cy="1384995"/>
          </a:xfrm>
          <a:prstGeom prst="rect">
            <a:avLst/>
          </a:prstGeom>
          <a:noFill/>
          <a:ln>
            <a:solidFill>
              <a:srgbClr val="B8005C"/>
            </a:solidFill>
          </a:ln>
        </p:spPr>
        <p:txBody>
          <a:bodyPr wrap="square" rtlCol="0">
            <a:spAutoFit/>
          </a:bodyPr>
          <a:lstStyle/>
          <a:p>
            <a:pPr algn="just"/>
            <a:r>
              <a:rPr lang="it-IT" sz="1400" b="1" dirty="0">
                <a:latin typeface="Calibri" pitchFamily="34" charset="0"/>
              </a:rPr>
              <a:t>L’ammontare degli investimenti dal 2008, ha </a:t>
            </a:r>
            <a:r>
              <a:rPr lang="it-IT" sz="1400" b="1" dirty="0" smtClean="0">
                <a:latin typeface="Calibri" pitchFamily="34" charset="0"/>
              </a:rPr>
              <a:t>registrato </a:t>
            </a:r>
            <a:r>
              <a:rPr lang="it-IT" sz="1400" b="1" dirty="0">
                <a:latin typeface="Calibri" pitchFamily="34" charset="0"/>
              </a:rPr>
              <a:t>una flessione senza precedenti. Il tasso medio di crescita è</a:t>
            </a:r>
            <a:r>
              <a:rPr lang="it-IT" sz="1400" b="1" dirty="0" smtClean="0">
                <a:latin typeface="Calibri" pitchFamily="34" charset="0"/>
              </a:rPr>
              <a:t> </a:t>
            </a:r>
            <a:r>
              <a:rPr lang="it-IT" sz="1400" b="1" dirty="0">
                <a:latin typeface="Calibri" pitchFamily="34" charset="0"/>
              </a:rPr>
              <a:t>passato dal 2.8% del periodo 1995-2007 al -3.2% del periodo 2008-2016. </a:t>
            </a:r>
            <a:r>
              <a:rPr lang="it-IT" sz="1400" b="1" dirty="0" smtClean="0">
                <a:latin typeface="Calibri" pitchFamily="34" charset="0"/>
              </a:rPr>
              <a:t>Ci</a:t>
            </a:r>
            <a:r>
              <a:rPr lang="it-IT" sz="1400" b="1" dirty="0">
                <a:latin typeface="Calibri" pitchFamily="34" charset="0"/>
              </a:rPr>
              <a:t>ò</a:t>
            </a:r>
            <a:r>
              <a:rPr lang="it-IT" sz="1400" b="1" dirty="0" smtClean="0">
                <a:latin typeface="Calibri" pitchFamily="34" charset="0"/>
              </a:rPr>
              <a:t> </a:t>
            </a:r>
            <a:r>
              <a:rPr lang="it-IT" sz="1400" b="1" dirty="0">
                <a:latin typeface="Calibri" pitchFamily="34" charset="0"/>
              </a:rPr>
              <a:t>ha comportato un livello di investimenti che al 2016 è</a:t>
            </a:r>
            <a:r>
              <a:rPr lang="it-IT" sz="1400" b="1" dirty="0" smtClean="0">
                <a:latin typeface="Calibri" pitchFamily="34" charset="0"/>
              </a:rPr>
              <a:t> </a:t>
            </a:r>
            <a:r>
              <a:rPr lang="it-IT" sz="1400" b="1" dirty="0">
                <a:latin typeface="Calibri" pitchFamily="34" charset="0"/>
              </a:rPr>
              <a:t>inferiore di circa 90 miliardi di euro rispetto a quello del 2007 (-26.3%). Sono circa 600 miliardi gli investimenti persi in questi anni (ovvero la somma di quelli che sono mancati ogni anno dal livello registrato nel 2007) di cui 70 pubblici e 530 privati. Si tratta dell’equivalente di due anni di investimenti a pieno regime completamente persi.</a:t>
            </a:r>
          </a:p>
        </p:txBody>
      </p:sp>
      <p:sp>
        <p:nvSpPr>
          <p:cNvPr id="7" name="CasellaDiTesto 6"/>
          <p:cNvSpPr txBox="1"/>
          <p:nvPr/>
        </p:nvSpPr>
        <p:spPr>
          <a:xfrm>
            <a:off x="1643042" y="6211669"/>
            <a:ext cx="1714512"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Manovre espansive e Legge di Bilancio</a:t>
            </a:r>
          </a:p>
        </p:txBody>
      </p:sp>
      <p:sp>
        <p:nvSpPr>
          <p:cNvPr id="8" name="CasellaDiTesto 7"/>
          <p:cNvSpPr txBox="1"/>
          <p:nvPr/>
        </p:nvSpPr>
        <p:spPr>
          <a:xfrm>
            <a:off x="3428992" y="6286520"/>
            <a:ext cx="2357454" cy="64633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 La debolezza delle riforme?</a:t>
            </a:r>
            <a:endParaRPr lang="it-IT" sz="1500" b="1" dirty="0">
              <a:solidFill>
                <a:srgbClr val="B8005C"/>
              </a:solidFill>
              <a:latin typeface="Calibri" pitchFamily="34" charset="0"/>
            </a:endParaRPr>
          </a:p>
        </p:txBody>
      </p:sp>
      <p:sp>
        <p:nvSpPr>
          <p:cNvPr id="9" name="CasellaDiTesto 8"/>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Vincoli europei e trend di finanza pubblica</a:t>
            </a:r>
            <a:endParaRPr lang="it-IT" sz="1500" b="1" dirty="0">
              <a:solidFill>
                <a:schemeClr val="bg1"/>
              </a:solidFill>
              <a:latin typeface="Calibri" pitchFamily="34" charset="0"/>
            </a:endParaRPr>
          </a:p>
        </p:txBody>
      </p:sp>
      <p:pic>
        <p:nvPicPr>
          <p:cNvPr id="6" name="Immagin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87624" y="1460500"/>
            <a:ext cx="7056784" cy="3197697"/>
          </a:xfrm>
          <a:prstGeom prst="rect">
            <a:avLst/>
          </a:prstGeom>
        </p:spPr>
      </p:pic>
    </p:spTree>
    <p:extLst>
      <p:ext uri="{BB962C8B-B14F-4D97-AF65-F5344CB8AC3E}">
        <p14:creationId xmlns:p14="http://schemas.microsoft.com/office/powerpoint/2010/main" xmlns="" val="114827868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1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17"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18"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19" name="Rectangle 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20"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latin typeface="Calibri" pitchFamily="34" charset="0"/>
            </a:endParaRPr>
          </a:p>
        </p:txBody>
      </p:sp>
      <p:sp>
        <p:nvSpPr>
          <p:cNvPr id="13321" name="Rectangle 1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13322" name="Rectangle 2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13324" name="Rectangle 3"/>
          <p:cNvSpPr>
            <a:spLocks noChangeArrowheads="1"/>
          </p:cNvSpPr>
          <p:nvPr/>
        </p:nvSpPr>
        <p:spPr bwMode="auto">
          <a:xfrm>
            <a:off x="0" y="2724150"/>
            <a:ext cx="9144000" cy="0"/>
          </a:xfrm>
          <a:prstGeom prst="rect">
            <a:avLst/>
          </a:prstGeom>
          <a:noFill/>
          <a:ln w="9525">
            <a:noFill/>
            <a:miter lim="800000"/>
            <a:headEnd/>
            <a:tailEnd/>
          </a:ln>
        </p:spPr>
        <p:txBody>
          <a:bodyPr wrap="none" anchor="ctr">
            <a:spAutoFit/>
          </a:bodyPr>
          <a:lstStyle/>
          <a:p>
            <a:pPr eaLnBrk="0" hangingPunct="0"/>
            <a:endParaRPr lang="it-IT"/>
          </a:p>
        </p:txBody>
      </p:sp>
      <p:sp>
        <p:nvSpPr>
          <p:cNvPr id="21505" name="Rectangle 1"/>
          <p:cNvSpPr>
            <a:spLocks noChangeArrowheads="1"/>
          </p:cNvSpPr>
          <p:nvPr/>
        </p:nvSpPr>
        <p:spPr bwMode="auto">
          <a:xfrm>
            <a:off x="0" y="942400"/>
            <a:ext cx="9144000" cy="10464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101600" algn="ctr" fontAlgn="base">
              <a:spcBef>
                <a:spcPct val="0"/>
              </a:spcBef>
              <a:spcAft>
                <a:spcPct val="0"/>
              </a:spcAft>
              <a:tabLst>
                <a:tab pos="488950" algn="l"/>
              </a:tabLst>
            </a:pPr>
            <a:r>
              <a:rPr lang="it-IT" b="1" dirty="0" smtClean="0">
                <a:latin typeface="Calibri" pitchFamily="34" charset="0"/>
              </a:rPr>
              <a:t>L’obiettivo di rientro dei conti pubblici ha pesato soprattutto sugli investimenti pubblici  e in particolare sugli investimenti degli enti locali (pari al 65% del totale nel 2009)</a:t>
            </a:r>
          </a:p>
          <a:p>
            <a:pPr marL="0" marR="0" lvl="0" indent="101600" algn="ctr" defTabSz="914400" rtl="0" eaLnBrk="1" fontAlgn="base" latinLnBrk="0" hangingPunct="1">
              <a:lnSpc>
                <a:spcPct val="100000"/>
              </a:lnSpc>
              <a:spcBef>
                <a:spcPct val="0"/>
              </a:spcBef>
              <a:spcAft>
                <a:spcPct val="0"/>
              </a:spcAft>
              <a:buClrTx/>
              <a:buSzTx/>
              <a:buFontTx/>
              <a:buNone/>
              <a:tabLst>
                <a:tab pos="488950" algn="l"/>
              </a:tabLst>
            </a:pPr>
            <a:endParaRPr kumimoji="0" lang="it-IT" sz="2600" b="1" i="0" u="none" strike="noStrike" cap="none" normalizeH="0" baseline="0" dirty="0" smtClean="0">
              <a:ln>
                <a:noFill/>
              </a:ln>
              <a:solidFill>
                <a:schemeClr val="tx1"/>
              </a:solidFill>
              <a:effectLst/>
              <a:latin typeface="+mj-lt"/>
              <a:cs typeface="Arial" pitchFamily="34" charset="0"/>
            </a:endParaRPr>
          </a:p>
        </p:txBody>
      </p:sp>
      <p:sp>
        <p:nvSpPr>
          <p:cNvPr id="34" name="CasellaDiTesto 33"/>
          <p:cNvSpPr txBox="1"/>
          <p:nvPr/>
        </p:nvSpPr>
        <p:spPr>
          <a:xfrm>
            <a:off x="142478" y="4994988"/>
            <a:ext cx="8822214" cy="1077218"/>
          </a:xfrm>
          <a:prstGeom prst="rect">
            <a:avLst/>
          </a:prstGeom>
          <a:noFill/>
          <a:ln w="9525">
            <a:solidFill>
              <a:srgbClr val="B8005C"/>
            </a:solidFill>
          </a:ln>
        </p:spPr>
        <p:txBody>
          <a:bodyPr wrap="square" rtlCol="0">
            <a:spAutoFit/>
          </a:bodyPr>
          <a:lstStyle/>
          <a:p>
            <a:pPr algn="just"/>
            <a:r>
              <a:rPr lang="it-IT" sz="1600" b="1" dirty="0" smtClean="0">
                <a:latin typeface="Calibri" pitchFamily="34" charset="0"/>
              </a:rPr>
              <a:t>La crisi ha anche comportato una </a:t>
            </a:r>
            <a:r>
              <a:rPr lang="it-IT" sz="1600" b="1" dirty="0" smtClean="0">
                <a:solidFill>
                  <a:srgbClr val="B8005C"/>
                </a:solidFill>
                <a:latin typeface="Calibri" pitchFamily="34" charset="0"/>
              </a:rPr>
              <a:t>redistribuzione del carico degli investimenti pubblici tra i livelli centrali e locali di governo</a:t>
            </a:r>
            <a:r>
              <a:rPr lang="it-IT" sz="1600" b="1" dirty="0" smtClean="0">
                <a:latin typeface="Calibri" pitchFamily="34" charset="0"/>
              </a:rPr>
              <a:t>. I livelli periferici, che nel nostro paese sono la componente principale, si sono fatti maggiormente carico dell’onere di risanamento della finanza pubblica, riducendo quindi più dei livelli centrali la spesa per investimenti. </a:t>
            </a:r>
          </a:p>
        </p:txBody>
      </p:sp>
      <p:sp>
        <p:nvSpPr>
          <p:cNvPr id="35" name="CasellaDiTesto 34"/>
          <p:cNvSpPr txBox="1"/>
          <p:nvPr/>
        </p:nvSpPr>
        <p:spPr>
          <a:xfrm>
            <a:off x="0" y="1571612"/>
            <a:ext cx="9144000" cy="400110"/>
          </a:xfrm>
          <a:prstGeom prst="rect">
            <a:avLst/>
          </a:prstGeom>
          <a:noFill/>
        </p:spPr>
        <p:txBody>
          <a:bodyPr wrap="square" rtlCol="0">
            <a:spAutoFit/>
          </a:bodyPr>
          <a:lstStyle/>
          <a:p>
            <a:pPr algn="ctr"/>
            <a:r>
              <a:rPr lang="it-IT" sz="2000" b="1" dirty="0">
                <a:solidFill>
                  <a:srgbClr val="A3195B"/>
                </a:solidFill>
                <a:latin typeface="Calibri" pitchFamily="34" charset="0"/>
              </a:rPr>
              <a:t>La componente locale e centrale degli investimenti </a:t>
            </a:r>
            <a:r>
              <a:rPr lang="it-IT" sz="2000" b="1" dirty="0" smtClean="0">
                <a:solidFill>
                  <a:srgbClr val="A3195B"/>
                </a:solidFill>
                <a:latin typeface="Calibri" pitchFamily="34" charset="0"/>
              </a:rPr>
              <a:t>pubblici in Italia </a:t>
            </a:r>
            <a:endParaRPr lang="it-IT" sz="2000" b="1" dirty="0">
              <a:solidFill>
                <a:srgbClr val="A3195B"/>
              </a:solidFill>
              <a:latin typeface="Calibri" pitchFamily="34" charset="0"/>
            </a:endParaRPr>
          </a:p>
        </p:txBody>
      </p:sp>
      <p:sp>
        <p:nvSpPr>
          <p:cNvPr id="15" name="CasellaDiTesto 14"/>
          <p:cNvSpPr txBox="1"/>
          <p:nvPr/>
        </p:nvSpPr>
        <p:spPr>
          <a:xfrm>
            <a:off x="0" y="0"/>
            <a:ext cx="9144000" cy="824841"/>
          </a:xfrm>
          <a:prstGeom prst="rect">
            <a:avLst/>
          </a:prstGeom>
          <a:noFill/>
          <a:ln w="28575">
            <a:solidFill>
              <a:srgbClr val="A3195B"/>
            </a:solidFill>
          </a:ln>
        </p:spPr>
        <p:txBody>
          <a:bodyPr wrap="square" rtlCol="0">
            <a:spAutoFit/>
          </a:bodyPr>
          <a:lstStyle/>
          <a:p>
            <a:pPr algn="ctr">
              <a:lnSpc>
                <a:spcPct val="85000"/>
              </a:lnSpc>
            </a:pPr>
            <a:r>
              <a:rPr lang="it-IT" sz="2800" b="1" dirty="0" smtClean="0">
                <a:latin typeface="Calibri" pitchFamily="34" charset="0"/>
              </a:rPr>
              <a:t>Il patto di stabilità e il contributo degli enti locali alla riduzione del debito pubblico</a:t>
            </a:r>
            <a:endParaRPr lang="it-IT" sz="2800" dirty="0"/>
          </a:p>
        </p:txBody>
      </p:sp>
      <p:sp>
        <p:nvSpPr>
          <p:cNvPr id="20" name="CasellaDiTesto 19"/>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Vincoli europei e trend di finanza pubblica</a:t>
            </a:r>
            <a:endParaRPr lang="it-IT" sz="1500" b="1" dirty="0">
              <a:solidFill>
                <a:schemeClr val="bg1"/>
              </a:solidFill>
              <a:latin typeface="Calibri" pitchFamily="34" charset="0"/>
            </a:endParaRPr>
          </a:p>
        </p:txBody>
      </p:sp>
      <p:pic>
        <p:nvPicPr>
          <p:cNvPr id="21" name="Immagine 20" descr="../FOCUS%20INVESTIMENTI%20PUBBLICI/8.pdf"/>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1472" y="1916832"/>
            <a:ext cx="8034116" cy="3012366"/>
          </a:xfrm>
          <a:prstGeom prst="rect">
            <a:avLst/>
          </a:prstGeom>
          <a:noFill/>
          <a:ln>
            <a:noFill/>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CustomShape 1"/>
          <p:cNvSpPr/>
          <p:nvPr/>
        </p:nvSpPr>
        <p:spPr>
          <a:xfrm>
            <a:off x="1440" y="0"/>
            <a:ext cx="9142560" cy="764704"/>
          </a:xfrm>
          <a:prstGeom prst="rect">
            <a:avLst/>
          </a:prstGeom>
          <a:noFill/>
          <a:ln w="28575">
            <a:solidFill>
              <a:srgbClr val="A3195B"/>
            </a:solid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85000"/>
              </a:lnSpc>
            </a:pPr>
            <a:r>
              <a:rPr lang="it-IT" sz="2400" b="1" strike="noStrike" spc="-1" dirty="0" smtClean="0">
                <a:solidFill>
                  <a:srgbClr val="000000"/>
                </a:solidFill>
                <a:uFill>
                  <a:solidFill>
                    <a:srgbClr val="FFFFFF"/>
                  </a:solidFill>
                </a:uFill>
                <a:latin typeface="Calibri"/>
                <a:ea typeface="DejaVu Sans"/>
              </a:rPr>
              <a:t>Le misure espansive per il rilancio degli investimenti pubblici e l’abbandono del Patto di stabilità</a:t>
            </a:r>
          </a:p>
        </p:txBody>
      </p:sp>
      <p:sp>
        <p:nvSpPr>
          <p:cNvPr id="374" name="CustomShape 2"/>
          <p:cNvSpPr/>
          <p:nvPr/>
        </p:nvSpPr>
        <p:spPr>
          <a:xfrm>
            <a:off x="142844" y="1844824"/>
            <a:ext cx="8821644" cy="438051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55600" indent="-355600" algn="just">
              <a:lnSpc>
                <a:spcPct val="85000"/>
              </a:lnSpc>
              <a:spcAft>
                <a:spcPts val="600"/>
              </a:spcAft>
              <a:buClr>
                <a:srgbClr val="B8005C"/>
              </a:buClr>
              <a:buSzPct val="110000"/>
              <a:buFont typeface="Wingdings" pitchFamily="2" charset="2"/>
              <a:buChar char="Ø"/>
            </a:pPr>
            <a:r>
              <a:rPr lang="it-IT" b="1" spc="-1" dirty="0" smtClean="0">
                <a:solidFill>
                  <a:srgbClr val="CC0066"/>
                </a:solidFill>
                <a:uFill>
                  <a:solidFill>
                    <a:srgbClr val="FFFFFF"/>
                  </a:solidFill>
                </a:uFill>
                <a:latin typeface="Calibri" pitchFamily="34" charset="0"/>
                <a:ea typeface="DejaVu Sans"/>
              </a:rPr>
              <a:t>Legge </a:t>
            </a:r>
            <a:r>
              <a:rPr lang="it-IT" b="1" spc="-1" dirty="0">
                <a:solidFill>
                  <a:srgbClr val="CC0066"/>
                </a:solidFill>
                <a:uFill>
                  <a:solidFill>
                    <a:srgbClr val="FFFFFF"/>
                  </a:solidFill>
                </a:uFill>
                <a:latin typeface="Calibri" pitchFamily="34" charset="0"/>
                <a:ea typeface="DejaVu Sans"/>
              </a:rPr>
              <a:t>stabilità </a:t>
            </a:r>
            <a:r>
              <a:rPr lang="it-IT" b="1" spc="-1" dirty="0" smtClean="0">
                <a:solidFill>
                  <a:srgbClr val="CC0066"/>
                </a:solidFill>
                <a:uFill>
                  <a:solidFill>
                    <a:srgbClr val="FFFFFF"/>
                  </a:solidFill>
                </a:uFill>
                <a:latin typeface="Calibri" pitchFamily="34" charset="0"/>
                <a:ea typeface="DejaVu Sans"/>
              </a:rPr>
              <a:t>2015</a:t>
            </a:r>
            <a:r>
              <a:rPr lang="it-IT" b="1" strike="noStrike" spc="-1" dirty="0" smtClean="0">
                <a:uFill>
                  <a:solidFill>
                    <a:srgbClr val="FFFFFF"/>
                  </a:solidFill>
                </a:uFill>
                <a:latin typeface="Calibri" pitchFamily="34" charset="0"/>
                <a:ea typeface="DejaVu Sans"/>
              </a:rPr>
              <a:t>: riduce i tagli per i comuni, si avvia il processo di armonizzazione contabile.</a:t>
            </a:r>
          </a:p>
          <a:p>
            <a:pPr marL="355600" indent="-355600" algn="just">
              <a:lnSpc>
                <a:spcPct val="85000"/>
              </a:lnSpc>
              <a:spcAft>
                <a:spcPts val="600"/>
              </a:spcAft>
              <a:buClr>
                <a:srgbClr val="B8005C"/>
              </a:buClr>
              <a:buSzPct val="110000"/>
              <a:buFont typeface="Wingdings" pitchFamily="2" charset="2"/>
              <a:buChar char="Ø"/>
            </a:pPr>
            <a:r>
              <a:rPr lang="it-IT" b="1" spc="-1" dirty="0" smtClean="0">
                <a:solidFill>
                  <a:srgbClr val="CC0066"/>
                </a:solidFill>
                <a:uFill>
                  <a:solidFill>
                    <a:srgbClr val="FFFFFF"/>
                  </a:solidFill>
                </a:uFill>
                <a:latin typeface="Calibri" pitchFamily="34" charset="0"/>
                <a:ea typeface="DejaVu Sans"/>
              </a:rPr>
              <a:t>Legge 164/2016</a:t>
            </a:r>
            <a:r>
              <a:rPr lang="it-IT" b="1" spc="-1" dirty="0" smtClean="0">
                <a:uFill>
                  <a:solidFill>
                    <a:srgbClr val="FFFFFF"/>
                  </a:solidFill>
                </a:uFill>
                <a:latin typeface="Calibri" pitchFamily="34" charset="0"/>
                <a:ea typeface="DejaVu Sans"/>
              </a:rPr>
              <a:t>:</a:t>
            </a:r>
            <a:r>
              <a:rPr lang="it-IT" b="1" spc="-1" dirty="0" smtClean="0">
                <a:solidFill>
                  <a:srgbClr val="CC0066"/>
                </a:solidFill>
                <a:uFill>
                  <a:solidFill>
                    <a:srgbClr val="FFFFFF"/>
                  </a:solidFill>
                </a:uFill>
                <a:latin typeface="Calibri" pitchFamily="34" charset="0"/>
                <a:ea typeface="DejaVu Sans"/>
              </a:rPr>
              <a:t> </a:t>
            </a:r>
            <a:r>
              <a:rPr lang="it-IT" b="1" spc="-1" dirty="0" smtClean="0">
                <a:uFill>
                  <a:solidFill>
                    <a:srgbClr val="FFFFFF"/>
                  </a:solidFill>
                </a:uFill>
                <a:latin typeface="Calibri" pitchFamily="34" charset="0"/>
                <a:ea typeface="DejaVu Sans"/>
              </a:rPr>
              <a:t>abbandono del PSI e superamento delle regole rigide che avrebbero dovuto sostituirle (L. 243/2012 – Governo Monti) a favore di regole più espansive</a:t>
            </a:r>
            <a:r>
              <a:rPr lang="it-IT" spc="-1" dirty="0" smtClean="0">
                <a:uFill>
                  <a:solidFill>
                    <a:srgbClr val="FFFFFF"/>
                  </a:solidFill>
                </a:uFill>
                <a:latin typeface="Calibri" pitchFamily="34" charset="0"/>
                <a:ea typeface="DejaVu Sans"/>
              </a:rPr>
              <a:t>.</a:t>
            </a:r>
            <a:endParaRPr lang="it-IT" strike="noStrike" spc="-1" dirty="0" smtClean="0">
              <a:uFill>
                <a:solidFill>
                  <a:srgbClr val="FFFFFF"/>
                </a:solidFill>
              </a:uFill>
              <a:latin typeface="Calibri" pitchFamily="34" charset="0"/>
              <a:ea typeface="DejaVu Sans"/>
            </a:endParaRPr>
          </a:p>
          <a:p>
            <a:pPr algn="ctr">
              <a:lnSpc>
                <a:spcPct val="85000"/>
              </a:lnSpc>
              <a:spcBef>
                <a:spcPts val="600"/>
              </a:spcBef>
              <a:spcAft>
                <a:spcPts val="600"/>
              </a:spcAft>
              <a:buClr>
                <a:srgbClr val="B8005C"/>
              </a:buClr>
              <a:buSzPct val="110000"/>
            </a:pPr>
            <a:r>
              <a:rPr lang="it-IT" sz="2000" b="1" spc="-1" dirty="0" smtClean="0">
                <a:solidFill>
                  <a:srgbClr val="CC0066"/>
                </a:solidFill>
                <a:uFill>
                  <a:solidFill>
                    <a:srgbClr val="FFFFFF"/>
                  </a:solidFill>
                </a:uFill>
                <a:latin typeface="Calibri" pitchFamily="34" charset="0"/>
                <a:ea typeface="DejaVu Sans"/>
              </a:rPr>
              <a:t>Il saldo di bilancio non negativo</a:t>
            </a:r>
          </a:p>
          <a:p>
            <a:pPr algn="just">
              <a:lnSpc>
                <a:spcPct val="85000"/>
              </a:lnSpc>
              <a:buClr>
                <a:srgbClr val="B8005C"/>
              </a:buClr>
              <a:buSzPct val="110000"/>
            </a:pPr>
            <a:r>
              <a:rPr lang="it-IT" b="1" spc="-1" dirty="0" smtClean="0">
                <a:uFill>
                  <a:solidFill>
                    <a:srgbClr val="FFFFFF"/>
                  </a:solidFill>
                </a:uFill>
                <a:latin typeface="Calibri" pitchFamily="34" charset="0"/>
                <a:ea typeface="DejaVu Sans"/>
              </a:rPr>
              <a:t>Misura espansiva, ma prevale </a:t>
            </a:r>
            <a:r>
              <a:rPr lang="it-IT" b="1" u="sng" spc="-1" dirty="0" smtClean="0">
                <a:uFill>
                  <a:solidFill>
                    <a:srgbClr val="FFFFFF"/>
                  </a:solidFill>
                </a:uFill>
                <a:latin typeface="Calibri" pitchFamily="34" charset="0"/>
                <a:ea typeface="DejaVu Sans"/>
              </a:rPr>
              <a:t>l’obiettivo di </a:t>
            </a:r>
            <a:r>
              <a:rPr lang="it-IT" b="1" spc="-1" dirty="0" smtClean="0">
                <a:solidFill>
                  <a:srgbClr val="CC0066"/>
                </a:solidFill>
                <a:uFill>
                  <a:solidFill>
                    <a:srgbClr val="FFFFFF"/>
                  </a:solidFill>
                </a:uFill>
                <a:latin typeface="Calibri" pitchFamily="34" charset="0"/>
                <a:ea typeface="DejaVu Sans"/>
              </a:rPr>
              <a:t>controllo del debito </a:t>
            </a:r>
            <a:r>
              <a:rPr lang="it-IT" b="1" spc="-1" dirty="0" smtClean="0">
                <a:uFill>
                  <a:solidFill>
                    <a:srgbClr val="FFFFFF"/>
                  </a:solidFill>
                </a:uFill>
                <a:latin typeface="Calibri" pitchFamily="34" charset="0"/>
                <a:ea typeface="DejaVu Sans"/>
              </a:rPr>
              <a:t>rispetto al</a:t>
            </a:r>
            <a:r>
              <a:rPr lang="it-IT" b="1" spc="-1" dirty="0" smtClean="0">
                <a:solidFill>
                  <a:srgbClr val="CC0066"/>
                </a:solidFill>
                <a:uFill>
                  <a:solidFill>
                    <a:srgbClr val="FFFFFF"/>
                  </a:solidFill>
                </a:uFill>
                <a:latin typeface="Calibri" pitchFamily="34" charset="0"/>
                <a:ea typeface="DejaVu Sans"/>
              </a:rPr>
              <a:t> sostegno agli investimenti</a:t>
            </a:r>
            <a:r>
              <a:rPr lang="it-IT" b="1" spc="-1" dirty="0" smtClean="0">
                <a:uFill>
                  <a:solidFill>
                    <a:srgbClr val="FFFFFF"/>
                  </a:solidFill>
                </a:uFill>
                <a:latin typeface="Calibri" pitchFamily="34" charset="0"/>
                <a:ea typeface="DejaVu Sans"/>
              </a:rPr>
              <a:t>:</a:t>
            </a:r>
          </a:p>
          <a:p>
            <a:pPr marL="355600" lvl="1" indent="-355600" algn="just">
              <a:lnSpc>
                <a:spcPct val="85000"/>
              </a:lnSpc>
              <a:buClr>
                <a:srgbClr val="B8005C"/>
              </a:buClr>
              <a:buSzPct val="110000"/>
              <a:buFont typeface="Arial"/>
              <a:buChar char="•"/>
            </a:pPr>
            <a:r>
              <a:rPr lang="it-IT" b="1" spc="-1" dirty="0" smtClean="0">
                <a:uFill>
                  <a:solidFill>
                    <a:srgbClr val="FFFFFF"/>
                  </a:solidFill>
                </a:uFill>
                <a:latin typeface="Calibri" pitchFamily="34" charset="0"/>
                <a:ea typeface="DejaVu Sans"/>
              </a:rPr>
              <a:t>riporta gli investimenti nelle mani dell’amministrazione centrale,</a:t>
            </a:r>
          </a:p>
          <a:p>
            <a:pPr marL="355600" lvl="1" indent="-355600" algn="just">
              <a:lnSpc>
                <a:spcPct val="80000"/>
              </a:lnSpc>
              <a:buClr>
                <a:srgbClr val="B8005C"/>
              </a:buClr>
              <a:buSzPct val="110000"/>
              <a:buFont typeface="Arial"/>
              <a:buChar char="•"/>
            </a:pPr>
            <a:r>
              <a:rPr lang="it-IT" b="1" spc="-1" dirty="0" smtClean="0">
                <a:uFill>
                  <a:solidFill>
                    <a:srgbClr val="FFFFFF"/>
                  </a:solidFill>
                </a:uFill>
                <a:latin typeface="Calibri" pitchFamily="34" charset="0"/>
                <a:ea typeface="DejaVu Sans"/>
              </a:rPr>
              <a:t>riguarda i comuni, mentre regioni e province sono oggetto di ripensamento istituzionale.</a:t>
            </a:r>
            <a:endParaRPr lang="it-IT" b="1" strike="noStrike" spc="-1" dirty="0" smtClean="0">
              <a:uFill>
                <a:solidFill>
                  <a:srgbClr val="FFFFFF"/>
                </a:solidFill>
              </a:uFill>
              <a:latin typeface="Calibri" pitchFamily="34" charset="0"/>
              <a:ea typeface="DejaVu Sans"/>
            </a:endParaRPr>
          </a:p>
          <a:p>
            <a:pPr algn="ctr">
              <a:lnSpc>
                <a:spcPct val="80000"/>
              </a:lnSpc>
              <a:spcBef>
                <a:spcPts val="600"/>
              </a:spcBef>
              <a:spcAft>
                <a:spcPts val="600"/>
              </a:spcAft>
              <a:buClr>
                <a:srgbClr val="B8005C"/>
              </a:buClr>
              <a:buSzPct val="110000"/>
            </a:pPr>
            <a:r>
              <a:rPr lang="it-IT" sz="2000" b="1" spc="-1" dirty="0" smtClean="0">
                <a:solidFill>
                  <a:srgbClr val="CC0066"/>
                </a:solidFill>
                <a:uFill>
                  <a:solidFill>
                    <a:srgbClr val="FFFFFF"/>
                  </a:solidFill>
                </a:uFill>
                <a:latin typeface="Calibri" pitchFamily="34" charset="0"/>
                <a:ea typeface="DejaVu Sans"/>
              </a:rPr>
              <a:t>2017 </a:t>
            </a:r>
          </a:p>
          <a:p>
            <a:pPr marL="355600" indent="-355600" algn="just">
              <a:lnSpc>
                <a:spcPct val="85000"/>
              </a:lnSpc>
              <a:buClr>
                <a:srgbClr val="B8005C"/>
              </a:buClr>
              <a:buSzPct val="110000"/>
              <a:buFont typeface="Wingdings" pitchFamily="2" charset="2"/>
              <a:buChar char="Ø"/>
            </a:pPr>
            <a:r>
              <a:rPr lang="it-IT" b="1" spc="-1" dirty="0" smtClean="0">
                <a:solidFill>
                  <a:srgbClr val="CC0066"/>
                </a:solidFill>
                <a:uFill>
                  <a:solidFill>
                    <a:srgbClr val="FFFFFF"/>
                  </a:solidFill>
                </a:uFill>
                <a:latin typeface="Calibri" pitchFamily="34" charset="0"/>
                <a:ea typeface="DejaVu Sans"/>
              </a:rPr>
              <a:t>Legge di bilancio 2017</a:t>
            </a:r>
            <a:r>
              <a:rPr lang="it-IT" spc="-1" dirty="0" smtClean="0">
                <a:uFill>
                  <a:solidFill>
                    <a:srgbClr val="FFFFFF"/>
                  </a:solidFill>
                </a:uFill>
                <a:latin typeface="Calibri" pitchFamily="34" charset="0"/>
                <a:ea typeface="DejaVu Sans"/>
              </a:rPr>
              <a:t>:</a:t>
            </a:r>
            <a:r>
              <a:rPr lang="it-IT" spc="-1" dirty="0" smtClean="0">
                <a:solidFill>
                  <a:srgbClr val="CC0066"/>
                </a:solidFill>
                <a:uFill>
                  <a:solidFill>
                    <a:srgbClr val="FFFFFF"/>
                  </a:solidFill>
                </a:uFill>
                <a:latin typeface="Calibri" pitchFamily="34" charset="0"/>
                <a:ea typeface="DejaVu Sans"/>
              </a:rPr>
              <a:t> </a:t>
            </a:r>
            <a:r>
              <a:rPr lang="it-IT" b="1" spc="-1" dirty="0" smtClean="0">
                <a:uFill>
                  <a:solidFill>
                    <a:srgbClr val="FFFFFF"/>
                  </a:solidFill>
                </a:uFill>
                <a:latin typeface="Calibri" pitchFamily="34" charset="0"/>
                <a:ea typeface="DejaVu Sans"/>
              </a:rPr>
              <a:t>deroga a questa nuova norma, per i prossimi tre anni:</a:t>
            </a:r>
          </a:p>
          <a:p>
            <a:pPr marL="534988" lvl="1" indent="-179388" algn="just">
              <a:lnSpc>
                <a:spcPct val="85000"/>
              </a:lnSpc>
              <a:buClr>
                <a:srgbClr val="B8005C"/>
              </a:buClr>
              <a:buSzPct val="110000"/>
              <a:buFont typeface="Arial"/>
              <a:buChar char="•"/>
            </a:pPr>
            <a:r>
              <a:rPr lang="it-IT" b="1" spc="-1" dirty="0" smtClean="0">
                <a:uFill>
                  <a:solidFill>
                    <a:srgbClr val="FFFFFF"/>
                  </a:solidFill>
                </a:uFill>
                <a:latin typeface="Calibri" pitchFamily="34" charset="0"/>
                <a:ea typeface="DejaVu Sans"/>
              </a:rPr>
              <a:t>rendendo disponibili spazi finanziari di spesa per gli enti sugli avanzi di amministrazione,</a:t>
            </a:r>
          </a:p>
          <a:p>
            <a:pPr marL="534988" lvl="1" indent="-179388" algn="just">
              <a:lnSpc>
                <a:spcPct val="85000"/>
              </a:lnSpc>
              <a:buClr>
                <a:srgbClr val="B8005C"/>
              </a:buClr>
              <a:buSzPct val="110000"/>
              <a:buFont typeface="Arial"/>
              <a:buChar char="•"/>
            </a:pPr>
            <a:r>
              <a:rPr lang="it-IT" b="1" spc="-1" dirty="0" smtClean="0">
                <a:uFill>
                  <a:solidFill>
                    <a:srgbClr val="FFFFFF"/>
                  </a:solidFill>
                </a:uFill>
                <a:latin typeface="Calibri" pitchFamily="34" charset="0"/>
                <a:ea typeface="DejaVu Sans"/>
              </a:rPr>
              <a:t>consentendo possibilità di indebitamento,</a:t>
            </a:r>
          </a:p>
          <a:p>
            <a:pPr marL="534988" lvl="1" indent="-179388" algn="just">
              <a:lnSpc>
                <a:spcPct val="85000"/>
              </a:lnSpc>
              <a:spcAft>
                <a:spcPts val="600"/>
              </a:spcAft>
              <a:buClr>
                <a:srgbClr val="B8005C"/>
              </a:buClr>
              <a:buSzPct val="110000"/>
              <a:buFont typeface="Arial"/>
              <a:buChar char="•"/>
            </a:pPr>
            <a:r>
              <a:rPr lang="it-IT" b="1" spc="-1" dirty="0" smtClean="0">
                <a:uFill>
                  <a:solidFill>
                    <a:srgbClr val="FFFFFF"/>
                  </a:solidFill>
                </a:uFill>
                <a:latin typeface="Calibri" pitchFamily="34" charset="0"/>
                <a:ea typeface="DejaVu Sans"/>
              </a:rPr>
              <a:t>accelerando la spesa fondi di coesione (FSC) -Patti per le città e Piano Periferie.</a:t>
            </a:r>
          </a:p>
        </p:txBody>
      </p:sp>
      <p:sp>
        <p:nvSpPr>
          <p:cNvPr id="6" name="Rettangolo 5"/>
          <p:cNvSpPr/>
          <p:nvPr/>
        </p:nvSpPr>
        <p:spPr>
          <a:xfrm>
            <a:off x="214282" y="918732"/>
            <a:ext cx="8750206" cy="566052"/>
          </a:xfrm>
          <a:prstGeom prst="rect">
            <a:avLst/>
          </a:prstGeom>
          <a:noFill/>
          <a:ln>
            <a:noFill/>
          </a:ln>
        </p:spPr>
        <p:txBody>
          <a:bodyPr wrap="square">
            <a:spAutoFit/>
          </a:bodyPr>
          <a:lstStyle/>
          <a:p>
            <a:pPr indent="101600" algn="ctr" fontAlgn="base">
              <a:lnSpc>
                <a:spcPct val="80000"/>
              </a:lnSpc>
              <a:spcBef>
                <a:spcPct val="0"/>
              </a:spcBef>
              <a:spcAft>
                <a:spcPct val="0"/>
              </a:spcAft>
              <a:tabLst>
                <a:tab pos="488950" algn="l"/>
              </a:tabLst>
            </a:pPr>
            <a:r>
              <a:rPr lang="it-IT" sz="1900" b="1" dirty="0" smtClean="0">
                <a:solidFill>
                  <a:srgbClr val="A3195B"/>
                </a:solidFill>
                <a:latin typeface="Calibri" pitchFamily="34" charset="0"/>
              </a:rPr>
              <a:t>L’Europa e il Governo individuano nel rilancio degli investimenti pubblici la strategia di uscita dalla crisi e nel livello locale la maggiore e più rapida capacità di attivazione </a:t>
            </a:r>
          </a:p>
        </p:txBody>
      </p:sp>
      <p:sp>
        <p:nvSpPr>
          <p:cNvPr id="7" name="Freccia in giù 6"/>
          <p:cNvSpPr/>
          <p:nvPr/>
        </p:nvSpPr>
        <p:spPr>
          <a:xfrm>
            <a:off x="4286248" y="1484784"/>
            <a:ext cx="275119" cy="324000"/>
          </a:xfrm>
          <a:prstGeom prst="downArrow">
            <a:avLst/>
          </a:prstGeom>
          <a:solidFill>
            <a:srgbClr val="A3195B"/>
          </a:solidFill>
          <a:ln>
            <a:solidFill>
              <a:srgbClr val="A319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sellaDiTesto 13"/>
          <p:cNvSpPr txBox="1"/>
          <p:nvPr/>
        </p:nvSpPr>
        <p:spPr>
          <a:xfrm>
            <a:off x="4932040" y="6381328"/>
            <a:ext cx="1872208" cy="323165"/>
          </a:xfrm>
          <a:prstGeom prst="rect">
            <a:avLst/>
          </a:prstGeom>
          <a:noFill/>
        </p:spPr>
        <p:txBody>
          <a:bodyPr wrap="square" rtlCol="0">
            <a:spAutoFit/>
          </a:bodyPr>
          <a:lstStyle/>
          <a:p>
            <a:r>
              <a:rPr lang="it-IT" sz="1500" b="1" dirty="0" smtClean="0">
                <a:solidFill>
                  <a:srgbClr val="B8005C"/>
                </a:solidFill>
                <a:latin typeface="Calibri" pitchFamily="34" charset="0"/>
              </a:rPr>
              <a:t>Intese regionali</a:t>
            </a:r>
            <a:endParaRPr lang="it-IT" sz="1500" b="1" dirty="0">
              <a:solidFill>
                <a:srgbClr val="B8005C"/>
              </a:solidFill>
              <a:latin typeface="Calibri" pitchFamily="34" charset="0"/>
            </a:endParaRPr>
          </a:p>
        </p:txBody>
      </p:sp>
      <p:sp>
        <p:nvSpPr>
          <p:cNvPr id="15" name="CasellaDiTesto 14"/>
          <p:cNvSpPr txBox="1"/>
          <p:nvPr/>
        </p:nvSpPr>
        <p:spPr>
          <a:xfrm>
            <a:off x="3419872" y="6381328"/>
            <a:ext cx="1656184" cy="46628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a:t>
            </a:r>
            <a:endParaRPr lang="it-IT" sz="1500" b="1" dirty="0">
              <a:solidFill>
                <a:srgbClr val="B8005C"/>
              </a:solidFill>
              <a:latin typeface="Calibri" pitchFamily="34" charset="0"/>
            </a:endParaRPr>
          </a:p>
        </p:txBody>
      </p:sp>
      <p:sp>
        <p:nvSpPr>
          <p:cNvPr id="16" name="CasellaDiTesto 15"/>
          <p:cNvSpPr txBox="1"/>
          <p:nvPr/>
        </p:nvSpPr>
        <p:spPr>
          <a:xfrm>
            <a:off x="1497134" y="6237312"/>
            <a:ext cx="1994746" cy="646331"/>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La manovra espansiva per gli investimenti pubblici</a:t>
            </a:r>
            <a:endParaRPr lang="it-IT" sz="1500" b="1" dirty="0">
              <a:solidFill>
                <a:schemeClr val="bg1"/>
              </a:solidFill>
              <a:latin typeface="Calibri" pitchFamily="34" charset="0"/>
            </a:endParaRPr>
          </a:p>
        </p:txBody>
      </p:sp>
      <p:sp>
        <p:nvSpPr>
          <p:cNvPr id="10" name="CasellaDiTesto 9"/>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Vincoli europei e trend di finanza pubblica</a:t>
            </a:r>
            <a:endParaRPr lang="it-IT" sz="1500" b="1" dirty="0">
              <a:solidFill>
                <a:srgbClr val="B8005C"/>
              </a:solidFill>
              <a:latin typeface="Calibri"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0" y="-27384"/>
            <a:ext cx="9144000" cy="504056"/>
          </a:xfrm>
          <a:prstGeom prst="rect">
            <a:avLst/>
          </a:prstGeom>
          <a:noFill/>
          <a:ln w="28575">
            <a:solidFill>
              <a:srgbClr val="B8005C"/>
            </a:solid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80000"/>
              </a:lnSpc>
            </a:pPr>
            <a:r>
              <a:rPr lang="it-IT" sz="2800" b="1" strike="noStrike" spc="-1" dirty="0">
                <a:solidFill>
                  <a:srgbClr val="000000"/>
                </a:solidFill>
                <a:uFill>
                  <a:solidFill>
                    <a:srgbClr val="FFFFFF"/>
                  </a:solidFill>
                </a:uFill>
                <a:latin typeface="Calibri"/>
              </a:rPr>
              <a:t>Il </a:t>
            </a:r>
            <a:r>
              <a:rPr lang="it-IT" sz="2800" b="1" strike="noStrike" spc="-1" dirty="0" smtClean="0">
                <a:solidFill>
                  <a:srgbClr val="000000"/>
                </a:solidFill>
                <a:uFill>
                  <a:solidFill>
                    <a:srgbClr val="FFFFFF"/>
                  </a:solidFill>
                </a:uFill>
                <a:latin typeface="Calibri"/>
              </a:rPr>
              <a:t>“saldo finale non negativo” libera risorse per gli enti </a:t>
            </a:r>
          </a:p>
        </p:txBody>
      </p:sp>
      <p:sp>
        <p:nvSpPr>
          <p:cNvPr id="393" name="CustomShape 5"/>
          <p:cNvSpPr/>
          <p:nvPr/>
        </p:nvSpPr>
        <p:spPr>
          <a:xfrm>
            <a:off x="358298" y="4663396"/>
            <a:ext cx="8318158" cy="1285884"/>
          </a:xfrm>
          <a:prstGeom prst="rect">
            <a:avLst/>
          </a:prstGeom>
          <a:noFill/>
          <a:ln>
            <a:solidFill>
              <a:srgbClr val="B8005C"/>
            </a:solidFill>
          </a:ln>
        </p:spPr>
        <p:style>
          <a:lnRef idx="0">
            <a:scrgbClr r="0" g="0" b="0"/>
          </a:lnRef>
          <a:fillRef idx="0">
            <a:scrgbClr r="0" g="0" b="0"/>
          </a:fillRef>
          <a:effectRef idx="0">
            <a:scrgbClr r="0" g="0" b="0"/>
          </a:effectRef>
          <a:fontRef idx="minor"/>
        </p:style>
        <p:txBody>
          <a:bodyPr lIns="90000" tIns="45000" rIns="90000" bIns="45000"/>
          <a:lstStyle/>
          <a:p>
            <a:pPr marL="180975" indent="-180975">
              <a:lnSpc>
                <a:spcPct val="100000"/>
              </a:lnSpc>
              <a:spcAft>
                <a:spcPts val="600"/>
              </a:spcAft>
              <a:buClr>
                <a:srgbClr val="CC0066"/>
              </a:buClr>
              <a:buFont typeface="Arial" pitchFamily="34" charset="0"/>
              <a:buChar char="•"/>
            </a:pPr>
            <a:r>
              <a:rPr lang="it-IT" b="1" spc="-1" dirty="0" smtClean="0">
                <a:uFill>
                  <a:solidFill>
                    <a:srgbClr val="FFFFFF"/>
                  </a:solidFill>
                </a:uFill>
                <a:latin typeface="Calibri"/>
              </a:rPr>
              <a:t>Il </a:t>
            </a:r>
            <a:r>
              <a:rPr lang="it-IT" b="1" spc="-1" dirty="0">
                <a:uFill>
                  <a:solidFill>
                    <a:srgbClr val="FFFFFF"/>
                  </a:solidFill>
                </a:uFill>
                <a:latin typeface="Calibri"/>
              </a:rPr>
              <a:t>rispetto del saldo </a:t>
            </a:r>
            <a:r>
              <a:rPr lang="it-IT" b="1" spc="-1" dirty="0" smtClean="0">
                <a:uFill>
                  <a:solidFill>
                    <a:srgbClr val="FFFFFF"/>
                  </a:solidFill>
                </a:uFill>
                <a:latin typeface="Calibri"/>
              </a:rPr>
              <a:t>finale </a:t>
            </a:r>
            <a:r>
              <a:rPr lang="it-IT" b="1" spc="-1" dirty="0">
                <a:uFill>
                  <a:solidFill>
                    <a:srgbClr val="FFFFFF"/>
                  </a:solidFill>
                </a:uFill>
                <a:latin typeface="Calibri"/>
              </a:rPr>
              <a:t>di competenza è soddisfatto già </a:t>
            </a:r>
            <a:r>
              <a:rPr lang="it-IT" b="1" spc="-1" dirty="0" smtClean="0">
                <a:uFill>
                  <a:solidFill>
                    <a:srgbClr val="FFFFFF"/>
                  </a:solidFill>
                </a:uFill>
                <a:latin typeface="Calibri"/>
              </a:rPr>
              <a:t>nel 2015 dal 77% </a:t>
            </a:r>
            <a:r>
              <a:rPr lang="it-IT" b="1" spc="-1" dirty="0">
                <a:uFill>
                  <a:solidFill>
                    <a:srgbClr val="FFFFFF"/>
                  </a:solidFill>
                </a:uFill>
                <a:latin typeface="Calibri"/>
              </a:rPr>
              <a:t>dei </a:t>
            </a:r>
            <a:r>
              <a:rPr lang="it-IT" b="1" spc="-1" dirty="0" smtClean="0">
                <a:uFill>
                  <a:solidFill>
                    <a:srgbClr val="FFFFFF"/>
                  </a:solidFill>
                </a:uFill>
                <a:latin typeface="Calibri"/>
              </a:rPr>
              <a:t>Comuni nel Paese, mentre quello di cassa dal 65%.</a:t>
            </a:r>
          </a:p>
          <a:p>
            <a:pPr marL="180975" indent="-180975">
              <a:spcAft>
                <a:spcPts val="600"/>
              </a:spcAft>
              <a:buClr>
                <a:srgbClr val="CC0066"/>
              </a:buClr>
              <a:buFont typeface="Arial" pitchFamily="34" charset="0"/>
              <a:buChar char="•"/>
            </a:pPr>
            <a:r>
              <a:rPr lang="it-IT" b="1" spc="-1" dirty="0" smtClean="0">
                <a:uFill>
                  <a:solidFill>
                    <a:srgbClr val="FFFFFF"/>
                  </a:solidFill>
                </a:uFill>
                <a:latin typeface="Calibri"/>
              </a:rPr>
              <a:t>I saldi finali nei comuni con saldo positivo equivalgono a 3 miliardi di euro, 10% entrate correnti e più che compensano i saldi negativi.</a:t>
            </a:r>
          </a:p>
          <a:p>
            <a:pPr marL="355600" indent="-355600">
              <a:lnSpc>
                <a:spcPct val="100000"/>
              </a:lnSpc>
            </a:pPr>
            <a:endParaRPr lang="it-IT" sz="2000" b="0" strike="noStrike" spc="-1" dirty="0">
              <a:uFill>
                <a:solidFill>
                  <a:srgbClr val="FFFFFF"/>
                </a:solidFill>
              </a:uFill>
              <a:latin typeface="Calibri" pitchFamily="34" charset="0"/>
              <a:cs typeface="Calibri" pitchFamily="34" charset="0"/>
            </a:endParaRPr>
          </a:p>
        </p:txBody>
      </p:sp>
      <p:sp>
        <p:nvSpPr>
          <p:cNvPr id="395" name="CustomShape 7"/>
          <p:cNvSpPr/>
          <p:nvPr/>
        </p:nvSpPr>
        <p:spPr>
          <a:xfrm>
            <a:off x="214282" y="2348880"/>
            <a:ext cx="8643998" cy="35206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90000"/>
              </a:lnSpc>
            </a:pPr>
            <a:r>
              <a:rPr lang="it-IT" b="1" strike="noStrike" spc="-1" dirty="0" smtClean="0">
                <a:solidFill>
                  <a:srgbClr val="CC0066"/>
                </a:solidFill>
                <a:uFill>
                  <a:solidFill>
                    <a:srgbClr val="FFFFFF"/>
                  </a:solidFill>
                </a:uFill>
                <a:latin typeface="Calibri"/>
                <a:ea typeface="DejaVu Sans"/>
              </a:rPr>
              <a:t>Capacità </a:t>
            </a:r>
            <a:r>
              <a:rPr lang="it-IT" b="1" strike="noStrike" spc="-1" dirty="0">
                <a:solidFill>
                  <a:srgbClr val="CC0066"/>
                </a:solidFill>
                <a:uFill>
                  <a:solidFill>
                    <a:srgbClr val="FFFFFF"/>
                  </a:solidFill>
                </a:uFill>
                <a:latin typeface="Calibri"/>
                <a:ea typeface="DejaVu Sans"/>
              </a:rPr>
              <a:t>di spesa aggiuntiva per i </a:t>
            </a:r>
            <a:r>
              <a:rPr lang="it-IT" b="1" strike="noStrike" spc="-1" dirty="0" smtClean="0">
                <a:solidFill>
                  <a:srgbClr val="CC0066"/>
                </a:solidFill>
                <a:uFill>
                  <a:solidFill>
                    <a:srgbClr val="FFFFFF"/>
                  </a:solidFill>
                </a:uFill>
                <a:latin typeface="Calibri"/>
                <a:ea typeface="DejaVu Sans"/>
              </a:rPr>
              <a:t>comuni</a:t>
            </a:r>
            <a:r>
              <a:rPr lang="it-IT" b="1" spc="-1" dirty="0" smtClean="0">
                <a:solidFill>
                  <a:srgbClr val="CC0066"/>
                </a:solidFill>
                <a:uFill>
                  <a:solidFill>
                    <a:srgbClr val="FFFFFF"/>
                  </a:solidFill>
                </a:uFill>
                <a:latin typeface="Calibri"/>
              </a:rPr>
              <a:t> che hanno saldi positivi e disponibilità di cassa</a:t>
            </a:r>
            <a:endParaRPr lang="it-IT" b="0" strike="noStrike" spc="-1" dirty="0">
              <a:solidFill>
                <a:srgbClr val="CC0066"/>
              </a:solidFill>
              <a:uFill>
                <a:solidFill>
                  <a:srgbClr val="FFFFFF"/>
                </a:solidFill>
              </a:uFill>
              <a:latin typeface="Arial"/>
            </a:endParaRPr>
          </a:p>
        </p:txBody>
      </p:sp>
      <p:sp>
        <p:nvSpPr>
          <p:cNvPr id="16" name="Rettangolo 15"/>
          <p:cNvSpPr/>
          <p:nvPr/>
        </p:nvSpPr>
        <p:spPr>
          <a:xfrm>
            <a:off x="755576" y="571480"/>
            <a:ext cx="7416824" cy="1530932"/>
          </a:xfrm>
          <a:prstGeom prst="rect">
            <a:avLst/>
          </a:prstGeom>
        </p:spPr>
        <p:txBody>
          <a:bodyPr wrap="square">
            <a:spAutoFit/>
          </a:bodyPr>
          <a:lstStyle/>
          <a:p>
            <a:pPr marL="355600" indent="-355600" algn="just">
              <a:lnSpc>
                <a:spcPct val="85000"/>
              </a:lnSpc>
              <a:spcAft>
                <a:spcPts val="500"/>
              </a:spcAft>
              <a:buClr>
                <a:srgbClr val="B8005C"/>
              </a:buClr>
              <a:buFont typeface="Wingdings" pitchFamily="2" charset="2"/>
              <a:buChar char="Ø"/>
            </a:pPr>
            <a:r>
              <a:rPr lang="it-IT" sz="2000" b="1" spc="-1" dirty="0" smtClean="0">
                <a:uFill>
                  <a:solidFill>
                    <a:srgbClr val="FFFFFF"/>
                  </a:solidFill>
                </a:uFill>
                <a:latin typeface="Calibri"/>
                <a:ea typeface="DejaVu Sans"/>
              </a:rPr>
              <a:t>Raggiungere un pareggio è più facile che ottenere un avanzo (patto di stabilità) o rispettare una molteplicità di vincoli.</a:t>
            </a:r>
          </a:p>
          <a:p>
            <a:pPr marL="355600" indent="-355600" algn="just">
              <a:lnSpc>
                <a:spcPct val="85000"/>
              </a:lnSpc>
              <a:spcAft>
                <a:spcPts val="500"/>
              </a:spcAft>
              <a:buClr>
                <a:srgbClr val="B8005C"/>
              </a:buClr>
              <a:buFont typeface="Wingdings" pitchFamily="2" charset="2"/>
              <a:buChar char="Ø"/>
            </a:pPr>
            <a:r>
              <a:rPr lang="it-IT" sz="2000" b="1" spc="-1" dirty="0" smtClean="0">
                <a:uFill>
                  <a:solidFill>
                    <a:srgbClr val="FFFFFF"/>
                  </a:solidFill>
                </a:uFill>
                <a:latin typeface="Calibri" pitchFamily="34" charset="0"/>
                <a:cs typeface="Calibri" pitchFamily="34" charset="0"/>
              </a:rPr>
              <a:t>Viene eliminato il vincolo di cassa, si liberano risorse per il pagamento  dei lavori fatti.</a:t>
            </a:r>
          </a:p>
          <a:p>
            <a:pPr marL="355600" indent="-355600" algn="just">
              <a:lnSpc>
                <a:spcPct val="85000"/>
              </a:lnSpc>
              <a:spcAft>
                <a:spcPts val="500"/>
              </a:spcAft>
              <a:buClr>
                <a:srgbClr val="B8005C"/>
              </a:buClr>
              <a:buFont typeface="Wingdings" pitchFamily="2" charset="2"/>
              <a:buChar char="Ø"/>
            </a:pPr>
            <a:r>
              <a:rPr lang="it-IT" sz="2000" b="1" spc="-1" dirty="0" smtClean="0">
                <a:uFill>
                  <a:solidFill>
                    <a:srgbClr val="FFFFFF"/>
                  </a:solidFill>
                </a:uFill>
                <a:latin typeface="Calibri"/>
              </a:rPr>
              <a:t>Il divieto di agire sui prelievi consente solo aumenti delle spese.</a:t>
            </a:r>
            <a:endParaRPr lang="it-IT" b="1" spc="-1" dirty="0" smtClean="0">
              <a:uFill>
                <a:solidFill>
                  <a:srgbClr val="FFFFFF"/>
                </a:solidFill>
              </a:uFill>
              <a:latin typeface="Calibri" pitchFamily="34" charset="0"/>
              <a:cs typeface="Calibri" pitchFamily="34" charset="0"/>
            </a:endParaRPr>
          </a:p>
        </p:txBody>
      </p:sp>
      <p:sp>
        <p:nvSpPr>
          <p:cNvPr id="17" name="Rettangolo 16"/>
          <p:cNvSpPr/>
          <p:nvPr/>
        </p:nvSpPr>
        <p:spPr>
          <a:xfrm>
            <a:off x="285720" y="5429264"/>
            <a:ext cx="8643934" cy="400110"/>
          </a:xfrm>
          <a:prstGeom prst="rect">
            <a:avLst/>
          </a:prstGeom>
        </p:spPr>
        <p:txBody>
          <a:bodyPr wrap="square">
            <a:spAutoFit/>
          </a:bodyPr>
          <a:lstStyle/>
          <a:p>
            <a:pPr marL="355600" indent="-355600" algn="just">
              <a:lnSpc>
                <a:spcPct val="100000"/>
              </a:lnSpc>
            </a:pPr>
            <a:endParaRPr lang="it-IT" sz="2000" b="1" spc="-1" dirty="0" smtClean="0">
              <a:uFill>
                <a:solidFill>
                  <a:srgbClr val="FFFFFF"/>
                </a:solidFill>
              </a:uFill>
              <a:latin typeface="Calibri" pitchFamily="34" charset="0"/>
              <a:ea typeface="DejaVu Sans"/>
              <a:cs typeface="Calibri" pitchFamily="34" charset="0"/>
            </a:endParaRPr>
          </a:p>
        </p:txBody>
      </p:sp>
      <p:graphicFrame>
        <p:nvGraphicFramePr>
          <p:cNvPr id="23" name="Tabella 22"/>
          <p:cNvGraphicFramePr>
            <a:graphicFrameLocks noGrp="1"/>
          </p:cNvGraphicFramePr>
          <p:nvPr/>
        </p:nvGraphicFramePr>
        <p:xfrm>
          <a:off x="360471" y="2682978"/>
          <a:ext cx="8315985" cy="1758028"/>
        </p:xfrm>
        <a:graphic>
          <a:graphicData uri="http://schemas.openxmlformats.org/drawingml/2006/table">
            <a:tbl>
              <a:tblPr/>
              <a:tblGrid>
                <a:gridCol w="1979281"/>
                <a:gridCol w="1656184"/>
                <a:gridCol w="1354126"/>
                <a:gridCol w="1663197"/>
                <a:gridCol w="1663197"/>
              </a:tblGrid>
              <a:tr h="268903">
                <a:tc gridSpan="5">
                  <a:txBody>
                    <a:bodyPr/>
                    <a:lstStyle/>
                    <a:p>
                      <a:pPr algn="ctr" fontAlgn="b"/>
                      <a:r>
                        <a:rPr lang="it-IT" sz="1600" b="1" i="0" u="none" strike="noStrike" dirty="0">
                          <a:solidFill>
                            <a:schemeClr val="tx1"/>
                          </a:solidFill>
                          <a:latin typeface="Calibri"/>
                        </a:rPr>
                        <a:t>Numero di Comuni e saldo finale di </a:t>
                      </a:r>
                      <a:r>
                        <a:rPr lang="it-IT" sz="1600" b="1" i="0" u="none" strike="noStrike" dirty="0" smtClean="0">
                          <a:solidFill>
                            <a:schemeClr val="tx1"/>
                          </a:solidFill>
                          <a:latin typeface="Calibri"/>
                        </a:rPr>
                        <a:t>competenza e di cassa. </a:t>
                      </a:r>
                      <a:r>
                        <a:rPr lang="it-IT" sz="1600" b="1" i="0" u="none" strike="noStrike" dirty="0">
                          <a:solidFill>
                            <a:schemeClr val="tx1"/>
                          </a:solidFill>
                          <a:latin typeface="Calibri"/>
                        </a:rPr>
                        <a:t>Comuni con saldo positivo 2015</a:t>
                      </a: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268903">
                <a:tc gridSpan="5">
                  <a:txBody>
                    <a:bodyPr/>
                    <a:lstStyle/>
                    <a:p>
                      <a:pPr algn="ctr" fontAlgn="b"/>
                      <a:r>
                        <a:rPr lang="it-IT" sz="1600" b="1" i="1" u="none" strike="noStrike" dirty="0">
                          <a:solidFill>
                            <a:srgbClr val="000000"/>
                          </a:solidFill>
                          <a:latin typeface="Calibri"/>
                        </a:rPr>
                        <a:t>Unità, valori percentuali e in milioni di </a:t>
                      </a:r>
                      <a:r>
                        <a:rPr lang="it-IT" sz="1600" b="1" i="1" u="none" strike="noStrike" dirty="0" smtClean="0">
                          <a:solidFill>
                            <a:srgbClr val="000000"/>
                          </a:solidFill>
                          <a:latin typeface="Calibri"/>
                        </a:rPr>
                        <a:t>euro</a:t>
                      </a:r>
                    </a:p>
                    <a:p>
                      <a:pPr algn="ctr" fontAlgn="b"/>
                      <a:endParaRPr lang="it-IT" sz="600" b="1" i="1" u="none" strike="noStrike" dirty="0" smtClean="0">
                        <a:solidFill>
                          <a:srgbClr val="C00000"/>
                        </a:solidFill>
                        <a:latin typeface="Calibri"/>
                      </a:endParaRPr>
                    </a:p>
                  </a:txBody>
                  <a:tcPr marL="9525" marR="9525" marT="9525"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pPr algn="l" fontAlgn="b"/>
                      <a:endParaRPr lang="it-IT" sz="1600" b="0" i="0" u="none" strike="noStrike" dirty="0">
                        <a:solidFill>
                          <a:srgbClr val="000000"/>
                        </a:solidFill>
                        <a:latin typeface="Calibri"/>
                      </a:endParaRPr>
                    </a:p>
                  </a:txBody>
                  <a:tcPr marL="9525" marR="9525" marT="9525" marB="0"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hMerge="1">
                  <a:txBody>
                    <a:bodyPr/>
                    <a:lstStyle/>
                    <a:p>
                      <a:pPr algn="l" fontAlgn="b"/>
                      <a:endParaRPr lang="it-IT" sz="1600" b="0" i="0" u="none" strike="noStrike" dirty="0">
                        <a:solidFill>
                          <a:srgbClr val="000000"/>
                        </a:solidFill>
                        <a:latin typeface="Calibri"/>
                      </a:endParaRPr>
                    </a:p>
                  </a:txBody>
                  <a:tcPr marL="9525" marR="9525" marT="9525" marB="0"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r>
              <a:tr h="527696">
                <a:tc>
                  <a:txBody>
                    <a:bodyPr/>
                    <a:lstStyle/>
                    <a:p>
                      <a:pPr algn="l" fontAlgn="b"/>
                      <a:endParaRPr lang="it-IT" sz="1700" b="1" i="0" u="none" strike="noStrike" dirty="0">
                        <a:solidFill>
                          <a:srgbClr val="000000"/>
                        </a:solidFill>
                        <a:latin typeface="Calibri"/>
                      </a:endParaRPr>
                    </a:p>
                  </a:txBody>
                  <a:tcPr marL="18000" marR="18000" marT="18000" marB="18000" anchor="b">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solidFill>
                      <a:schemeClr val="accent1">
                        <a:lumMod val="40000"/>
                        <a:lumOff val="60000"/>
                      </a:schemeClr>
                    </a:solidFill>
                  </a:tcPr>
                </a:tc>
                <a:tc>
                  <a:txBody>
                    <a:bodyPr/>
                    <a:lstStyle/>
                    <a:p>
                      <a:pPr algn="r" fontAlgn="b"/>
                      <a:r>
                        <a:rPr lang="it-IT" sz="1700" b="1" i="0" u="none" strike="noStrike" dirty="0" err="1">
                          <a:solidFill>
                            <a:srgbClr val="000000"/>
                          </a:solidFill>
                          <a:latin typeface="Calibri"/>
                        </a:rPr>
                        <a:t>N°</a:t>
                      </a:r>
                      <a:r>
                        <a:rPr lang="it-IT" sz="1700" b="1" i="0" u="none" strike="noStrike" dirty="0">
                          <a:solidFill>
                            <a:srgbClr val="000000"/>
                          </a:solidFill>
                          <a:latin typeface="Calibri"/>
                        </a:rPr>
                        <a:t> comuni </a:t>
                      </a:r>
                      <a:endParaRPr lang="it-IT" sz="1700" b="1" i="0" u="none" strike="noStrike" dirty="0" smtClean="0">
                        <a:solidFill>
                          <a:srgbClr val="000000"/>
                        </a:solidFill>
                        <a:latin typeface="Calibri"/>
                      </a:endParaRPr>
                    </a:p>
                    <a:p>
                      <a:pPr algn="r" fontAlgn="b"/>
                      <a:r>
                        <a:rPr lang="it-IT" sz="1700" b="1" i="0" u="none" strike="noStrike" dirty="0" smtClean="0">
                          <a:solidFill>
                            <a:srgbClr val="000000"/>
                          </a:solidFill>
                          <a:latin typeface="Calibri"/>
                        </a:rPr>
                        <a:t>con </a:t>
                      </a:r>
                      <a:r>
                        <a:rPr lang="it-IT" sz="1700" b="1" i="0" u="none" strike="noStrike" dirty="0">
                          <a:solidFill>
                            <a:srgbClr val="000000"/>
                          </a:solidFill>
                          <a:latin typeface="Calibri"/>
                        </a:rPr>
                        <a:t>saldo positivo</a:t>
                      </a:r>
                    </a:p>
                  </a:txBody>
                  <a:tcPr marL="18000" marR="18000" marT="18000" marB="18000"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solidFill>
                      <a:schemeClr val="accent1">
                        <a:lumMod val="40000"/>
                        <a:lumOff val="60000"/>
                      </a:schemeClr>
                    </a:solidFill>
                  </a:tcPr>
                </a:tc>
                <a:tc>
                  <a:txBody>
                    <a:bodyPr/>
                    <a:lstStyle/>
                    <a:p>
                      <a:pPr algn="r" fontAlgn="b"/>
                      <a:r>
                        <a:rPr lang="it-IT" sz="1700" b="1" i="0" u="none" strike="noStrike" dirty="0">
                          <a:solidFill>
                            <a:srgbClr val="000000"/>
                          </a:solidFill>
                          <a:latin typeface="Calibri"/>
                        </a:rPr>
                        <a:t>% sul totale </a:t>
                      </a:r>
                      <a:endParaRPr lang="it-IT" sz="1700" b="1" i="0" u="none" strike="noStrike" dirty="0" smtClean="0">
                        <a:solidFill>
                          <a:srgbClr val="000000"/>
                        </a:solidFill>
                        <a:latin typeface="Calibri"/>
                      </a:endParaRPr>
                    </a:p>
                    <a:p>
                      <a:pPr algn="r" fontAlgn="b"/>
                      <a:r>
                        <a:rPr lang="it-IT" sz="1700" b="1" i="0" u="none" strike="noStrike" dirty="0" smtClean="0">
                          <a:solidFill>
                            <a:srgbClr val="000000"/>
                          </a:solidFill>
                          <a:latin typeface="Calibri"/>
                        </a:rPr>
                        <a:t>comuni</a:t>
                      </a:r>
                      <a:endParaRPr lang="it-IT" sz="1700" b="1" i="0" u="none" strike="noStrike" dirty="0">
                        <a:solidFill>
                          <a:srgbClr val="000000"/>
                        </a:solidFill>
                        <a:latin typeface="Calibri"/>
                      </a:endParaRPr>
                    </a:p>
                  </a:txBody>
                  <a:tcPr marL="18000" marR="18000" marT="18000" marB="18000"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solidFill>
                      <a:schemeClr val="accent1">
                        <a:lumMod val="40000"/>
                        <a:lumOff val="60000"/>
                      </a:schemeClr>
                    </a:solidFill>
                  </a:tcPr>
                </a:tc>
                <a:tc>
                  <a:txBody>
                    <a:bodyPr/>
                    <a:lstStyle/>
                    <a:p>
                      <a:pPr algn="r" fontAlgn="b"/>
                      <a:r>
                        <a:rPr lang="it-IT" sz="1700" b="1" i="0" u="none" strike="noStrike" dirty="0">
                          <a:solidFill>
                            <a:srgbClr val="000000"/>
                          </a:solidFill>
                          <a:latin typeface="Calibri"/>
                        </a:rPr>
                        <a:t>Saldo finale di competenza (</a:t>
                      </a:r>
                      <a:r>
                        <a:rPr lang="it-IT" sz="1700" b="1" i="0" u="none" strike="noStrike" dirty="0" err="1">
                          <a:solidFill>
                            <a:srgbClr val="000000"/>
                          </a:solidFill>
                          <a:latin typeface="Calibri"/>
                        </a:rPr>
                        <a:t>mln</a:t>
                      </a:r>
                      <a:r>
                        <a:rPr lang="it-IT" sz="1700" b="1" i="0" u="none" strike="noStrike" dirty="0">
                          <a:solidFill>
                            <a:srgbClr val="000000"/>
                          </a:solidFill>
                          <a:latin typeface="Calibri"/>
                        </a:rPr>
                        <a:t>) </a:t>
                      </a:r>
                    </a:p>
                  </a:txBody>
                  <a:tcPr marL="18000" marR="18000" marT="18000" marB="18000"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solidFill>
                      <a:schemeClr val="accent1">
                        <a:lumMod val="40000"/>
                        <a:lumOff val="60000"/>
                      </a:schemeClr>
                    </a:solidFill>
                  </a:tcPr>
                </a:tc>
                <a:tc>
                  <a:txBody>
                    <a:bodyPr/>
                    <a:lstStyle/>
                    <a:p>
                      <a:pPr algn="r" fontAlgn="b"/>
                      <a:r>
                        <a:rPr lang="it-IT" sz="1700" b="1" i="0" u="none" strike="noStrike" dirty="0" smtClean="0">
                          <a:solidFill>
                            <a:srgbClr val="000000"/>
                          </a:solidFill>
                          <a:latin typeface="Calibri"/>
                        </a:rPr>
                        <a:t>% entrate </a:t>
                      </a:r>
                    </a:p>
                    <a:p>
                      <a:pPr algn="r" fontAlgn="b"/>
                      <a:r>
                        <a:rPr lang="it-IT" sz="1700" b="1" i="0" u="none" strike="noStrike" dirty="0" smtClean="0">
                          <a:solidFill>
                            <a:srgbClr val="000000"/>
                          </a:solidFill>
                          <a:latin typeface="Calibri"/>
                        </a:rPr>
                        <a:t>correnti</a:t>
                      </a:r>
                      <a:endParaRPr lang="it-IT" sz="1700" b="1" i="0" u="none" strike="noStrike" dirty="0">
                        <a:solidFill>
                          <a:srgbClr val="000000"/>
                        </a:solidFill>
                        <a:latin typeface="Calibri"/>
                      </a:endParaRPr>
                    </a:p>
                  </a:txBody>
                  <a:tcPr marL="18000" marR="18000" marT="18000" marB="18000" anchor="b">
                    <a:lnL w="3175" cap="flat" cmpd="sng" algn="ctr">
                      <a:solidFill>
                        <a:schemeClr val="accent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solidFill>
                      <a:schemeClr val="accent1">
                        <a:lumMod val="40000"/>
                        <a:lumOff val="60000"/>
                      </a:schemeClr>
                    </a:solidFill>
                  </a:tcPr>
                </a:tc>
              </a:tr>
              <a:tr h="268903">
                <a:tc>
                  <a:txBody>
                    <a:bodyPr/>
                    <a:lstStyle/>
                    <a:p>
                      <a:pPr algn="l" fontAlgn="b"/>
                      <a:r>
                        <a:rPr lang="it-IT" sz="1700" b="1" i="0" u="none" strike="noStrike" dirty="0" smtClean="0">
                          <a:solidFill>
                            <a:schemeClr val="tx1"/>
                          </a:solidFill>
                          <a:latin typeface="Calibri"/>
                        </a:rPr>
                        <a:t>Saldo di competenza</a:t>
                      </a:r>
                      <a:endParaRPr lang="it-IT" sz="1700" b="1" i="0" u="none" strike="noStrike" dirty="0">
                        <a:solidFill>
                          <a:schemeClr val="tx1"/>
                        </a:solidFill>
                        <a:latin typeface="Calibri"/>
                      </a:endParaRPr>
                    </a:p>
                  </a:txBody>
                  <a:tcPr marL="18000" marR="18000" marT="18000" marB="18000" anchor="b">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algn="r" fontAlgn="b"/>
                      <a:r>
                        <a:rPr lang="it-IT" sz="1700" b="1" i="0" u="none" strike="noStrike" dirty="0" smtClean="0">
                          <a:solidFill>
                            <a:srgbClr val="000000"/>
                          </a:solidFill>
                          <a:latin typeface="Calibri"/>
                          <a:ea typeface="+mn-ea"/>
                          <a:cs typeface="+mn-cs"/>
                        </a:rPr>
                        <a:t>5.209</a:t>
                      </a:r>
                      <a:endParaRPr lang="it-IT" sz="1700" b="1" i="0" u="none" strike="noStrike" dirty="0">
                        <a:solidFill>
                          <a:srgbClr val="000000"/>
                        </a:solidFill>
                        <a:latin typeface="Calibri"/>
                        <a:ea typeface="+mn-ea"/>
                        <a:cs typeface="+mn-cs"/>
                      </a:endParaRPr>
                    </a:p>
                  </a:txBody>
                  <a:tcPr marL="18000" marR="18000" marT="18000" marB="18000"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algn="r" fontAlgn="b"/>
                      <a:r>
                        <a:rPr lang="it-IT" sz="1700" b="1" i="0" u="none" strike="noStrike" dirty="0" smtClean="0">
                          <a:solidFill>
                            <a:srgbClr val="000000"/>
                          </a:solidFill>
                          <a:latin typeface="Calibri"/>
                          <a:ea typeface="+mn-ea"/>
                          <a:cs typeface="+mn-cs"/>
                        </a:rPr>
                        <a:t>76,8</a:t>
                      </a:r>
                      <a:endParaRPr lang="it-IT" sz="1700" b="1" i="0" u="none" strike="noStrike" dirty="0">
                        <a:solidFill>
                          <a:srgbClr val="000000"/>
                        </a:solidFill>
                        <a:latin typeface="Calibri"/>
                        <a:ea typeface="+mn-ea"/>
                        <a:cs typeface="+mn-cs"/>
                      </a:endParaRPr>
                    </a:p>
                  </a:txBody>
                  <a:tcPr marL="18000" marR="18000" marT="18000" marB="18000"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algn="r" fontAlgn="b"/>
                      <a:r>
                        <a:rPr lang="it-IT" sz="1700" b="1" i="0" u="none" strike="noStrike" dirty="0" smtClean="0">
                          <a:solidFill>
                            <a:srgbClr val="000000"/>
                          </a:solidFill>
                          <a:latin typeface="Calibri"/>
                          <a:ea typeface="+mn-ea"/>
                          <a:cs typeface="+mn-cs"/>
                        </a:rPr>
                        <a:t>3.300</a:t>
                      </a:r>
                      <a:endParaRPr lang="it-IT" sz="1700" b="1" i="0" u="none" strike="noStrike" dirty="0">
                        <a:solidFill>
                          <a:srgbClr val="000000"/>
                        </a:solidFill>
                        <a:latin typeface="Calibri"/>
                        <a:ea typeface="+mn-ea"/>
                        <a:cs typeface="+mn-cs"/>
                      </a:endParaRPr>
                    </a:p>
                  </a:txBody>
                  <a:tcPr marL="18000" marR="18000" marT="18000" marB="18000"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algn="r" fontAlgn="b"/>
                      <a:r>
                        <a:rPr lang="it-IT" sz="1700" b="1" i="0" u="none" strike="noStrike" dirty="0" smtClean="0">
                          <a:solidFill>
                            <a:srgbClr val="000000"/>
                          </a:solidFill>
                          <a:latin typeface="Calibri"/>
                          <a:ea typeface="+mn-ea"/>
                          <a:cs typeface="+mn-cs"/>
                        </a:rPr>
                        <a:t>10,0</a:t>
                      </a:r>
                      <a:endParaRPr lang="it-IT" sz="1700" b="1" i="0" u="none" strike="noStrike" dirty="0">
                        <a:solidFill>
                          <a:srgbClr val="000000"/>
                        </a:solidFill>
                        <a:latin typeface="Calibri"/>
                        <a:ea typeface="+mn-ea"/>
                        <a:cs typeface="+mn-cs"/>
                      </a:endParaRPr>
                    </a:p>
                  </a:txBody>
                  <a:tcPr marL="18000" marR="18000" marT="18000" marB="18000" anchor="b">
                    <a:lnL w="3175" cap="flat" cmpd="sng" algn="ctr">
                      <a:solidFill>
                        <a:schemeClr val="accent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r>
              <a:tr h="268903">
                <a:tc>
                  <a:txBody>
                    <a:bodyPr/>
                    <a:lstStyle/>
                    <a:p>
                      <a:pPr marL="0" marR="0" indent="0" algn="l" defTabSz="914400" eaLnBrk="1" fontAlgn="b" latinLnBrk="0" hangingPunct="1">
                        <a:lnSpc>
                          <a:spcPct val="100000"/>
                        </a:lnSpc>
                        <a:spcBef>
                          <a:spcPts val="0"/>
                        </a:spcBef>
                        <a:spcAft>
                          <a:spcPts val="0"/>
                        </a:spcAft>
                        <a:buClrTx/>
                        <a:buSzTx/>
                        <a:buFontTx/>
                        <a:buNone/>
                        <a:tabLst/>
                        <a:defRPr/>
                      </a:pPr>
                      <a:r>
                        <a:rPr lang="it-IT" sz="1700" b="1" i="0" u="none" strike="noStrike" dirty="0" smtClean="0">
                          <a:solidFill>
                            <a:schemeClr val="tx1"/>
                          </a:solidFill>
                          <a:latin typeface="Calibri"/>
                        </a:rPr>
                        <a:t>Saldo di cassa</a:t>
                      </a:r>
                      <a:endParaRPr lang="it-IT" sz="1700" b="1" i="0" u="none" strike="noStrike" dirty="0">
                        <a:solidFill>
                          <a:schemeClr val="tx1"/>
                        </a:solidFill>
                        <a:latin typeface="Calibri"/>
                      </a:endParaRPr>
                    </a:p>
                  </a:txBody>
                  <a:tcPr marL="18000" marR="18000" marT="18000" marB="18000" anchor="b">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algn="r" fontAlgn="b"/>
                      <a:r>
                        <a:rPr lang="it-IT" sz="1700" b="1" i="0" u="none" strike="noStrike" dirty="0" smtClean="0">
                          <a:solidFill>
                            <a:srgbClr val="000000"/>
                          </a:solidFill>
                          <a:latin typeface="Calibri"/>
                          <a:ea typeface="+mn-ea"/>
                          <a:cs typeface="+mn-cs"/>
                        </a:rPr>
                        <a:t>4.924</a:t>
                      </a:r>
                      <a:endParaRPr lang="it-IT" sz="1700" b="1" i="0" u="none" strike="noStrike" dirty="0">
                        <a:solidFill>
                          <a:srgbClr val="000000"/>
                        </a:solidFill>
                        <a:latin typeface="Calibri"/>
                        <a:ea typeface="+mn-ea"/>
                        <a:cs typeface="+mn-cs"/>
                      </a:endParaRPr>
                    </a:p>
                  </a:txBody>
                  <a:tcPr marL="18000" marR="18000" marT="18000" marB="18000"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algn="r" fontAlgn="b"/>
                      <a:r>
                        <a:rPr lang="it-IT" sz="1700" b="1" i="0" u="none" strike="noStrike" dirty="0" smtClean="0">
                          <a:solidFill>
                            <a:srgbClr val="000000"/>
                          </a:solidFill>
                          <a:latin typeface="Calibri"/>
                          <a:ea typeface="+mn-ea"/>
                          <a:cs typeface="+mn-cs"/>
                        </a:rPr>
                        <a:t>65,2</a:t>
                      </a:r>
                      <a:endParaRPr lang="it-IT" sz="1700" b="1" i="0" u="none" strike="noStrike" dirty="0">
                        <a:solidFill>
                          <a:srgbClr val="000000"/>
                        </a:solidFill>
                        <a:latin typeface="Calibri"/>
                        <a:ea typeface="+mn-ea"/>
                        <a:cs typeface="+mn-cs"/>
                      </a:endParaRPr>
                    </a:p>
                  </a:txBody>
                  <a:tcPr marL="18000" marR="18000" marT="18000" marB="18000"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algn="r" fontAlgn="b"/>
                      <a:r>
                        <a:rPr lang="it-IT" sz="1700" b="1" i="0" u="none" strike="noStrike" dirty="0" smtClean="0">
                          <a:solidFill>
                            <a:srgbClr val="000000"/>
                          </a:solidFill>
                          <a:latin typeface="Calibri"/>
                          <a:ea typeface="+mn-ea"/>
                          <a:cs typeface="+mn-cs"/>
                        </a:rPr>
                        <a:t>1.155</a:t>
                      </a:r>
                    </a:p>
                  </a:txBody>
                  <a:tcPr marL="18000" marR="18000" marT="18000" marB="18000"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algn="r" fontAlgn="b"/>
                      <a:r>
                        <a:rPr lang="it-IT" sz="1700" b="1" i="0" u="none" strike="noStrike" dirty="0" smtClean="0">
                          <a:solidFill>
                            <a:srgbClr val="000000"/>
                          </a:solidFill>
                          <a:latin typeface="Calibri"/>
                          <a:ea typeface="+mn-ea"/>
                          <a:cs typeface="+mn-cs"/>
                        </a:rPr>
                        <a:t>2,2</a:t>
                      </a:r>
                    </a:p>
                  </a:txBody>
                  <a:tcPr marL="18000" marR="18000" marT="18000" marB="18000" anchor="b">
                    <a:lnL w="3175" cap="flat" cmpd="sng" algn="ctr">
                      <a:solidFill>
                        <a:schemeClr val="accent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r>
            </a:tbl>
          </a:graphicData>
        </a:graphic>
      </p:graphicFrame>
      <p:sp>
        <p:nvSpPr>
          <p:cNvPr id="20" name="CasellaDiTesto 19"/>
          <p:cNvSpPr txBox="1"/>
          <p:nvPr/>
        </p:nvSpPr>
        <p:spPr>
          <a:xfrm>
            <a:off x="4932040" y="6381328"/>
            <a:ext cx="1872208" cy="323165"/>
          </a:xfrm>
          <a:prstGeom prst="rect">
            <a:avLst/>
          </a:prstGeom>
          <a:noFill/>
        </p:spPr>
        <p:txBody>
          <a:bodyPr wrap="square" rtlCol="0">
            <a:spAutoFit/>
          </a:bodyPr>
          <a:lstStyle/>
          <a:p>
            <a:r>
              <a:rPr lang="it-IT" sz="1500" b="1" dirty="0" smtClean="0">
                <a:solidFill>
                  <a:srgbClr val="B8005C"/>
                </a:solidFill>
                <a:latin typeface="Calibri" pitchFamily="34" charset="0"/>
              </a:rPr>
              <a:t>Intese regionali</a:t>
            </a:r>
            <a:endParaRPr lang="it-IT" sz="1500" b="1" dirty="0">
              <a:solidFill>
                <a:srgbClr val="B8005C"/>
              </a:solidFill>
              <a:latin typeface="Calibri" pitchFamily="34" charset="0"/>
            </a:endParaRPr>
          </a:p>
        </p:txBody>
      </p:sp>
      <p:sp>
        <p:nvSpPr>
          <p:cNvPr id="21" name="CasellaDiTesto 20"/>
          <p:cNvSpPr txBox="1"/>
          <p:nvPr/>
        </p:nvSpPr>
        <p:spPr>
          <a:xfrm>
            <a:off x="3419872" y="6381328"/>
            <a:ext cx="1656184" cy="466281"/>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La congiuntura degli investimenti</a:t>
            </a:r>
            <a:endParaRPr lang="it-IT" sz="1500" b="1" dirty="0">
              <a:solidFill>
                <a:srgbClr val="B8005C"/>
              </a:solidFill>
              <a:latin typeface="Calibri" pitchFamily="34" charset="0"/>
            </a:endParaRPr>
          </a:p>
        </p:txBody>
      </p:sp>
      <p:sp>
        <p:nvSpPr>
          <p:cNvPr id="22" name="CasellaDiTesto 21"/>
          <p:cNvSpPr txBox="1"/>
          <p:nvPr/>
        </p:nvSpPr>
        <p:spPr>
          <a:xfrm>
            <a:off x="1497134" y="6237312"/>
            <a:ext cx="1994746" cy="646331"/>
          </a:xfrm>
          <a:prstGeom prst="rect">
            <a:avLst/>
          </a:prstGeom>
          <a:noFill/>
        </p:spPr>
        <p:txBody>
          <a:bodyPr wrap="square" rtlCol="0">
            <a:spAutoFit/>
          </a:bodyPr>
          <a:lstStyle/>
          <a:p>
            <a:pPr>
              <a:lnSpc>
                <a:spcPct val="80000"/>
              </a:lnSpc>
            </a:pPr>
            <a:r>
              <a:rPr lang="it-IT" sz="1500" b="1" dirty="0" smtClean="0">
                <a:solidFill>
                  <a:schemeClr val="bg1"/>
                </a:solidFill>
                <a:latin typeface="Calibri" pitchFamily="34" charset="0"/>
              </a:rPr>
              <a:t>La manovra espansiva per gli investimenti pubblici</a:t>
            </a:r>
            <a:endParaRPr lang="it-IT" sz="1500" b="1" dirty="0">
              <a:solidFill>
                <a:schemeClr val="bg1"/>
              </a:solidFill>
              <a:latin typeface="Calibri" pitchFamily="34" charset="0"/>
            </a:endParaRPr>
          </a:p>
        </p:txBody>
      </p:sp>
      <p:sp>
        <p:nvSpPr>
          <p:cNvPr id="14" name="CasellaDiTesto 13"/>
          <p:cNvSpPr txBox="1"/>
          <p:nvPr/>
        </p:nvSpPr>
        <p:spPr>
          <a:xfrm>
            <a:off x="142844" y="6197247"/>
            <a:ext cx="1857388" cy="650947"/>
          </a:xfrm>
          <a:prstGeom prst="rect">
            <a:avLst/>
          </a:prstGeom>
          <a:noFill/>
        </p:spPr>
        <p:txBody>
          <a:bodyPr wrap="square" rtlCol="0">
            <a:spAutoFit/>
          </a:bodyPr>
          <a:lstStyle/>
          <a:p>
            <a:pPr>
              <a:lnSpc>
                <a:spcPct val="80000"/>
              </a:lnSpc>
            </a:pPr>
            <a:r>
              <a:rPr lang="it-IT" sz="1500" b="1" dirty="0" smtClean="0">
                <a:solidFill>
                  <a:srgbClr val="B8005C"/>
                </a:solidFill>
                <a:latin typeface="Calibri" pitchFamily="34" charset="0"/>
              </a:rPr>
              <a:t>Vincoli europei e trend di finanza pubblica</a:t>
            </a:r>
            <a:endParaRPr lang="it-IT" sz="1500" b="1" dirty="0">
              <a:solidFill>
                <a:srgbClr val="B8005C"/>
              </a:solidFill>
              <a:latin typeface="Calibri" pitchFamily="34" charset="0"/>
            </a:endParaRPr>
          </a:p>
        </p:txBody>
      </p:sp>
      <p:sp>
        <p:nvSpPr>
          <p:cNvPr id="394" name="CustomShape 6"/>
          <p:cNvSpPr/>
          <p:nvPr/>
        </p:nvSpPr>
        <p:spPr>
          <a:xfrm>
            <a:off x="4284000" y="2060848"/>
            <a:ext cx="288000" cy="288000"/>
          </a:xfrm>
          <a:prstGeom prst="downArrow">
            <a:avLst>
              <a:gd name="adj1" fmla="val 50000"/>
              <a:gd name="adj2" fmla="val 50000"/>
            </a:avLst>
          </a:prstGeom>
          <a:solidFill>
            <a:srgbClr val="CC0066"/>
          </a:solidFill>
          <a:ln>
            <a:solidFill>
              <a:srgbClr val="CC0066"/>
            </a:solidFill>
            <a:round/>
          </a:ln>
        </p:spPr>
        <p:style>
          <a:lnRef idx="2">
            <a:schemeClr val="accent1">
              <a:shade val="50000"/>
            </a:schemeClr>
          </a:lnRef>
          <a:fillRef idx="1">
            <a:schemeClr val="accent1"/>
          </a:fillRef>
          <a:effectRef idx="0">
            <a:schemeClr val="accent1"/>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7675</TotalTime>
  <Words>3546</Words>
  <Application>Microsoft Office PowerPoint</Application>
  <PresentationFormat>Presentazione su schermo (4:3)</PresentationFormat>
  <Paragraphs>470</Paragraphs>
  <Slides>24</Slides>
  <Notes>20</Notes>
  <HiddenSlides>0</HiddenSlides>
  <MMClips>0</MMClips>
  <ScaleCrop>false</ScaleCrop>
  <HeadingPairs>
    <vt:vector size="4" baseType="variant">
      <vt:variant>
        <vt:lpstr>Tema</vt:lpstr>
      </vt:variant>
      <vt:variant>
        <vt:i4>2</vt:i4>
      </vt:variant>
      <vt:variant>
        <vt:lpstr>Titoli diapositive</vt:lpstr>
      </vt:variant>
      <vt:variant>
        <vt:i4>24</vt:i4>
      </vt:variant>
    </vt:vector>
  </HeadingPairs>
  <TitlesOfParts>
    <vt:vector size="26" baseType="lpstr">
      <vt:lpstr>Office Theme</vt:lpstr>
      <vt:lpstr>Office Theme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ll saldo finale di competenza a scala regionale e le intese regionali</vt:lpstr>
      <vt:lpstr>Le intese regionali una scommessa difficile e l’eredità  degli strumenti di solidarietà</vt:lpstr>
      <vt:lpstr>Il consolidato regionale e le risorse non utilizzate dagli enti</vt:lpstr>
      <vt:lpstr>Diapositiva 15</vt:lpstr>
      <vt:lpstr>Diapositiva 16</vt:lpstr>
      <vt:lpstr>Nel 2016 gli investimenti deludono le aspettative …  </vt:lpstr>
      <vt:lpstr>Diapositiva 18</vt:lpstr>
      <vt:lpstr>Diapositiva 19</vt:lpstr>
      <vt:lpstr>La riforma dei contratti: Procedure e Completezza contrattuale</vt:lpstr>
      <vt:lpstr>La riforma dei contratti: Il rating delle imprese e gli operatori locali</vt:lpstr>
      <vt:lpstr>La riforma dei contratti: L’asimmetria informativa e il riordino delle stazioni appaltanti</vt:lpstr>
      <vt:lpstr>La riforma dei contratti. In sintesi:</vt:lpstr>
      <vt:lpstr>Diapositiva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lattarulo</dc:creator>
  <cp:lastModifiedBy>ferretti</cp:lastModifiedBy>
  <cp:revision>1498</cp:revision>
  <dcterms:created xsi:type="dcterms:W3CDTF">2016-01-11T11:24:05Z</dcterms:created>
  <dcterms:modified xsi:type="dcterms:W3CDTF">2017-09-18T13:26:39Z</dcterms:modified>
  <dc:language>it-IT</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16</vt:i4>
  </property>
  <property fmtid="{D5CDD505-2E9C-101B-9397-08002B2CF9AE}" pid="8" name="PresentationFormat">
    <vt:lpwstr>Presentazione su schermo (4:3)</vt:lpwstr>
  </property>
  <property fmtid="{D5CDD505-2E9C-101B-9397-08002B2CF9AE}" pid="9" name="ScaleCrop">
    <vt:bool>false</vt:bool>
  </property>
  <property fmtid="{D5CDD505-2E9C-101B-9397-08002B2CF9AE}" pid="10" name="ShareDoc">
    <vt:bool>false</vt:bool>
  </property>
  <property fmtid="{D5CDD505-2E9C-101B-9397-08002B2CF9AE}" pid="11" name="Slides">
    <vt:i4>17</vt:i4>
  </property>
</Properties>
</file>