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56" r:id="rId5"/>
    <p:sldId id="261" r:id="rId6"/>
    <p:sldId id="257" r:id="rId7"/>
    <p:sldId id="258" r:id="rId8"/>
    <p:sldId id="259" r:id="rId9"/>
    <p:sldId id="260" r:id="rId10"/>
    <p:sldId id="263" r:id="rId11"/>
    <p:sldId id="271" r:id="rId12"/>
    <p:sldId id="264" r:id="rId13"/>
    <p:sldId id="265" r:id="rId14"/>
    <p:sldId id="266" r:id="rId15"/>
    <p:sldId id="267" r:id="rId16"/>
    <p:sldId id="273" r:id="rId17"/>
    <p:sldId id="268" r:id="rId18"/>
    <p:sldId id="269" r:id="rId19"/>
    <p:sldId id="270" r:id="rId20"/>
    <p:sldId id="274" r:id="rId21"/>
    <p:sldId id="272" r:id="rId22"/>
    <p:sldId id="262" r:id="rId23"/>
    <p:sldId id="275" r:id="rId24"/>
  </p:sldIdLst>
  <p:sldSz cx="9144000" cy="6858000" type="screen4x3"/>
  <p:notesSz cx="6810375" cy="99425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142A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28" autoAdjust="0"/>
  </p:normalViewPr>
  <p:slideViewPr>
    <p:cSldViewPr snapToGrid="0" snapToObjects="1" showGuides="1">
      <p:cViewPr varScale="1">
        <p:scale>
          <a:sx n="90" d="100"/>
          <a:sy n="90" d="100"/>
        </p:scale>
        <p:origin x="-594" y="-108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CC4DA-20B4-43C3-84CA-4404F40F9994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DD0D5-5BC1-47DA-86D0-B077716354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299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159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8257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733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5090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440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4392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404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3957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25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70941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742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98923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796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9802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99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0693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96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787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585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DD0D5-5BC1-47DA-86D0-B07771635451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5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t>18/09/2017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97225" y="583807"/>
            <a:ext cx="767375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505150"/>
                </a:solidFill>
              </a:rPr>
              <a:t>La misurazione del benessere nelle province del Mezzogiorno: focus sull’Abruzzo</a:t>
            </a:r>
          </a:p>
          <a:p>
            <a:endParaRPr lang="it-IT" sz="2800" dirty="0" smtClean="0">
              <a:solidFill>
                <a:srgbClr val="505150"/>
              </a:solidFill>
            </a:endParaRPr>
          </a:p>
          <a:p>
            <a:endParaRPr lang="it-IT" sz="2200" dirty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Lorella Sicuro</a:t>
            </a:r>
          </a:p>
          <a:p>
            <a:r>
              <a:rPr lang="it-IT" sz="1400" dirty="0" smtClean="0">
                <a:solidFill>
                  <a:srgbClr val="505150"/>
                </a:solidFill>
              </a:rPr>
              <a:t>Carmen Serra, Domenico Tucci, </a:t>
            </a:r>
            <a:r>
              <a:rPr lang="it-IT" sz="1400" dirty="0">
                <a:solidFill>
                  <a:srgbClr val="505150"/>
                </a:solidFill>
              </a:rPr>
              <a:t>Giuseppina </a:t>
            </a:r>
            <a:r>
              <a:rPr lang="it-IT" sz="1400" dirty="0" err="1" smtClean="0">
                <a:solidFill>
                  <a:srgbClr val="505150"/>
                </a:solidFill>
              </a:rPr>
              <a:t>Ranalli</a:t>
            </a:r>
            <a:r>
              <a:rPr lang="it-IT" sz="1400" dirty="0" smtClean="0">
                <a:solidFill>
                  <a:srgbClr val="505150"/>
                </a:solidFill>
              </a:rPr>
              <a:t>, </a:t>
            </a:r>
            <a:r>
              <a:rPr lang="it-IT" sz="1400" dirty="0">
                <a:solidFill>
                  <a:srgbClr val="505150"/>
                </a:solidFill>
              </a:rPr>
              <a:t>Domenico Di </a:t>
            </a:r>
            <a:r>
              <a:rPr lang="it-IT" sz="1400" dirty="0" err="1" smtClean="0">
                <a:solidFill>
                  <a:srgbClr val="505150"/>
                </a:solidFill>
              </a:rPr>
              <a:t>Spalatro</a:t>
            </a:r>
            <a:r>
              <a:rPr lang="it-IT" sz="1400" dirty="0" smtClean="0">
                <a:solidFill>
                  <a:srgbClr val="505150"/>
                </a:solidFill>
              </a:rPr>
              <a:t>, </a:t>
            </a:r>
            <a:r>
              <a:rPr lang="it-IT" sz="1400" dirty="0">
                <a:solidFill>
                  <a:srgbClr val="505150"/>
                </a:solidFill>
              </a:rPr>
              <a:t>Alfonso </a:t>
            </a:r>
            <a:r>
              <a:rPr lang="it-IT" sz="1400" dirty="0" smtClean="0">
                <a:solidFill>
                  <a:srgbClr val="505150"/>
                </a:solidFill>
              </a:rPr>
              <a:t>Tancredi, </a:t>
            </a:r>
            <a:r>
              <a:rPr lang="it-IT" sz="1400" dirty="0">
                <a:solidFill>
                  <a:srgbClr val="505150"/>
                </a:solidFill>
              </a:rPr>
              <a:t>Roberto </a:t>
            </a:r>
            <a:r>
              <a:rPr lang="it-IT" sz="1400" dirty="0" smtClean="0">
                <a:solidFill>
                  <a:srgbClr val="505150"/>
                </a:solidFill>
              </a:rPr>
              <a:t>Samar, </a:t>
            </a:r>
            <a:r>
              <a:rPr lang="it-IT" sz="1400" dirty="0">
                <a:solidFill>
                  <a:srgbClr val="505150"/>
                </a:solidFill>
              </a:rPr>
              <a:t>Anna Lucia </a:t>
            </a:r>
            <a:r>
              <a:rPr lang="it-IT" sz="1400" dirty="0" smtClean="0">
                <a:solidFill>
                  <a:srgbClr val="505150"/>
                </a:solidFill>
              </a:rPr>
              <a:t>Ferrante, </a:t>
            </a:r>
            <a:r>
              <a:rPr lang="it-IT" sz="1400" dirty="0">
                <a:solidFill>
                  <a:srgbClr val="505150"/>
                </a:solidFill>
              </a:rPr>
              <a:t>Luciana </a:t>
            </a:r>
            <a:r>
              <a:rPr lang="it-IT" sz="1400" dirty="0" smtClean="0">
                <a:solidFill>
                  <a:srgbClr val="505150"/>
                </a:solidFill>
              </a:rPr>
              <a:t>Micucci, </a:t>
            </a:r>
            <a:r>
              <a:rPr lang="it-IT" sz="1400" dirty="0">
                <a:solidFill>
                  <a:srgbClr val="505150"/>
                </a:solidFill>
              </a:rPr>
              <a:t>Valentina </a:t>
            </a:r>
            <a:r>
              <a:rPr lang="it-IT" sz="1400" dirty="0" smtClean="0">
                <a:solidFill>
                  <a:srgbClr val="505150"/>
                </a:solidFill>
              </a:rPr>
              <a:t>Fusco, </a:t>
            </a:r>
            <a:r>
              <a:rPr lang="it-IT" sz="1400" dirty="0">
                <a:solidFill>
                  <a:srgbClr val="505150"/>
                </a:solidFill>
              </a:rPr>
              <a:t>Giovanna Di </a:t>
            </a:r>
            <a:r>
              <a:rPr lang="it-IT" sz="1400" dirty="0" err="1" smtClean="0">
                <a:solidFill>
                  <a:srgbClr val="505150"/>
                </a:solidFill>
              </a:rPr>
              <a:t>Credico</a:t>
            </a:r>
            <a:r>
              <a:rPr lang="it-IT" sz="1400" dirty="0" smtClean="0">
                <a:solidFill>
                  <a:srgbClr val="505150"/>
                </a:solidFill>
              </a:rPr>
              <a:t>, </a:t>
            </a:r>
            <a:r>
              <a:rPr lang="it-IT" sz="1400" dirty="0">
                <a:solidFill>
                  <a:srgbClr val="505150"/>
                </a:solidFill>
              </a:rPr>
              <a:t>Miro Gianni </a:t>
            </a:r>
            <a:r>
              <a:rPr lang="it-IT" sz="1400" dirty="0" smtClean="0">
                <a:solidFill>
                  <a:srgbClr val="505150"/>
                </a:solidFill>
              </a:rPr>
              <a:t>Biferi, </a:t>
            </a:r>
            <a:r>
              <a:rPr lang="it-IT" sz="1400" dirty="0">
                <a:solidFill>
                  <a:srgbClr val="505150"/>
                </a:solidFill>
              </a:rPr>
              <a:t>Lucia Di </a:t>
            </a:r>
            <a:r>
              <a:rPr lang="it-IT" sz="1400" dirty="0" smtClean="0">
                <a:solidFill>
                  <a:srgbClr val="505150"/>
                </a:solidFill>
              </a:rPr>
              <a:t>Brino.</a:t>
            </a:r>
          </a:p>
          <a:p>
            <a:endParaRPr lang="it-IT" sz="1400" dirty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>
              <a:solidFill>
                <a:srgbClr val="505150"/>
              </a:solidFill>
            </a:endParaRPr>
          </a:p>
          <a:p>
            <a:r>
              <a:rPr lang="it-IT" sz="1400" dirty="0" smtClean="0">
                <a:solidFill>
                  <a:srgbClr val="505150"/>
                </a:solidFill>
              </a:rPr>
              <a:t>AISRE – Cagliari 20-22 settembre 2017</a:t>
            </a:r>
          </a:p>
          <a:p>
            <a:endParaRPr lang="it-IT" sz="1400" dirty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r>
              <a:rPr lang="it-IT" sz="1400" dirty="0" smtClean="0">
                <a:solidFill>
                  <a:srgbClr val="505150"/>
                </a:solidFill>
              </a:rPr>
              <a:t>TEMA F Benessere, cultura, turismo</a:t>
            </a:r>
          </a:p>
          <a:p>
            <a:r>
              <a:rPr lang="it-IT" sz="1400" dirty="0" smtClean="0">
                <a:solidFill>
                  <a:srgbClr val="505150"/>
                </a:solidFill>
              </a:rPr>
              <a:t>ST.16.02 Indicatori di benessere, capitale sociale e sviluppo locale</a:t>
            </a: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>
              <a:solidFill>
                <a:srgbClr val="505150"/>
              </a:solidFill>
            </a:endParaRPr>
          </a:p>
        </p:txBody>
      </p:sp>
      <p:pic>
        <p:nvPicPr>
          <p:cNvPr id="7" name="Immagine 6" descr="shutterstock_7509296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926" y="3023125"/>
            <a:ext cx="3169074" cy="318948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3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407876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Istruzione</a:t>
            </a:r>
            <a:endParaRPr lang="it-IT" sz="2400" dirty="0">
              <a:solidFill>
                <a:srgbClr val="404040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1330960" y="3356094"/>
            <a:ext cx="5943600" cy="2839919"/>
            <a:chOff x="1330960" y="3356094"/>
            <a:chExt cx="5943600" cy="2839919"/>
          </a:xfrm>
        </p:grpSpPr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0960" y="3860800"/>
              <a:ext cx="5943600" cy="2335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1330960" y="3356094"/>
              <a:ext cx="5943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i="1" dirty="0"/>
                <a:t>Figura 5 – Istruzione. Persone di 30-34 anni che hanno conseguito un titolo universitario per le province abruzzesi, per la regione, il Mezzogiorno e l'Italia - Anni 2001 e 2011 (valori percentuali)</a:t>
              </a:r>
            </a:p>
          </p:txBody>
        </p:sp>
      </p:grpSp>
      <p:sp>
        <p:nvSpPr>
          <p:cNvPr id="8" name="Rettangolo 7"/>
          <p:cNvSpPr/>
          <p:nvPr/>
        </p:nvSpPr>
        <p:spPr>
          <a:xfrm>
            <a:off x="599440" y="1405156"/>
            <a:ext cx="751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er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conseguimento di un titolo universitario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(fig. 5), la media della regione (27,6% nel 2011) è superiore a quella del Mezzogiorno (20,5%) e dell’Italia (23,2%). Dal 2001 al 2011 si osservano notevoli aumenti nelle provincia dell’Aquila e di Pescara, rispettivamente del 75,8% e del 103,2%.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4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8" name="Gruppo 7"/>
          <p:cNvGrpSpPr/>
          <p:nvPr/>
        </p:nvGrpSpPr>
        <p:grpSpPr>
          <a:xfrm>
            <a:off x="1469706" y="3460690"/>
            <a:ext cx="5940426" cy="2392423"/>
            <a:chOff x="1469706" y="3806130"/>
            <a:chExt cx="5940426" cy="2392423"/>
          </a:xfrm>
        </p:grpSpPr>
        <p:pic>
          <p:nvPicPr>
            <p:cNvPr id="5121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9707" y="4206240"/>
              <a:ext cx="5940425" cy="1992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1469706" y="3806130"/>
              <a:ext cx="59404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6 – Istruzione. Persone di 15-29 anni che non lavorano e non studiano (</a:t>
              </a:r>
              <a:r>
                <a:rPr lang="it-IT" sz="1000" i="1" dirty="0" err="1"/>
                <a:t>Neet</a:t>
              </a:r>
              <a:r>
                <a:rPr lang="it-IT" sz="1000" i="1" dirty="0"/>
                <a:t>) per le province abruzzesi, per la regione, il Mezzogiorno e l'Italia - Anni 2001 e 2011 (valori percentuali)</a:t>
              </a:r>
            </a:p>
          </p:txBody>
        </p:sp>
      </p:grpSp>
      <p:sp>
        <p:nvSpPr>
          <p:cNvPr id="7" name="CasellaDiTesto 6"/>
          <p:cNvSpPr txBox="1"/>
          <p:nvPr/>
        </p:nvSpPr>
        <p:spPr>
          <a:xfrm>
            <a:off x="407876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Istruzione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88417" y="1305888"/>
            <a:ext cx="79030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</a:t>
            </a:r>
            <a:r>
              <a:rPr lang="it-IT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Neet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Education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Employment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or Training) sono i giovani non più inseriti in un percorso scolastico/formativo e neppure impegnati in un’attività lavorativa (fig. 6). La media regionale (nel 2011 del 19%) è di gran lunga inferiore a quella del Mezzogiorno (31,4%) e alla media italiana (22,5%). Quasi tutti i livelli territoriali registrano una diminuzione dal 2001 al 2011 di giovani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Neet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solo la provincia di Teramo presenta un incremento pari al 9,4%.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9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9" name="Gruppo 8"/>
          <p:cNvGrpSpPr/>
          <p:nvPr/>
        </p:nvGrpSpPr>
        <p:grpSpPr>
          <a:xfrm>
            <a:off x="1402078" y="3236502"/>
            <a:ext cx="5940427" cy="2610615"/>
            <a:chOff x="1402078" y="3540631"/>
            <a:chExt cx="5940427" cy="2610615"/>
          </a:xfrm>
        </p:grpSpPr>
        <p:pic>
          <p:nvPicPr>
            <p:cNvPr id="6145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2080" y="3974783"/>
              <a:ext cx="5940425" cy="2176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ttangolo 5"/>
            <p:cNvSpPr/>
            <p:nvPr/>
          </p:nvSpPr>
          <p:spPr>
            <a:xfrm>
              <a:off x="1402078" y="3540631"/>
              <a:ext cx="59404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8 – Lavoro. Tasso di mancata partecipazione al lavoro della popolazione in età 15-74 anni per le province abruzzesi, per la regione, il Mezzogiorno e l’Italia - Anni 2004-2013 (valori percentuali)</a:t>
              </a:r>
            </a:p>
          </p:txBody>
        </p:sp>
      </p:grpSp>
      <p:sp>
        <p:nvSpPr>
          <p:cNvPr id="8" name="CasellaDiTesto 7"/>
          <p:cNvSpPr txBox="1"/>
          <p:nvPr/>
        </p:nvSpPr>
        <p:spPr>
          <a:xfrm>
            <a:off x="294640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Lavoro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94640" y="928178"/>
            <a:ext cx="841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il </a:t>
            </a:r>
            <a:r>
              <a:rPr lang="it-IT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tasso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 mancata partecipazione al lavoro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della popolazione in età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15-74,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anni l’Abruzzo registra valori migliori rispetto alla media del Mezzogiorno assestandosi sugli stessi livelli della media italiana; le quattro province assumono comportamenti simili, come mostrano le relative linee di tendenza. Nel tempo si osserva, per tutti i dettagli territoriali, un aumento del tasso di mancata partecipazione al lavoro: nel Mezzogiorno si passa dal 28,4% del 2004 al 36,6 del 2013, contro i valori della regione che vanno dal 15,3% nel 2004 al 20,6% nel 2013.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9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94640" y="439273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Lavoro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8" name="Gruppo 7"/>
          <p:cNvGrpSpPr/>
          <p:nvPr/>
        </p:nvGrpSpPr>
        <p:grpSpPr>
          <a:xfrm>
            <a:off x="1503680" y="3254789"/>
            <a:ext cx="5940427" cy="2800479"/>
            <a:chOff x="1503678" y="3367911"/>
            <a:chExt cx="5940427" cy="2800479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680" y="3850640"/>
              <a:ext cx="5940425" cy="231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ttangolo 6"/>
            <p:cNvSpPr/>
            <p:nvPr/>
          </p:nvSpPr>
          <p:spPr>
            <a:xfrm>
              <a:off x="1503678" y="3367911"/>
              <a:ext cx="59404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9 - Lavoro. Tasso di mortalità degli infortuni sul lavoro per provincia, medie mobili triennali per le province abruzzesi, per la regione, il Mezzogiorno e l’Italia - Anni 2010-2012, (per 100.000 occupati)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52400" y="1199853"/>
            <a:ext cx="8422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valori più alti del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tasso di infortuni mortali sul lavoro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registra la provincia dell’Aquila nel 2010 (8,6 per 100 mila occupati) e nel 2011 (6,7), valori che, sebbene superiori, diminuiscono nel corso dei tre anni, arrivando nel 2012 ad assestarsi su valori simili agli altri livelli territoriali.</a:t>
            </a:r>
          </a:p>
          <a:p>
            <a:pPr algn="just"/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Nel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2012 tutte le province abruzzesi registrano dati peggiori di quelli nazionali.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8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7" name="Gruppo 6"/>
          <p:cNvGrpSpPr/>
          <p:nvPr/>
        </p:nvGrpSpPr>
        <p:grpSpPr>
          <a:xfrm>
            <a:off x="1473199" y="3511840"/>
            <a:ext cx="5940426" cy="2576056"/>
            <a:chOff x="1473199" y="3587254"/>
            <a:chExt cx="5940426" cy="2576056"/>
          </a:xfrm>
        </p:grpSpPr>
        <p:pic>
          <p:nvPicPr>
            <p:cNvPr id="7169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3200" y="4213860"/>
              <a:ext cx="5940425" cy="1949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1473199" y="3587254"/>
              <a:ext cx="594042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11- Benessere economico. Persone che vivono in famiglie con almeno un componente di 18-59 anni dove nessun componente lavora o percepisce una pensione da lavoro per le province abruzzesi, per la regione, il Mezzogiorno e l'Italia - Anno 2011 (valori percentuali)</a:t>
              </a:r>
            </a:p>
          </p:txBody>
        </p:sp>
      </p:grpSp>
      <p:sp>
        <p:nvSpPr>
          <p:cNvPr id="6" name="Rettangolo 5"/>
          <p:cNvSpPr/>
          <p:nvPr/>
        </p:nvSpPr>
        <p:spPr>
          <a:xfrm>
            <a:off x="477520" y="1001931"/>
            <a:ext cx="7995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valore relativo alle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persone che vivono in famiglie con almeno un componente di 18-59 anni dove nessun componente lavora o percepisce una pensione da lavoro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nel 2011 (fig. 11) in Abruzzo è pari al 5%. Il valore percentuale relativo al Mezzogiorno è dell’11,4%, mentre il dato riferito all’Italia è del 6,7%. </a:t>
            </a:r>
          </a:p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Analizzando i valori delle quattro province abruzzesi, si riscontrano valori decisamente inferiori alla media del Mezzogiorno e dell’Italia, che oscillano dal 4,6% della provincia di Chieti al 5,5% della provincia di Pescara.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57200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Benessere economico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1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6" name="Gruppo 5"/>
          <p:cNvGrpSpPr/>
          <p:nvPr/>
        </p:nvGrpSpPr>
        <p:grpSpPr>
          <a:xfrm>
            <a:off x="1601781" y="3122474"/>
            <a:ext cx="5940428" cy="2677934"/>
            <a:chOff x="1601784" y="3518714"/>
            <a:chExt cx="5940428" cy="2677934"/>
          </a:xfrm>
        </p:grpSpPr>
        <p:pic>
          <p:nvPicPr>
            <p:cNvPr id="8193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7" y="3972560"/>
              <a:ext cx="5940425" cy="2224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1601784" y="3518714"/>
              <a:ext cx="59404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10 – Benessere economico. Reddito disponibile delle famiglie consumatrici pro capite per le province abruzzesi, per la regione, il Mezzogiorno e l’Italia - Anni 2009-2012  (in euro)</a:t>
              </a:r>
            </a:p>
          </p:txBody>
        </p:sp>
      </p:grpSp>
      <p:sp>
        <p:nvSpPr>
          <p:cNvPr id="8" name="CasellaDiTesto 7"/>
          <p:cNvSpPr txBox="1"/>
          <p:nvPr/>
        </p:nvSpPr>
        <p:spPr>
          <a:xfrm>
            <a:off x="325120" y="472148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Benessere economico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28600" y="1114981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reddito disponibile delle famiglie consumatrici pro capite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della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regione (nel 2012 è pari a 15.078 euro) è superiore a quello del Mezzogiorno (12.775 euro) ma inferiore al reddito dell’Italia (17.307 euro). In generale si osserva un andamento crescente dal 2009 al 2011 e poi un calo dal 2011 al 2012. Nel 2012, è la provincia dell’Aquila a registrare il valore più alto, pari a 15.881 euro, mentre la provincia peggiore è, per tutti gli anni, quella di Teramo con un reddito pari a 13.749 euro.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6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7" name="Gruppo 6"/>
          <p:cNvGrpSpPr/>
          <p:nvPr/>
        </p:nvGrpSpPr>
        <p:grpSpPr>
          <a:xfrm>
            <a:off x="325120" y="3070902"/>
            <a:ext cx="4246880" cy="2682198"/>
            <a:chOff x="1336040" y="3517942"/>
            <a:chExt cx="6092823" cy="2682198"/>
          </a:xfrm>
        </p:grpSpPr>
        <p:pic>
          <p:nvPicPr>
            <p:cNvPr id="921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400" y="4212590"/>
              <a:ext cx="5940425" cy="1987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ttangolo 4"/>
            <p:cNvSpPr/>
            <p:nvPr/>
          </p:nvSpPr>
          <p:spPr>
            <a:xfrm>
              <a:off x="1336040" y="3517942"/>
              <a:ext cx="60928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18 – Ricerca e innovazione. Numero di brevetti registrati all'Ufficio Europeo dei Brevetti (</a:t>
              </a:r>
              <a:r>
                <a:rPr lang="it-IT" sz="1000" i="1" dirty="0" err="1"/>
                <a:t>Epo</a:t>
              </a:r>
              <a:r>
                <a:rPr lang="it-IT" sz="1000" i="1" dirty="0"/>
                <a:t>) per le province abruzzesi, per la regione, il Mezzogiorno e l’Italia -Anni 2006-2009 (per 1.000.000 di abitanti)</a:t>
              </a:r>
            </a:p>
          </p:txBody>
        </p:sp>
      </p:grpSp>
      <p:sp>
        <p:nvSpPr>
          <p:cNvPr id="6" name="Rettangolo 5"/>
          <p:cNvSpPr/>
          <p:nvPr/>
        </p:nvSpPr>
        <p:spPr>
          <a:xfrm>
            <a:off x="139509" y="1096730"/>
            <a:ext cx="44324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numero di brevetti registrati all'Ufficio Europeo dei Brevetti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 da una parte tutte le province abruzzesi si collocano al di sotto della media italiana, dall’altra esse presentano valori al di sopra della ripartizione di appartenenza.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L’Aquila 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registra il valore peggiore (8,3).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246462" y="523025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Ricerca e innovazione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9" name="Gruppo 8"/>
          <p:cNvGrpSpPr/>
          <p:nvPr/>
        </p:nvGrpSpPr>
        <p:grpSpPr>
          <a:xfrm>
            <a:off x="4660491" y="3057664"/>
            <a:ext cx="4100051" cy="2695436"/>
            <a:chOff x="4660491" y="3057664"/>
            <a:chExt cx="4100051" cy="2695436"/>
          </a:xfrm>
        </p:grpSpPr>
        <p:pic>
          <p:nvPicPr>
            <p:cNvPr id="12289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819" y="3765550"/>
              <a:ext cx="4060723" cy="1987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ttangolo 2"/>
            <p:cNvSpPr/>
            <p:nvPr/>
          </p:nvSpPr>
          <p:spPr>
            <a:xfrm>
              <a:off x="4660491" y="3057664"/>
              <a:ext cx="410005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19 - Ricerca e innovazione. Specializzazione produttiva nei settori ad alta intensità di conoscenza tecnologica per le province abruzzesi, per la regione, il Mezzogiorno e l’Italia - Anni 2007-2011 (per 100 addetti delle unità locali)</a:t>
              </a:r>
            </a:p>
          </p:txBody>
        </p:sp>
      </p:grpSp>
      <p:sp>
        <p:nvSpPr>
          <p:cNvPr id="11" name="Rettangolo 10"/>
          <p:cNvSpPr/>
          <p:nvPr/>
        </p:nvSpPr>
        <p:spPr>
          <a:xfrm>
            <a:off x="4699819" y="1084014"/>
            <a:ext cx="4198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</a:t>
            </a:r>
            <a:r>
              <a:rPr lang="it-IT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specializzazione settoriale nella conoscenza tecnologica </a:t>
            </a:r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comprende i settori ad alta tecnologia della manifattura e dei servizi) vede la provincia dell’Aquila primeggiare non solo rispetto alla media abruzzese, ma anche a quella italiana, con valori quasi doppi.  </a:t>
            </a:r>
          </a:p>
        </p:txBody>
      </p:sp>
    </p:spTree>
    <p:extLst>
      <p:ext uri="{BB962C8B-B14F-4D97-AF65-F5344CB8AC3E}">
        <p14:creationId xmlns:p14="http://schemas.microsoft.com/office/powerpoint/2010/main" val="26654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25120" y="581060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Qualità dei servizi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8" name="Gruppo 7"/>
          <p:cNvGrpSpPr/>
          <p:nvPr/>
        </p:nvGrpSpPr>
        <p:grpSpPr>
          <a:xfrm>
            <a:off x="1503680" y="3255534"/>
            <a:ext cx="5940425" cy="2618155"/>
            <a:chOff x="1503680" y="3462923"/>
            <a:chExt cx="5940425" cy="2618155"/>
          </a:xfrm>
        </p:grpSpPr>
        <p:pic>
          <p:nvPicPr>
            <p:cNvPr id="1433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680" y="4104640"/>
              <a:ext cx="5940425" cy="1976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ttangolo 5"/>
            <p:cNvSpPr/>
            <p:nvPr/>
          </p:nvSpPr>
          <p:spPr>
            <a:xfrm>
              <a:off x="1503680" y="3462923"/>
              <a:ext cx="5940425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it-IT" sz="1000" i="1" dirty="0"/>
                <a:t>Figura 20 – Qualità dei servizi. Scuole elementari e secondarie di primo grado con percorsi accessibili per disabili sia interni che esterni per le province abruzzesi, per la regione, il Mezzogiorno e l’Italia - Anno 2013 (incidenza percentuale)</a:t>
              </a:r>
            </a:p>
          </p:txBody>
        </p:sp>
      </p:grpSp>
      <p:sp>
        <p:nvSpPr>
          <p:cNvPr id="7" name="Rettangolo 6"/>
          <p:cNvSpPr/>
          <p:nvPr/>
        </p:nvSpPr>
        <p:spPr>
          <a:xfrm>
            <a:off x="406400" y="1631019"/>
            <a:ext cx="8107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indicatori di presenza di percorsi accessibili per disabili all’interno delle scuole (fig. 20) mostrano una certa uniformità, con l’Abruzzo (21,6%) che si colloca tra Italia (23,6%) e Mezzogiorno (17,7%), e la provincia dell’Aquila (23,7%) lievemente superiore al dato nazionale.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5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1920" y="388020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Cluster </a:t>
            </a:r>
            <a:r>
              <a:rPr lang="it-IT" sz="2400" dirty="0" err="1" smtClean="0">
                <a:solidFill>
                  <a:srgbClr val="404040"/>
                </a:solidFill>
              </a:rPr>
              <a:t>analysis</a:t>
            </a:r>
            <a:endParaRPr lang="it-IT" sz="2400" dirty="0">
              <a:solidFill>
                <a:srgbClr val="40404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139" y="2385929"/>
            <a:ext cx="46196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12"/>
          <p:cNvGrpSpPr/>
          <p:nvPr/>
        </p:nvGrpSpPr>
        <p:grpSpPr>
          <a:xfrm>
            <a:off x="15240" y="862363"/>
            <a:ext cx="6268699" cy="972020"/>
            <a:chOff x="0" y="1120404"/>
            <a:chExt cx="6268699" cy="972020"/>
          </a:xfrm>
        </p:grpSpPr>
        <p:pic>
          <p:nvPicPr>
            <p:cNvPr id="12294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20404"/>
              <a:ext cx="1463040" cy="972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Connettore 2 7"/>
            <p:cNvCxnSpPr/>
            <p:nvPr/>
          </p:nvCxnSpPr>
          <p:spPr>
            <a:xfrm>
              <a:off x="1554480" y="1442720"/>
              <a:ext cx="579120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/>
            <p:nvPr/>
          </p:nvCxnSpPr>
          <p:spPr>
            <a:xfrm>
              <a:off x="1544320" y="1828800"/>
              <a:ext cx="579120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sellaDiTesto 8"/>
            <p:cNvSpPr txBox="1"/>
            <p:nvPr/>
          </p:nvSpPr>
          <p:spPr>
            <a:xfrm>
              <a:off x="2275840" y="1291906"/>
              <a:ext cx="1996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b</a:t>
              </a:r>
              <a:r>
                <a:rPr lang="it-IT" sz="1600" dirty="0" smtClean="0"/>
                <a:t>enessere generale</a:t>
              </a:r>
              <a:endParaRPr lang="it-IT" sz="1600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2265680" y="1659523"/>
              <a:ext cx="40030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malessere di tipo lavorativo ed economico</a:t>
              </a:r>
            </a:p>
          </p:txBody>
        </p:sp>
      </p:grp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" y="1928730"/>
            <a:ext cx="3914775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reccia in su 14"/>
          <p:cNvSpPr/>
          <p:nvPr/>
        </p:nvSpPr>
        <p:spPr>
          <a:xfrm>
            <a:off x="2468880" y="216164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/>
          <p:cNvSpPr/>
          <p:nvPr/>
        </p:nvSpPr>
        <p:spPr>
          <a:xfrm>
            <a:off x="2468880" y="235468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su 22"/>
          <p:cNvSpPr/>
          <p:nvPr/>
        </p:nvSpPr>
        <p:spPr>
          <a:xfrm>
            <a:off x="2468880" y="2527788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su 23"/>
          <p:cNvSpPr/>
          <p:nvPr/>
        </p:nvSpPr>
        <p:spPr>
          <a:xfrm>
            <a:off x="3525520" y="273060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su 24"/>
          <p:cNvSpPr/>
          <p:nvPr/>
        </p:nvSpPr>
        <p:spPr>
          <a:xfrm>
            <a:off x="2468880" y="2903708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2468880" y="309636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2468880" y="329956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3525520" y="3472668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2357120" y="366532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su 29"/>
          <p:cNvSpPr/>
          <p:nvPr/>
        </p:nvSpPr>
        <p:spPr>
          <a:xfrm>
            <a:off x="3535680" y="3863173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ccia in su 30"/>
          <p:cNvSpPr/>
          <p:nvPr/>
        </p:nvSpPr>
        <p:spPr>
          <a:xfrm>
            <a:off x="3535680" y="4048295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in su 31"/>
          <p:cNvSpPr/>
          <p:nvPr/>
        </p:nvSpPr>
        <p:spPr>
          <a:xfrm>
            <a:off x="3535680" y="424444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in su 32"/>
          <p:cNvSpPr/>
          <p:nvPr/>
        </p:nvSpPr>
        <p:spPr>
          <a:xfrm>
            <a:off x="2499360" y="4427898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su 33"/>
          <p:cNvSpPr/>
          <p:nvPr/>
        </p:nvSpPr>
        <p:spPr>
          <a:xfrm>
            <a:off x="3484880" y="463052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su 35"/>
          <p:cNvSpPr/>
          <p:nvPr/>
        </p:nvSpPr>
        <p:spPr>
          <a:xfrm>
            <a:off x="2499360" y="480324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su 36"/>
          <p:cNvSpPr/>
          <p:nvPr/>
        </p:nvSpPr>
        <p:spPr>
          <a:xfrm>
            <a:off x="2509520" y="539252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in su 37"/>
          <p:cNvSpPr/>
          <p:nvPr/>
        </p:nvSpPr>
        <p:spPr>
          <a:xfrm>
            <a:off x="2499360" y="5585567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in su 38"/>
          <p:cNvSpPr/>
          <p:nvPr/>
        </p:nvSpPr>
        <p:spPr>
          <a:xfrm>
            <a:off x="2509520" y="5769570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in su 39"/>
          <p:cNvSpPr/>
          <p:nvPr/>
        </p:nvSpPr>
        <p:spPr>
          <a:xfrm>
            <a:off x="2509520" y="5955264"/>
            <a:ext cx="162560" cy="12230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6390174" y="649238"/>
            <a:ext cx="1831340" cy="1446362"/>
            <a:chOff x="6969760" y="388021"/>
            <a:chExt cx="1831340" cy="1446362"/>
          </a:xfrm>
        </p:grpSpPr>
        <p:sp>
          <p:nvSpPr>
            <p:cNvPr id="16" name="Stella a 10 punte 15"/>
            <p:cNvSpPr/>
            <p:nvPr/>
          </p:nvSpPr>
          <p:spPr>
            <a:xfrm>
              <a:off x="6969760" y="388021"/>
              <a:ext cx="1831340" cy="1446362"/>
            </a:xfrm>
            <a:prstGeom prst="star10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7255515" y="634949"/>
              <a:ext cx="140206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/>
                <a:t>22</a:t>
              </a:r>
              <a:r>
                <a:rPr lang="it-IT" sz="1400" dirty="0"/>
                <a:t> </a:t>
              </a:r>
              <a:r>
                <a:rPr lang="it-IT" sz="1400" dirty="0" smtClean="0"/>
                <a:t>indicatori con differenze statisticamente significative</a:t>
              </a:r>
              <a:endParaRPr lang="it-IT" sz="1400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7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682196" y="593325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Conclusioni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87977" y="4839305"/>
            <a:ext cx="7520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37678" y="1611755"/>
            <a:ext cx="46358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505150"/>
                </a:solidFill>
              </a:rPr>
              <a:t>L’Abruzzo si inserisce in un livello di generale benessere nel Mezzogiorno</a:t>
            </a:r>
          </a:p>
          <a:p>
            <a:endParaRPr lang="it-IT" dirty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Accanto a maggiori criticità di alcune province emergono anche dinamiche positive </a:t>
            </a:r>
          </a:p>
          <a:p>
            <a:endParaRPr lang="it-IT" dirty="0" smtClean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L’ampliamento del </a:t>
            </a:r>
            <a:r>
              <a:rPr lang="it-IT" dirty="0">
                <a:solidFill>
                  <a:srgbClr val="505150"/>
                </a:solidFill>
              </a:rPr>
              <a:t>set di aree </a:t>
            </a:r>
            <a:r>
              <a:rPr lang="it-IT" dirty="0" smtClean="0">
                <a:solidFill>
                  <a:srgbClr val="505150"/>
                </a:solidFill>
              </a:rPr>
              <a:t>e di indicatori per descrivere il benessere fornisce strumenti  di misurazione del benessere sempre più accurati</a:t>
            </a:r>
          </a:p>
          <a:p>
            <a:endParaRPr lang="it-IT" dirty="0" smtClean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Sviluppi futuri: tecniche di analisi spaziale per valutare contiguità spaziale</a:t>
            </a:r>
            <a:endParaRPr lang="it-IT" dirty="0">
              <a:solidFill>
                <a:srgbClr val="505150"/>
              </a:solidFill>
            </a:endParaRPr>
          </a:p>
          <a:p>
            <a:endParaRPr lang="it-IT" dirty="0">
              <a:solidFill>
                <a:srgbClr val="505150"/>
              </a:solidFill>
            </a:endParaRPr>
          </a:p>
          <a:p>
            <a:endParaRPr lang="it-IT" dirty="0" smtClean="0">
              <a:solidFill>
                <a:srgbClr val="505150"/>
              </a:solidFill>
            </a:endParaRPr>
          </a:p>
        </p:txBody>
      </p:sp>
      <p:pic>
        <p:nvPicPr>
          <p:cNvPr id="7" name="Immagine 6" descr="shutterstock_78355243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499" y="1731322"/>
            <a:ext cx="2933700" cy="29337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2196" y="593325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Introduzione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82196" y="1646674"/>
            <a:ext cx="28426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Negli ultimi decenni è in corso un ampio dibattito internazionale sulla misurazione del progresso, del benessere dei cittadini e sulla correlazione fra progresso e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benessere</a:t>
            </a:r>
          </a:p>
        </p:txBody>
      </p:sp>
      <p:sp>
        <p:nvSpPr>
          <p:cNvPr id="2" name="Freccia in giù 1"/>
          <p:cNvSpPr/>
          <p:nvPr/>
        </p:nvSpPr>
        <p:spPr>
          <a:xfrm>
            <a:off x="4116949" y="4178262"/>
            <a:ext cx="668955" cy="71585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F14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2589379" y="5248502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ultidimensionalità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 benessere </a:t>
            </a:r>
          </a:p>
        </p:txBody>
      </p:sp>
      <p:sp>
        <p:nvSpPr>
          <p:cNvPr id="11" name="Elaborazione 10"/>
          <p:cNvSpPr/>
          <p:nvPr/>
        </p:nvSpPr>
        <p:spPr>
          <a:xfrm>
            <a:off x="2589379" y="5248502"/>
            <a:ext cx="3724096" cy="369332"/>
          </a:xfrm>
          <a:prstGeom prst="flowChartProcess">
            <a:avLst/>
          </a:prstGeom>
          <a:noFill/>
          <a:ln>
            <a:solidFill>
              <a:srgbClr val="7F14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5264662" y="1646674"/>
            <a:ext cx="3246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modello di misurazione del benessere deve tener conto, in modo bilanciato, di diverse componenti, perché la sola valutazione del benessere economico, misurata in Prodotto Interno Lordo (PIL), è insufficiente</a:t>
            </a:r>
          </a:p>
        </p:txBody>
      </p:sp>
      <p:sp>
        <p:nvSpPr>
          <p:cNvPr id="4" name="Rettangolo arrotondato 3"/>
          <p:cNvSpPr/>
          <p:nvPr/>
        </p:nvSpPr>
        <p:spPr>
          <a:xfrm>
            <a:off x="602673" y="1537855"/>
            <a:ext cx="2922205" cy="2417143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5195455" y="1527465"/>
            <a:ext cx="3164139" cy="2427533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3981621" y="2541063"/>
            <a:ext cx="939612" cy="51954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7F14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2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4345970" y="21266"/>
            <a:ext cx="4798030" cy="65556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000" b="1" dirty="0" smtClean="0"/>
              <a:t>RELAZIONI SOCIALI</a:t>
            </a:r>
            <a:endParaRPr lang="it-IT" sz="1000" dirty="0" smtClean="0"/>
          </a:p>
          <a:p>
            <a:r>
              <a:rPr lang="it-IT" sz="1000" dirty="0" smtClean="0"/>
              <a:t>Numero di volontari delle unità locali delle istituzioni non profit (per 10.000 abitanti)</a:t>
            </a:r>
          </a:p>
          <a:p>
            <a:r>
              <a:rPr lang="it-IT" sz="1000" dirty="0" smtClean="0"/>
              <a:t>Numero di istituzioni non profit (per 10.000 abitanti)</a:t>
            </a:r>
          </a:p>
          <a:p>
            <a:r>
              <a:rPr lang="it-IT" sz="1000" dirty="0" smtClean="0"/>
              <a:t>Numero di cooperative sociali per 10.000 abitanti),</a:t>
            </a:r>
          </a:p>
          <a:p>
            <a:r>
              <a:rPr lang="it-IT" sz="1000" dirty="0" smtClean="0"/>
              <a:t>Numero di lavoratori retribuiti delle unità locali delle cooperative sociali (per 10.000 abitanti)</a:t>
            </a:r>
          </a:p>
          <a:p>
            <a:r>
              <a:rPr lang="it-IT" sz="1000" b="1" dirty="0" smtClean="0"/>
              <a:t>POLITICA </a:t>
            </a:r>
            <a:r>
              <a:rPr lang="it-IT" sz="1000" b="1" dirty="0"/>
              <a:t>E ISTITUZIONI</a:t>
            </a:r>
            <a:endParaRPr lang="it-IT" sz="1000" dirty="0"/>
          </a:p>
          <a:p>
            <a:r>
              <a:rPr lang="it-IT" sz="1000" dirty="0"/>
              <a:t>Età media dei consiglieri comunali (calcolata al 31 dicembre di ogni anno)</a:t>
            </a:r>
          </a:p>
          <a:p>
            <a:r>
              <a:rPr lang="it-IT" sz="1000" dirty="0"/>
              <a:t>Età media degli assessori comunali (calcolata al 31 dicembre di ogni anno)</a:t>
            </a:r>
          </a:p>
          <a:p>
            <a:r>
              <a:rPr lang="it-IT" sz="1000" dirty="0"/>
              <a:t>Istituzioni pubbliche che effettuano almeno una forma di rendicontazione sociale (valori percentuali)</a:t>
            </a:r>
          </a:p>
          <a:p>
            <a:r>
              <a:rPr lang="it-IT" sz="1000" dirty="0"/>
              <a:t>Giacenza media dei procedimenti civili di cognizione ordinaria di primo grado (in giorni)</a:t>
            </a:r>
          </a:p>
          <a:p>
            <a:r>
              <a:rPr lang="it-IT" sz="1000" b="1" dirty="0"/>
              <a:t>SICUREZZA</a:t>
            </a:r>
            <a:endParaRPr lang="it-IT" sz="1000" dirty="0"/>
          </a:p>
          <a:p>
            <a:r>
              <a:rPr lang="it-IT" sz="1000" dirty="0"/>
              <a:t>Tasso di omicidi denunciati dalle forze di polizia all’autorità giudiziaria (per 100.000 abitanti)</a:t>
            </a:r>
          </a:p>
          <a:p>
            <a:r>
              <a:rPr lang="it-IT" sz="1000" dirty="0"/>
              <a:t>Furti in abitazioni denunciati dalle forze di polizia all’autorità giudiziaria (per 100.000 abitanti)</a:t>
            </a:r>
          </a:p>
          <a:p>
            <a:r>
              <a:rPr lang="it-IT" sz="1000" dirty="0"/>
              <a:t>Furti con destrezza denunciati dalle forze di polizia all’autorità giudiziaria (per 100.000 abitanti)</a:t>
            </a:r>
          </a:p>
          <a:p>
            <a:r>
              <a:rPr lang="it-IT" sz="1000" b="1" dirty="0"/>
              <a:t>PAESAGGIO E PATRIMONIO CULTURALE</a:t>
            </a:r>
            <a:endParaRPr lang="it-IT" sz="1000" dirty="0"/>
          </a:p>
          <a:p>
            <a:r>
              <a:rPr lang="it-IT" sz="1000" dirty="0"/>
              <a:t>Numero di biblioteche pubbliche (per 100.000 abitanti)</a:t>
            </a:r>
          </a:p>
          <a:p>
            <a:r>
              <a:rPr lang="it-IT" sz="1000" dirty="0"/>
              <a:t>Numero di utenti di biblioteche pubbliche (per 100 abitanti)</a:t>
            </a:r>
          </a:p>
          <a:p>
            <a:r>
              <a:rPr lang="it-IT" sz="1000" dirty="0"/>
              <a:t>Numero di visitatori di musei, siti archeologici e monumenti (per 100 abitanti)</a:t>
            </a:r>
          </a:p>
          <a:p>
            <a:r>
              <a:rPr lang="it-IT" sz="1000" dirty="0"/>
              <a:t>Numero di musei, siti archeologici e monumenti (per 100.000 abitanti)</a:t>
            </a:r>
          </a:p>
          <a:p>
            <a:r>
              <a:rPr lang="it-IT" sz="1000" b="1" dirty="0"/>
              <a:t>AMBIENTE</a:t>
            </a:r>
            <a:endParaRPr lang="it-IT" sz="1000" dirty="0"/>
          </a:p>
          <a:p>
            <a:r>
              <a:rPr lang="it-IT" sz="1000" dirty="0"/>
              <a:t>Autovetture in classe euro 0-3 circolanti (per 1.000 abitanti)</a:t>
            </a:r>
          </a:p>
          <a:p>
            <a:r>
              <a:rPr lang="it-IT" sz="1000" dirty="0"/>
              <a:t>segue tabella 1 </a:t>
            </a:r>
          </a:p>
          <a:p>
            <a:r>
              <a:rPr lang="it-IT" sz="1000" b="1" dirty="0" smtClean="0"/>
              <a:t>RICERCA </a:t>
            </a:r>
            <a:r>
              <a:rPr lang="it-IT" sz="1000" b="1" dirty="0"/>
              <a:t>E INNOVAZIONE</a:t>
            </a:r>
            <a:endParaRPr lang="it-IT" sz="1000" dirty="0"/>
          </a:p>
          <a:p>
            <a:r>
              <a:rPr lang="it-IT" sz="1000" dirty="0"/>
              <a:t>Numero di brevetti registrati all'Ufficio Europeo dei Brevetti (</a:t>
            </a:r>
            <a:r>
              <a:rPr lang="it-IT" sz="1000" dirty="0" err="1"/>
              <a:t>Epo</a:t>
            </a:r>
            <a:r>
              <a:rPr lang="it-IT" sz="1000" dirty="0"/>
              <a:t>) (valori per milioni di abitanti)</a:t>
            </a:r>
          </a:p>
          <a:p>
            <a:r>
              <a:rPr lang="it-IT" sz="1000" dirty="0"/>
              <a:t>Specializzazione produttiva nei settori ad alta intensità di conoscenza tecnologica (per 100 addetti delle U.L.)</a:t>
            </a:r>
          </a:p>
          <a:p>
            <a:r>
              <a:rPr lang="it-IT" sz="1000" dirty="0"/>
              <a:t>Famiglie con connessione internet a banda larga (valori percentuali)</a:t>
            </a:r>
          </a:p>
          <a:p>
            <a:r>
              <a:rPr lang="it-IT" sz="1000" b="1" dirty="0"/>
              <a:t>QUALITÀ DEI SERVIZI</a:t>
            </a:r>
            <a:endParaRPr lang="it-IT" sz="1000" dirty="0"/>
          </a:p>
          <a:p>
            <a:r>
              <a:rPr lang="it-IT" sz="1000" dirty="0"/>
              <a:t>Servizi comunali per l'infanzia (valori percentuali)</a:t>
            </a:r>
          </a:p>
          <a:p>
            <a:r>
              <a:rPr lang="it-IT" sz="1000" dirty="0"/>
              <a:t>Scuole con percorsi accessibili (incidenza percentuale)</a:t>
            </a:r>
          </a:p>
          <a:p>
            <a:r>
              <a:rPr lang="it-IT" sz="1000" dirty="0"/>
              <a:t>Rifiuti conferiti in discarica (percentuale sul totale dei rifiuti urbani prodotti)</a:t>
            </a:r>
          </a:p>
          <a:p>
            <a:r>
              <a:rPr lang="it-IT" sz="1000" dirty="0"/>
              <a:t>Raccolta differenziata (percentuale sul totale dei rifiuti urbani prodotti)</a:t>
            </a:r>
          </a:p>
          <a:p>
            <a:r>
              <a:rPr lang="it-IT" sz="1000" dirty="0"/>
              <a:t>Tempo dedicato alla mobilità (numero medio di minuti)</a:t>
            </a:r>
          </a:p>
          <a:p>
            <a:r>
              <a:rPr lang="it-IT" sz="1000" dirty="0"/>
              <a:t>Tasso di incidenti stradali (per 100.000 abitanti)</a:t>
            </a:r>
          </a:p>
          <a:p>
            <a:r>
              <a:rPr lang="it-IT" sz="1000" dirty="0"/>
              <a:t>Tasso di mortalità dei pedoni (per 100.000 abitanti)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15430"/>
            <a:ext cx="4428162" cy="67095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000" b="1" dirty="0" smtClean="0"/>
              <a:t>SALUTE</a:t>
            </a:r>
            <a:endParaRPr lang="it-IT" sz="1000" b="1" dirty="0"/>
          </a:p>
          <a:p>
            <a:r>
              <a:rPr lang="it-IT" sz="1000" dirty="0"/>
              <a:t>Speranza di vita alla nascita (numero medio di anni)</a:t>
            </a:r>
          </a:p>
          <a:p>
            <a:r>
              <a:rPr lang="it-IT" sz="1000" dirty="0"/>
              <a:t>Tasso di mortalità infantile (per 10.000 nati vivi)</a:t>
            </a:r>
          </a:p>
          <a:p>
            <a:r>
              <a:rPr lang="it-IT" sz="1000" dirty="0"/>
              <a:t>Tasso standardizzato di mortalità per accidenti di trasporto per le persone di 15-34 anni (per 10.000 residenti)</a:t>
            </a:r>
          </a:p>
          <a:p>
            <a:r>
              <a:rPr lang="it-IT" sz="1000" dirty="0"/>
              <a:t>Tasso standardizzato di mortalità per tumore per le persone di 20-64 anni (per 10.000 residenti)</a:t>
            </a:r>
          </a:p>
          <a:p>
            <a:r>
              <a:rPr lang="it-IT" sz="1000" dirty="0"/>
              <a:t>Tasso standardizzato di mortalità per demenze e malattie del sistema nervoso per le persone di 65 anni e più (per 10.000 residenti)</a:t>
            </a:r>
          </a:p>
          <a:p>
            <a:r>
              <a:rPr lang="it-IT" sz="1000" b="1" dirty="0"/>
              <a:t>ISTRUZIONE E FORMAZIONE</a:t>
            </a:r>
          </a:p>
          <a:p>
            <a:r>
              <a:rPr lang="it-IT" sz="1000" dirty="0"/>
              <a:t>Bambini di 4-5 anni che frequentano la scuola dell’infanzia (valori percentuali)</a:t>
            </a:r>
          </a:p>
          <a:p>
            <a:r>
              <a:rPr lang="it-IT" sz="1000" dirty="0"/>
              <a:t>Persone di 30-34 anni che hanno conseguito un titolo universitario (valori percentuali)</a:t>
            </a:r>
          </a:p>
          <a:p>
            <a:r>
              <a:rPr lang="it-IT" sz="1000" dirty="0"/>
              <a:t>Persone di 25-64 anni che hanno completato almeno la scuola secondaria di II grado (scuola media superiore) (valori percentuali)</a:t>
            </a:r>
          </a:p>
          <a:p>
            <a:r>
              <a:rPr lang="it-IT" sz="1000" dirty="0"/>
              <a:t>Persone di 18-24 anni che hanno conseguito solo la licenza media e non sono inseriti in un programma di formazione (valori percentuali)</a:t>
            </a:r>
          </a:p>
          <a:p>
            <a:r>
              <a:rPr lang="it-IT" sz="1000" dirty="0"/>
              <a:t>Persone di 15-29 anni che non lavorano e non studiano (</a:t>
            </a:r>
            <a:r>
              <a:rPr lang="it-IT" sz="1000" dirty="0" err="1"/>
              <a:t>Neet</a:t>
            </a:r>
            <a:r>
              <a:rPr lang="it-IT" sz="1000" dirty="0"/>
              <a:t>) (valori percentuali)</a:t>
            </a:r>
          </a:p>
          <a:p>
            <a:r>
              <a:rPr lang="it-IT" sz="1000" dirty="0"/>
              <a:t>Livello di competenza alfabetica degli studenti delle classi II della scuola secondaria di secondo grado (scuola media superiore) (valutazione Invalsi)</a:t>
            </a:r>
          </a:p>
          <a:p>
            <a:r>
              <a:rPr lang="it-IT" sz="1000" dirty="0"/>
              <a:t>Livello di competenza numerica degli studenti delle classi II della scuola secondaria di secondo grado (scuola media superiore) (valutazione Invalsi)</a:t>
            </a:r>
          </a:p>
          <a:p>
            <a:r>
              <a:rPr lang="it-IT" sz="1000" b="1" dirty="0"/>
              <a:t>LAVORO E CONCILIAZIONE TEMPI DI VITA</a:t>
            </a:r>
          </a:p>
          <a:p>
            <a:r>
              <a:rPr lang="it-IT" sz="1000" dirty="0"/>
              <a:t>Tasso di mortalità degli infortuni sul lavoro (infortuni mortali per 100.000 occupati)</a:t>
            </a:r>
          </a:p>
          <a:p>
            <a:r>
              <a:rPr lang="it-IT" sz="1000" dirty="0"/>
              <a:t>Rapporto tra il tasso di occupazione delle donne 25-49 con figli in età </a:t>
            </a:r>
            <a:r>
              <a:rPr lang="it-IT" sz="1000" dirty="0" err="1"/>
              <a:t>pre</a:t>
            </a:r>
            <a:r>
              <a:rPr lang="it-IT" sz="1000" dirty="0"/>
              <a:t>-scolare e delle donne senza figli (valori percentuali)</a:t>
            </a:r>
          </a:p>
          <a:p>
            <a:r>
              <a:rPr lang="it-IT" sz="1000" dirty="0"/>
              <a:t>Tasso di occupazione della popolazione maschile in età 20-64 anni (valori percentuali)</a:t>
            </a:r>
          </a:p>
          <a:p>
            <a:r>
              <a:rPr lang="it-IT" sz="1000" dirty="0"/>
              <a:t>Tasso di mancata partecipazione al lavoro della popolazione maschile in età 15-74 anni (valori percentuali)</a:t>
            </a:r>
          </a:p>
          <a:p>
            <a:r>
              <a:rPr lang="it-IT" sz="1000" b="1" dirty="0"/>
              <a:t>BENESSERE ECONOMICO</a:t>
            </a:r>
          </a:p>
          <a:p>
            <a:r>
              <a:rPr lang="it-IT" sz="1000" dirty="0"/>
              <a:t>Reddito disponibile delle famiglie consumatrici pro capite (in euro)</a:t>
            </a:r>
          </a:p>
          <a:p>
            <a:r>
              <a:rPr lang="it-IT" sz="1000" dirty="0"/>
              <a:t>Contribuenti con redditi Irpef dichiarati inferiori a 10.000 euro (percentuale sul totale dei contribuenti IRPEF)</a:t>
            </a:r>
          </a:p>
          <a:p>
            <a:r>
              <a:rPr lang="it-IT" sz="1000" dirty="0"/>
              <a:t>Persone residenti in abitazioni senza gabinetto (per 100.000 abitanti)</a:t>
            </a:r>
          </a:p>
          <a:p>
            <a:r>
              <a:rPr lang="it-IT" sz="1000" dirty="0"/>
              <a:t>Persone che vivono in famiglie con almeno un componente di 18-59 anni dove nessun componente lavora o percepisce una pensione da lavoro (valori percentuali)</a:t>
            </a:r>
          </a:p>
          <a:p>
            <a:r>
              <a:rPr lang="it-IT" sz="1000" dirty="0"/>
              <a:t>Sofferenze bancarie delle famiglie consumatrici (incidenza percentuale sugli impieghi delle famiglie consumatrici</a:t>
            </a:r>
            <a:r>
              <a:rPr lang="it-IT" sz="1000" dirty="0" smtClean="0"/>
              <a:t>)</a:t>
            </a:r>
            <a:endParaRPr lang="it-IT" sz="1000" dirty="0"/>
          </a:p>
        </p:txBody>
      </p:sp>
      <p:sp>
        <p:nvSpPr>
          <p:cNvPr id="7" name="Freccia circolare a destra 6">
            <a:hlinkClick r:id="rId3" action="ppaction://hlinksldjump"/>
          </p:cNvPr>
          <p:cNvSpPr/>
          <p:nvPr/>
        </p:nvSpPr>
        <p:spPr>
          <a:xfrm>
            <a:off x="7654128" y="6397216"/>
            <a:ext cx="585627" cy="405829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33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61808" y="1889226"/>
            <a:ext cx="333625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 smtClean="0">
              <a:solidFill>
                <a:srgbClr val="50515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dirty="0" smtClean="0">
                <a:solidFill>
                  <a:srgbClr val="505150"/>
                </a:solidFill>
              </a:rPr>
              <a:t>Sulla scia</a:t>
            </a:r>
            <a:r>
              <a:rPr lang="it-IT" dirty="0">
                <a:solidFill>
                  <a:srgbClr val="505150"/>
                </a:solidFill>
              </a:rPr>
              <a:t>, molti Stati hanno sperimentato un proprio percorso di approfondimento sul </a:t>
            </a:r>
            <a:r>
              <a:rPr lang="it-IT" dirty="0" smtClean="0">
                <a:solidFill>
                  <a:srgbClr val="505150"/>
                </a:solidFill>
              </a:rPr>
              <a:t>benessere</a:t>
            </a:r>
            <a:br>
              <a:rPr lang="it-IT" dirty="0" smtClean="0">
                <a:solidFill>
                  <a:srgbClr val="505150"/>
                </a:solidFill>
              </a:rPr>
            </a:br>
            <a:endParaRPr lang="it-IT" dirty="0" smtClean="0">
              <a:solidFill>
                <a:srgbClr val="50515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solidFill>
                  <a:srgbClr val="505150"/>
                </a:solidFill>
              </a:rPr>
              <a:t>La misurazione del benessere in Italia: il progetto </a:t>
            </a:r>
            <a:r>
              <a:rPr lang="it-IT" dirty="0" err="1" smtClean="0">
                <a:solidFill>
                  <a:srgbClr val="505150"/>
                </a:solidFill>
              </a:rPr>
              <a:t>Bes</a:t>
            </a:r>
            <a:r>
              <a:rPr lang="it-IT" dirty="0" smtClean="0">
                <a:solidFill>
                  <a:srgbClr val="505150"/>
                </a:solidFill>
              </a:rPr>
              <a:t>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Istat 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Cnel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it-IT" dirty="0">
              <a:solidFill>
                <a:srgbClr val="505150"/>
              </a:solidFill>
            </a:endParaRPr>
          </a:p>
          <a:p>
            <a:pPr marL="285750" indent="-285750">
              <a:buFont typeface="Arial"/>
              <a:buChar char="•"/>
            </a:pPr>
            <a:endParaRPr lang="it-IT" dirty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                                              www.misuredelbenessere.it</a:t>
            </a:r>
            <a:endParaRPr lang="it-IT" dirty="0">
              <a:solidFill>
                <a:srgbClr val="505150"/>
              </a:solidFill>
            </a:endParaRPr>
          </a:p>
          <a:p>
            <a:pPr marL="285750" indent="-285750">
              <a:buFont typeface="Arial"/>
              <a:buChar char="•"/>
            </a:pPr>
            <a:endParaRPr lang="it-IT" dirty="0">
              <a:solidFill>
                <a:srgbClr val="50515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2196" y="46573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505150"/>
                </a:solidFill>
              </a:rPr>
              <a:t>Cosa è stato fatto</a:t>
            </a:r>
            <a:endParaRPr lang="it-IT" sz="2400" dirty="0">
              <a:solidFill>
                <a:srgbClr val="5051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11718" r="12589" b="8333"/>
          <a:stretch/>
        </p:blipFill>
        <p:spPr bwMode="auto">
          <a:xfrm>
            <a:off x="3716943" y="1481398"/>
            <a:ext cx="5199372" cy="476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82196" y="1086210"/>
            <a:ext cx="7858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Nel 2007 l’Ocse ha lanciato l’iniziativa «Global Project»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451427" y="1064597"/>
            <a:ext cx="381103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Benessere urbano</a:t>
            </a:r>
          </a:p>
          <a:p>
            <a:endParaRPr lang="it-IT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dibattito sulla misurazione del benessere degli individui e della società ha interessato le istituzioni di numerosi Comuni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italiani: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ffrire una panoramica multidimensionale dello stato e delle tendenze del benessere nelle realtà urbane.</a:t>
            </a:r>
          </a:p>
          <a:p>
            <a:endParaRPr lang="it-IT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Obiettivo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alutare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qualità della vita nelle province abruzzesi inquadrate nel contesto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ripartizionale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d’appartenenza relativo al Mezzogiorno</a:t>
            </a:r>
          </a:p>
          <a:p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2196" y="593325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Il Progetto </a:t>
            </a:r>
            <a:r>
              <a:rPr lang="it-IT" sz="2400" dirty="0" err="1" smtClean="0">
                <a:solidFill>
                  <a:srgbClr val="404040"/>
                </a:solidFill>
              </a:rPr>
              <a:t>Urbes</a:t>
            </a:r>
            <a:endParaRPr lang="it-IT" sz="2400" dirty="0">
              <a:solidFill>
                <a:srgbClr val="40404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3" t="15409" r="28873" b="7974"/>
          <a:stretch/>
        </p:blipFill>
        <p:spPr bwMode="auto">
          <a:xfrm>
            <a:off x="682196" y="1396377"/>
            <a:ext cx="3187336" cy="4495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21238" y="799252"/>
            <a:ext cx="818850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 action="ppaction://hlinksldjump"/>
              </a:rPr>
              <a:t>47 indicatori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 dettaglio provinciale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sono state svolte analisi statistiche descrittive: grafici a linee per gli indicatori disponibili in serie storica e diagrammi a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barre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 tutti gli altri indicatori per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 province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abruzzesi, la regione Abruzzo, il Mezzogiorno e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l’Italia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pplicazione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della K-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means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cluster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allo scopo di individuare gruppi omogenei di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province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base agli indicatori selezionati; in particolare, si è deciso di specificare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gruppi </a:t>
            </a:r>
            <a:r>
              <a:rPr lang="it-IT">
                <a:solidFill>
                  <a:schemeClr val="tx1">
                    <a:lumMod val="75000"/>
                    <a:lumOff val="25000"/>
                  </a:schemeClr>
                </a:solidFill>
              </a:rPr>
              <a:t>di </a:t>
            </a:r>
            <a:r>
              <a:rPr lang="it-IT">
                <a:solidFill>
                  <a:schemeClr val="tx1">
                    <a:lumMod val="75000"/>
                    <a:lumOff val="25000"/>
                  </a:schemeClr>
                </a:solidFill>
              </a:rPr>
              <a:t>province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cluster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ciascun indicatore, è stato applicato il test inferenziale dell’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Anova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(con un p-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value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&lt; 0,05) allo scopo di valutare se esistono differenze statisticamente significative tra i gruppi di regioni generati con l’obiettivo di individuare quali indicatori contribuiscono maggiormente all’individuazione dei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cluster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2196" y="467459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Metodi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854748" y="5754455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</a:t>
            </a:r>
            <a:r>
              <a:rPr lang="it-IT" dirty="0" smtClean="0"/>
              <a:t>rincipali evidenze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7937369" y="5800621"/>
            <a:ext cx="396411" cy="27699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07876" y="56119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Salute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87977" y="4839305"/>
            <a:ext cx="7520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dirty="0"/>
          </a:p>
        </p:txBody>
      </p:sp>
      <p:grpSp>
        <p:nvGrpSpPr>
          <p:cNvPr id="17" name="Gruppo 16"/>
          <p:cNvGrpSpPr/>
          <p:nvPr/>
        </p:nvGrpSpPr>
        <p:grpSpPr>
          <a:xfrm>
            <a:off x="1269791" y="3339072"/>
            <a:ext cx="6275388" cy="3000466"/>
            <a:chOff x="1149556" y="2040352"/>
            <a:chExt cx="6275388" cy="3000466"/>
          </a:xfrm>
        </p:grpSpPr>
        <p:graphicFrame>
          <p:nvGraphicFramePr>
            <p:cNvPr id="13" name="Oggetto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6410504"/>
                </p:ext>
              </p:extLst>
            </p:nvPr>
          </p:nvGraphicFramePr>
          <p:xfrm>
            <a:off x="1149556" y="2445255"/>
            <a:ext cx="6275388" cy="2595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4" name="Documento" r:id="rId5" imgW="6274676" imgH="2596134" progId="Word.Document.12">
                    <p:embed/>
                  </p:oleObj>
                </mc:Choice>
                <mc:Fallback>
                  <p:oleObj name="Documento" r:id="rId5" imgW="6274676" imgH="259613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149556" y="2445255"/>
                          <a:ext cx="6275388" cy="25955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Rettangolo 15"/>
            <p:cNvSpPr/>
            <p:nvPr/>
          </p:nvSpPr>
          <p:spPr>
            <a:xfrm>
              <a:off x="1149556" y="2040352"/>
              <a:ext cx="60843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i="1" dirty="0"/>
                <a:t>Figura 1 – Salute. Speranza di vita alla nascita per i maschi e le femmine per le province abruzzesi, per la regione, il Mezzogiorno e l’Italia - Anni 2004-2013 (Età)</a:t>
              </a:r>
              <a:endParaRPr lang="it-IT" sz="1000" dirty="0"/>
            </a:p>
          </p:txBody>
        </p:sp>
      </p:grpSp>
      <p:sp>
        <p:nvSpPr>
          <p:cNvPr id="19" name="CasellaDiTesto 18"/>
          <p:cNvSpPr txBox="1"/>
          <p:nvPr/>
        </p:nvSpPr>
        <p:spPr>
          <a:xfrm>
            <a:off x="355600" y="1174062"/>
            <a:ext cx="8455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speranza di vita alla nascita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Abruzzo, nel 2013, è pari a 79,8 anni per gli uomini e a 84,8 per le donne. In generale, le province abruzzesi presentano una speranza di vita alla nascita in tendenziale aumento (dal 2004 è aumentata di 1,9 anni per i maschi e di 0,6 anni per le femmine) e maggiore di quella del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Mezzogiorno.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provincia più longeva è Pescara con 80,2 anni per i maschi e 85,4 per le femmine.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407876" y="56119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Salute</a:t>
            </a:r>
            <a:endParaRPr lang="it-IT" sz="2400" dirty="0">
              <a:solidFill>
                <a:srgbClr val="40404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2533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pSp>
        <p:nvGrpSpPr>
          <p:cNvPr id="12" name="Gruppo 11"/>
          <p:cNvGrpSpPr/>
          <p:nvPr/>
        </p:nvGrpSpPr>
        <p:grpSpPr>
          <a:xfrm>
            <a:off x="1178954" y="3132425"/>
            <a:ext cx="5915025" cy="2893120"/>
            <a:chOff x="1219594" y="3105090"/>
            <a:chExt cx="5915025" cy="2893120"/>
          </a:xfrm>
        </p:grpSpPr>
        <p:graphicFrame>
          <p:nvGraphicFramePr>
            <p:cNvPr id="9" name="Oggetto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4908493"/>
                </p:ext>
              </p:extLst>
            </p:nvPr>
          </p:nvGraphicFramePr>
          <p:xfrm>
            <a:off x="1219594" y="3616960"/>
            <a:ext cx="5915025" cy="2381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0" name="Grafico" r:id="rId5" imgW="5915025" imgH="2381155" progId="Excel.Chart.8">
                    <p:embed/>
                  </p:oleObj>
                </mc:Choice>
                <mc:Fallback>
                  <p:oleObj name="Grafico" r:id="rId5" imgW="5915025" imgH="2381155" progId="Excel.Chart.8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9594" y="3616960"/>
                          <a:ext cx="5915025" cy="2381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ettangolo 10"/>
            <p:cNvSpPr/>
            <p:nvPr/>
          </p:nvSpPr>
          <p:spPr>
            <a:xfrm>
              <a:off x="1260235" y="3105090"/>
              <a:ext cx="583374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i="1" dirty="0"/>
                <a:t>Figura 2 – Salute. Tasso standardizzato di mortalità per tumore delle persone di 20-64 anni per le province abruzzesi, per la regione, il Mezzogiorno e l’Italia -  Anni 2006-2011 (per 10.000 residenti)</a:t>
              </a:r>
            </a:p>
          </p:txBody>
        </p:sp>
      </p:grpSp>
      <p:sp>
        <p:nvSpPr>
          <p:cNvPr id="13" name="Rettangolo 12"/>
          <p:cNvSpPr/>
          <p:nvPr/>
        </p:nvSpPr>
        <p:spPr>
          <a:xfrm>
            <a:off x="407876" y="1188373"/>
            <a:ext cx="8350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Abruzzo il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tasso standardizzato di mortalità per tumore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 le persone di 20-64 anni (fig. 2) è sempre inferiore ai dati nazionali 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ripartizionali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nel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2011, a fronte di un tasso regionale pari a 8,3 su 10.000 residenti, il Mezzogiorno registra un valore di 9,2 e l’Italia di 9,1. La provincia con il tasso inferiore risulta essere L’Aquila (7,8); all’opposto, troviamo quella di Teramo (8,9).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407876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Salute</a:t>
            </a:r>
            <a:endParaRPr lang="it-IT" sz="2400" dirty="0">
              <a:solidFill>
                <a:srgbClr val="404040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310640" y="3303677"/>
            <a:ext cx="6057900" cy="2516098"/>
            <a:chOff x="1026160" y="2084477"/>
            <a:chExt cx="6057900" cy="2516098"/>
          </a:xfrm>
        </p:grpSpPr>
        <p:graphicFrame>
          <p:nvGraphicFramePr>
            <p:cNvPr id="5" name="Oggetto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07415838"/>
                </p:ext>
              </p:extLst>
            </p:nvPr>
          </p:nvGraphicFramePr>
          <p:xfrm>
            <a:off x="1026160" y="2743200"/>
            <a:ext cx="6057900" cy="185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27" name="Grafico" r:id="rId5" imgW="6059949" imgH="1853345" progId="Excel.Chart.8">
                    <p:embed/>
                  </p:oleObj>
                </mc:Choice>
                <mc:Fallback>
                  <p:oleObj name="Grafico" r:id="rId5" imgW="6059949" imgH="1853345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6160" y="2743200"/>
                          <a:ext cx="6057900" cy="18573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ttangolo 1"/>
            <p:cNvSpPr/>
            <p:nvPr/>
          </p:nvSpPr>
          <p:spPr>
            <a:xfrm>
              <a:off x="1026160" y="2084477"/>
              <a:ext cx="60579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i="1" dirty="0"/>
                <a:t>Figura 3 – Salute. Tasso standardizzato di mortalità per demenze e malattie del sistema nervoso delle persone di 65 anni e più per le province abruzzesi, per la regione, il Mezzogiorno e l’Italia - Anni 2006-2011 (per 10.000 residenti)</a:t>
              </a:r>
            </a:p>
          </p:txBody>
        </p:sp>
      </p:grpSp>
      <p:sp>
        <p:nvSpPr>
          <p:cNvPr id="7" name="Rettangolo 6"/>
          <p:cNvSpPr/>
          <p:nvPr/>
        </p:nvSpPr>
        <p:spPr>
          <a:xfrm>
            <a:off x="468098" y="1232919"/>
            <a:ext cx="82078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tasso standardizzato di mortalità per demenze e malattie del sistema nervoso 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risulta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essere, in Abruzzo, sempre superiore ai dati nazionali 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ripartizionali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infatti, nel 2011, a fronte di un tasso regionale pari a 27,8 su 10.000 residenti, il Mezzogiorno registra il valore di 23,8 e l’Italia di 26,2. La provincia con il tasso inferiore risulta essere Pescara (19,1), mentre, all’opposto, troviamo Teramo (35,5).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07876" y="439274"/>
            <a:ext cx="753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404040"/>
                </a:solidFill>
              </a:rPr>
              <a:t>Istruzione</a:t>
            </a:r>
            <a:endParaRPr lang="it-IT" sz="2400" dirty="0">
              <a:solidFill>
                <a:srgbClr val="404040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60488" y="3395117"/>
            <a:ext cx="6118225" cy="2651353"/>
            <a:chOff x="1167448" y="3567837"/>
            <a:chExt cx="6118225" cy="265135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7448" y="4206240"/>
              <a:ext cx="6118225" cy="2012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1167448" y="3567837"/>
              <a:ext cx="58632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000" i="1" dirty="0" smtClean="0"/>
                <a:t>Figura 4 – </a:t>
              </a:r>
              <a:r>
                <a:rPr lang="it-IT" sz="1000" i="1" dirty="0"/>
                <a:t>Istruzione. Persone di 25-64 anni che hanno completato almeno la scuola secondaria di II grado (scuola media superiore) per le province abruzzesi, per la regione, il Mezzogiorno e l'Italia - Anni 2001 e 2011 (valori percentuali)</a:t>
              </a:r>
            </a:p>
          </p:txBody>
        </p:sp>
      </p:grpSp>
      <p:sp>
        <p:nvSpPr>
          <p:cNvPr id="7" name="Rettangolo 6"/>
          <p:cNvSpPr/>
          <p:nvPr/>
        </p:nvSpPr>
        <p:spPr>
          <a:xfrm>
            <a:off x="558800" y="1186100"/>
            <a:ext cx="7955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 quanto riguarda le 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persone di 25-64 anni che hanno completato almeno la scuola secondaria di secondo </a:t>
            </a:r>
            <a:r>
              <a:rPr lang="it-IT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grado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si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osservano degli aumenti per tutti i livelli territoriali dal 2001 al 2011. L’aumento maggiore rispetto al 2001, pari al 37,5%, lo registra la provincia di Chieti. La media regionale (nel 2011 pari al 62%) è superiore sia a quella del Mezzogiorno (51,4%) che a quella dell’Italia (57,6%). Sono le province dell’Aquila e di Pescara a registrare i valori più alti (nel 2011 rispettivamente pari al 65,4% e 65,1%).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2742" y="6435705"/>
            <a:ext cx="741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505150"/>
                </a:solidFill>
              </a:rPr>
              <a:t>La misurazione del benessere nelle province del Mezzogiorno: focus </a:t>
            </a:r>
            <a:r>
              <a:rPr lang="it-IT" sz="1000" dirty="0" smtClean="0">
                <a:solidFill>
                  <a:srgbClr val="505150"/>
                </a:solidFill>
              </a:rPr>
              <a:t>sull’Abruzzo</a:t>
            </a:r>
            <a:r>
              <a:rPr lang="it-IT" sz="1000" dirty="0" smtClean="0">
                <a:solidFill>
                  <a:srgbClr val="7F7F7F"/>
                </a:solidFill>
              </a:rPr>
              <a:t>,</a:t>
            </a:r>
            <a:r>
              <a:rPr lang="it-IT" sz="1000" baseline="0" dirty="0" smtClean="0">
                <a:solidFill>
                  <a:srgbClr val="7F7F7F"/>
                </a:solidFill>
              </a:rPr>
              <a:t> Lorella Sicuro– Cagliari, 22/09/2017</a:t>
            </a:r>
            <a:endParaRPr lang="it-IT" sz="10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2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1A2BE3120D674DA36C11D6006822D4" ma:contentTypeVersion="1" ma:contentTypeDescription="Creare un nuovo documento." ma:contentTypeScope="" ma:versionID="761f6cd032b977bc7c5b1242b170000b">
  <xsd:schema xmlns:xsd="http://www.w3.org/2001/XMLSchema" xmlns:xs="http://www.w3.org/2001/XMLSchema" xmlns:p="http://schemas.microsoft.com/office/2006/metadata/properties" xmlns:ns2="c58f2efd-82a8-4ecf-b395-8c25e928921d" targetNamespace="http://schemas.microsoft.com/office/2006/metadata/properties" ma:root="true" ma:fieldsID="f82c29ce5e9934c286dce168b5049acf" ns2:_="">
    <xsd:import namespace="c58f2efd-82a8-4ecf-b395-8c25e928921d"/>
    <xsd:element name="properties">
      <xsd:complexType>
        <xsd:sequence>
          <xsd:element name="documentManagement">
            <xsd:complexType>
              <xsd:all>
                <xsd:element ref="ns2:Categoria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f2efd-82a8-4ecf-b395-8c25e928921d" elementFormDefault="qualified">
    <xsd:import namespace="http://schemas.microsoft.com/office/2006/documentManagement/types"/>
    <xsd:import namespace="http://schemas.microsoft.com/office/infopath/2007/PartnerControls"/>
    <xsd:element name="Categoria" ma:index="8" ma:displayName="Categoria" ma:default="Logo" ma:format="Dropdown" ma:internalName="Categoria">
      <xsd:simpleType>
        <xsd:restriction base="dms:Choice">
          <xsd:enumeration value="Logo"/>
          <xsd:enumeration value="Carta intestata con protocollo"/>
          <xsd:enumeration value="Carta intestata senza protocollo"/>
          <xsd:enumeration value="Power Point"/>
          <xsd:enumeration value="Libri digitali e cartacei"/>
          <xsd:enumeration value="Tavole di dati online"/>
          <xsd:enumeration value="Grafici interattivi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ia xmlns="c58f2efd-82a8-4ecf-b395-8c25e928921d">Power Point</Categoria>
  </documentManagement>
</p:properties>
</file>

<file path=customXml/itemProps1.xml><?xml version="1.0" encoding="utf-8"?>
<ds:datastoreItem xmlns:ds="http://schemas.openxmlformats.org/officeDocument/2006/customXml" ds:itemID="{25A24F77-1209-4A99-9CFF-51B050B733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f2efd-82a8-4ecf-b395-8c25e92892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D999F8-4704-4EED-AE05-974A965AE8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20A1D6-52DE-416A-9BAC-FD73A4985CF9}">
  <ds:schemaRefs>
    <ds:schemaRef ds:uri="http://www.w3.org/XML/1998/namespace"/>
    <ds:schemaRef ds:uri="c58f2efd-82a8-4ecf-b395-8c25e928921d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3043</Words>
  <Application>Microsoft Office PowerPoint</Application>
  <PresentationFormat>Presentazione su schermo (4:3)</PresentationFormat>
  <Paragraphs>198</Paragraphs>
  <Slides>20</Slides>
  <Notes>20</Notes>
  <HiddenSlides>1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23" baseType="lpstr">
      <vt:lpstr>copertina</vt:lpstr>
      <vt:lpstr>Documento</vt:lpstr>
      <vt:lpstr>Grafico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Lorella LS. Sicuro</cp:lastModifiedBy>
  <cp:revision>111</cp:revision>
  <cp:lastPrinted>2017-08-22T12:38:14Z</cp:lastPrinted>
  <dcterms:created xsi:type="dcterms:W3CDTF">2012-12-11T11:00:35Z</dcterms:created>
  <dcterms:modified xsi:type="dcterms:W3CDTF">2017-09-18T09:14:15Z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Order">
    <vt:r8>2800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