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419" r:id="rId3"/>
    <p:sldId id="417" r:id="rId4"/>
    <p:sldId id="418" r:id="rId5"/>
    <p:sldId id="379" r:id="rId6"/>
    <p:sldId id="406" r:id="rId7"/>
    <p:sldId id="420" r:id="rId8"/>
    <p:sldId id="394" r:id="rId9"/>
    <p:sldId id="341" r:id="rId10"/>
    <p:sldId id="408" r:id="rId11"/>
    <p:sldId id="404" r:id="rId12"/>
    <p:sldId id="413" r:id="rId13"/>
    <p:sldId id="414" r:id="rId14"/>
    <p:sldId id="410" r:id="rId15"/>
    <p:sldId id="416" r:id="rId16"/>
    <p:sldId id="411" r:id="rId17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5" autoAdjust="0"/>
    <p:restoredTop sz="94660"/>
  </p:normalViewPr>
  <p:slideViewPr>
    <p:cSldViewPr>
      <p:cViewPr varScale="1">
        <p:scale>
          <a:sx n="109" d="100"/>
          <a:sy n="109" d="100"/>
        </p:scale>
        <p:origin x="165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Traditional</c:v>
                </c:pt>
              </c:strCache>
            </c:strRef>
          </c:tx>
          <c:marker>
            <c:symbol val="none"/>
          </c:marker>
          <c:cat>
            <c:numRef>
              <c:f>Sheet1!$A$2:$A$123</c:f>
              <c:numCache>
                <c:formatCode>General</c:formatCode>
                <c:ptCount val="122"/>
                <c:pt idx="0">
                  <c:v>1873</c:v>
                </c:pt>
                <c:pt idx="1">
                  <c:v>1876</c:v>
                </c:pt>
                <c:pt idx="2">
                  <c:v>1880</c:v>
                </c:pt>
                <c:pt idx="3">
                  <c:v>1887</c:v>
                </c:pt>
                <c:pt idx="4">
                  <c:v>1888</c:v>
                </c:pt>
                <c:pt idx="5">
                  <c:v>1889</c:v>
                </c:pt>
                <c:pt idx="6">
                  <c:v>1890</c:v>
                </c:pt>
                <c:pt idx="7">
                  <c:v>1891</c:v>
                </c:pt>
                <c:pt idx="8">
                  <c:v>1892</c:v>
                </c:pt>
                <c:pt idx="9">
                  <c:v>1893</c:v>
                </c:pt>
                <c:pt idx="10">
                  <c:v>1894</c:v>
                </c:pt>
                <c:pt idx="11">
                  <c:v>1895</c:v>
                </c:pt>
                <c:pt idx="12">
                  <c:v>1896</c:v>
                </c:pt>
                <c:pt idx="13">
                  <c:v>1897</c:v>
                </c:pt>
                <c:pt idx="14">
                  <c:v>1898</c:v>
                </c:pt>
                <c:pt idx="15">
                  <c:v>1899</c:v>
                </c:pt>
                <c:pt idx="16">
                  <c:v>1900</c:v>
                </c:pt>
                <c:pt idx="17">
                  <c:v>1901</c:v>
                </c:pt>
                <c:pt idx="18">
                  <c:v>1902</c:v>
                </c:pt>
                <c:pt idx="19">
                  <c:v>1903</c:v>
                </c:pt>
                <c:pt idx="20">
                  <c:v>1904</c:v>
                </c:pt>
                <c:pt idx="21">
                  <c:v>1905</c:v>
                </c:pt>
                <c:pt idx="22">
                  <c:v>1906</c:v>
                </c:pt>
                <c:pt idx="23">
                  <c:v>1907</c:v>
                </c:pt>
                <c:pt idx="24">
                  <c:v>1908</c:v>
                </c:pt>
                <c:pt idx="25">
                  <c:v>1909</c:v>
                </c:pt>
                <c:pt idx="26">
                  <c:v>1910</c:v>
                </c:pt>
                <c:pt idx="27">
                  <c:v>1911</c:v>
                </c:pt>
                <c:pt idx="28">
                  <c:v>1912</c:v>
                </c:pt>
                <c:pt idx="29">
                  <c:v>1913</c:v>
                </c:pt>
                <c:pt idx="30">
                  <c:v>1914</c:v>
                </c:pt>
                <c:pt idx="31">
                  <c:v>1915</c:v>
                </c:pt>
                <c:pt idx="32">
                  <c:v>1916</c:v>
                </c:pt>
                <c:pt idx="33">
                  <c:v>1917</c:v>
                </c:pt>
                <c:pt idx="34">
                  <c:v>1918</c:v>
                </c:pt>
                <c:pt idx="35">
                  <c:v>1919</c:v>
                </c:pt>
                <c:pt idx="36">
                  <c:v>1920</c:v>
                </c:pt>
                <c:pt idx="37">
                  <c:v>1932</c:v>
                </c:pt>
                <c:pt idx="38">
                  <c:v>1933</c:v>
                </c:pt>
                <c:pt idx="39">
                  <c:v>1934</c:v>
                </c:pt>
                <c:pt idx="40">
                  <c:v>1935</c:v>
                </c:pt>
                <c:pt idx="41">
                  <c:v>1936</c:v>
                </c:pt>
                <c:pt idx="42">
                  <c:v>1937</c:v>
                </c:pt>
                <c:pt idx="43">
                  <c:v>1938</c:v>
                </c:pt>
                <c:pt idx="44">
                  <c:v>1939</c:v>
                </c:pt>
                <c:pt idx="45">
                  <c:v>1940</c:v>
                </c:pt>
                <c:pt idx="46">
                  <c:v>1941</c:v>
                </c:pt>
                <c:pt idx="47">
                  <c:v>1942</c:v>
                </c:pt>
                <c:pt idx="48">
                  <c:v>1943</c:v>
                </c:pt>
                <c:pt idx="49">
                  <c:v>1944</c:v>
                </c:pt>
                <c:pt idx="50">
                  <c:v>1945</c:v>
                </c:pt>
                <c:pt idx="51">
                  <c:v>1946</c:v>
                </c:pt>
                <c:pt idx="52">
                  <c:v>1947</c:v>
                </c:pt>
                <c:pt idx="53">
                  <c:v>1948</c:v>
                </c:pt>
                <c:pt idx="54">
                  <c:v>1949</c:v>
                </c:pt>
                <c:pt idx="55">
                  <c:v>1950</c:v>
                </c:pt>
                <c:pt idx="56">
                  <c:v>1951</c:v>
                </c:pt>
                <c:pt idx="57">
                  <c:v>1952</c:v>
                </c:pt>
                <c:pt idx="58">
                  <c:v>1953</c:v>
                </c:pt>
                <c:pt idx="59">
                  <c:v>1954</c:v>
                </c:pt>
                <c:pt idx="60">
                  <c:v>1955</c:v>
                </c:pt>
                <c:pt idx="61">
                  <c:v>1956</c:v>
                </c:pt>
                <c:pt idx="62">
                  <c:v>1957</c:v>
                </c:pt>
                <c:pt idx="63">
                  <c:v>1958</c:v>
                </c:pt>
                <c:pt idx="64">
                  <c:v>1959</c:v>
                </c:pt>
                <c:pt idx="65">
                  <c:v>1960</c:v>
                </c:pt>
                <c:pt idx="66">
                  <c:v>1961</c:v>
                </c:pt>
                <c:pt idx="67">
                  <c:v>1962</c:v>
                </c:pt>
                <c:pt idx="68">
                  <c:v>1963</c:v>
                </c:pt>
                <c:pt idx="69">
                  <c:v>1964</c:v>
                </c:pt>
                <c:pt idx="70">
                  <c:v>1965</c:v>
                </c:pt>
                <c:pt idx="71">
                  <c:v>1966</c:v>
                </c:pt>
                <c:pt idx="72">
                  <c:v>1967</c:v>
                </c:pt>
                <c:pt idx="73">
                  <c:v>1968</c:v>
                </c:pt>
                <c:pt idx="74">
                  <c:v>1969</c:v>
                </c:pt>
                <c:pt idx="75">
                  <c:v>1970</c:v>
                </c:pt>
                <c:pt idx="76">
                  <c:v>1971</c:v>
                </c:pt>
                <c:pt idx="77">
                  <c:v>1972</c:v>
                </c:pt>
                <c:pt idx="78">
                  <c:v>1973</c:v>
                </c:pt>
                <c:pt idx="79">
                  <c:v>1974</c:v>
                </c:pt>
                <c:pt idx="80">
                  <c:v>1975</c:v>
                </c:pt>
                <c:pt idx="81">
                  <c:v>1976</c:v>
                </c:pt>
                <c:pt idx="82">
                  <c:v>1977</c:v>
                </c:pt>
                <c:pt idx="83">
                  <c:v>1978</c:v>
                </c:pt>
                <c:pt idx="84">
                  <c:v>1979</c:v>
                </c:pt>
                <c:pt idx="85">
                  <c:v>1980</c:v>
                </c:pt>
                <c:pt idx="86">
                  <c:v>1981</c:v>
                </c:pt>
                <c:pt idx="87">
                  <c:v>1982</c:v>
                </c:pt>
                <c:pt idx="88">
                  <c:v>1983</c:v>
                </c:pt>
                <c:pt idx="89">
                  <c:v>1984</c:v>
                </c:pt>
                <c:pt idx="90">
                  <c:v>1985</c:v>
                </c:pt>
                <c:pt idx="91">
                  <c:v>1986</c:v>
                </c:pt>
                <c:pt idx="92">
                  <c:v>1987</c:v>
                </c:pt>
                <c:pt idx="93">
                  <c:v>1988</c:v>
                </c:pt>
                <c:pt idx="94">
                  <c:v>1989</c:v>
                </c:pt>
                <c:pt idx="95">
                  <c:v>1990</c:v>
                </c:pt>
                <c:pt idx="96">
                  <c:v>1991</c:v>
                </c:pt>
                <c:pt idx="97">
                  <c:v>1992</c:v>
                </c:pt>
                <c:pt idx="98">
                  <c:v>1993</c:v>
                </c:pt>
                <c:pt idx="99">
                  <c:v>1994</c:v>
                </c:pt>
                <c:pt idx="100">
                  <c:v>1995</c:v>
                </c:pt>
                <c:pt idx="101">
                  <c:v>1996</c:v>
                </c:pt>
                <c:pt idx="102">
                  <c:v>1997</c:v>
                </c:pt>
                <c:pt idx="103">
                  <c:v>1998</c:v>
                </c:pt>
                <c:pt idx="104">
                  <c:v>1999</c:v>
                </c:pt>
                <c:pt idx="105">
                  <c:v>2000</c:v>
                </c:pt>
                <c:pt idx="106">
                  <c:v>2001</c:v>
                </c:pt>
                <c:pt idx="107">
                  <c:v>2002</c:v>
                </c:pt>
                <c:pt idx="108">
                  <c:v>2003</c:v>
                </c:pt>
                <c:pt idx="109">
                  <c:v>2004</c:v>
                </c:pt>
                <c:pt idx="110">
                  <c:v>2005</c:v>
                </c:pt>
                <c:pt idx="111">
                  <c:v>2006</c:v>
                </c:pt>
                <c:pt idx="112">
                  <c:v>2007</c:v>
                </c:pt>
                <c:pt idx="113">
                  <c:v>2008</c:v>
                </c:pt>
                <c:pt idx="114">
                  <c:v>2009</c:v>
                </c:pt>
                <c:pt idx="115">
                  <c:v>2010</c:v>
                </c:pt>
                <c:pt idx="116">
                  <c:v>2011</c:v>
                </c:pt>
                <c:pt idx="117">
                  <c:v>2012</c:v>
                </c:pt>
                <c:pt idx="118">
                  <c:v>2013</c:v>
                </c:pt>
                <c:pt idx="119">
                  <c:v>2014</c:v>
                </c:pt>
                <c:pt idx="120">
                  <c:v>2015</c:v>
                </c:pt>
                <c:pt idx="121">
                  <c:v>2016</c:v>
                </c:pt>
              </c:numCache>
            </c:numRef>
          </c:cat>
          <c:val>
            <c:numRef>
              <c:f>Sheet1!$B$2:$B$123</c:f>
              <c:numCache>
                <c:formatCode>General</c:formatCode>
                <c:ptCount val="122"/>
                <c:pt idx="0">
                  <c:v>4131</c:v>
                </c:pt>
                <c:pt idx="1">
                  <c:v>2685</c:v>
                </c:pt>
                <c:pt idx="2">
                  <c:v>2266</c:v>
                </c:pt>
                <c:pt idx="3" formatCode="#,##0">
                  <c:v>2269</c:v>
                </c:pt>
                <c:pt idx="4" formatCode="#,##0">
                  <c:v>1968</c:v>
                </c:pt>
                <c:pt idx="5" formatCode="#,##0">
                  <c:v>2144</c:v>
                </c:pt>
                <c:pt idx="6" formatCode="#,##0">
                  <c:v>2156</c:v>
                </c:pt>
                <c:pt idx="7" formatCode="#,##0">
                  <c:v>2138</c:v>
                </c:pt>
                <c:pt idx="8" formatCode="#,##0">
                  <c:v>1967</c:v>
                </c:pt>
                <c:pt idx="9" formatCode="#,##0">
                  <c:v>1930</c:v>
                </c:pt>
                <c:pt idx="10" formatCode="#,##0">
                  <c:v>1805</c:v>
                </c:pt>
                <c:pt idx="11" formatCode="#,##0">
                  <c:v>1771</c:v>
                </c:pt>
                <c:pt idx="12" formatCode="#,##0">
                  <c:v>1866</c:v>
                </c:pt>
                <c:pt idx="13" formatCode="#,##0">
                  <c:v>1830</c:v>
                </c:pt>
                <c:pt idx="14" formatCode="#,##0">
                  <c:v>1845</c:v>
                </c:pt>
                <c:pt idx="15" formatCode="#,##0">
                  <c:v>1959</c:v>
                </c:pt>
                <c:pt idx="16" formatCode="#,##0">
                  <c:v>1816</c:v>
                </c:pt>
                <c:pt idx="17" formatCode="#,##0">
                  <c:v>1771</c:v>
                </c:pt>
                <c:pt idx="18" formatCode="#,##0">
                  <c:v>1807</c:v>
                </c:pt>
                <c:pt idx="19" formatCode="#,##0">
                  <c:v>1733</c:v>
                </c:pt>
                <c:pt idx="20" formatCode="#,##0">
                  <c:v>1741</c:v>
                </c:pt>
                <c:pt idx="21" formatCode="#,##0">
                  <c:v>1847</c:v>
                </c:pt>
                <c:pt idx="22" formatCode="#,##0">
                  <c:v>1747</c:v>
                </c:pt>
                <c:pt idx="23" formatCode="#,##0">
                  <c:v>1720</c:v>
                </c:pt>
                <c:pt idx="24" formatCode="#,##0">
                  <c:v>1644</c:v>
                </c:pt>
                <c:pt idx="25" formatCode="#,##0">
                  <c:v>1622</c:v>
                </c:pt>
                <c:pt idx="26" formatCode="#,##0">
                  <c:v>1568</c:v>
                </c:pt>
                <c:pt idx="27" formatCode="#,##0">
                  <c:v>1524</c:v>
                </c:pt>
                <c:pt idx="28" formatCode="#,##0">
                  <c:v>1506</c:v>
                </c:pt>
                <c:pt idx="29" formatCode="#,##0">
                  <c:v>1462</c:v>
                </c:pt>
                <c:pt idx="30" formatCode="#,##0">
                  <c:v>1392</c:v>
                </c:pt>
                <c:pt idx="31" formatCode="#,##0">
                  <c:v>1345</c:v>
                </c:pt>
                <c:pt idx="32" formatCode="#,##0">
                  <c:v>1313</c:v>
                </c:pt>
                <c:pt idx="33" formatCode="#,##0">
                  <c:v>1247</c:v>
                </c:pt>
                <c:pt idx="34" formatCode="#,##0">
                  <c:v>1092</c:v>
                </c:pt>
                <c:pt idx="35">
                  <c:v>669</c:v>
                </c:pt>
                <c:pt idx="36">
                  <c:v>0</c:v>
                </c:pt>
                <c:pt idx="37">
                  <c:v>0</c:v>
                </c:pt>
                <c:pt idx="38">
                  <c:v>331</c:v>
                </c:pt>
                <c:pt idx="39">
                  <c:v>756</c:v>
                </c:pt>
                <c:pt idx="40">
                  <c:v>766</c:v>
                </c:pt>
                <c:pt idx="41">
                  <c:v>739</c:v>
                </c:pt>
                <c:pt idx="42">
                  <c:v>757</c:v>
                </c:pt>
                <c:pt idx="43">
                  <c:v>700</c:v>
                </c:pt>
                <c:pt idx="44">
                  <c:v>672</c:v>
                </c:pt>
                <c:pt idx="45">
                  <c:v>684</c:v>
                </c:pt>
                <c:pt idx="46">
                  <c:v>857</c:v>
                </c:pt>
                <c:pt idx="47">
                  <c:v>523</c:v>
                </c:pt>
                <c:pt idx="48">
                  <c:v>491</c:v>
                </c:pt>
                <c:pt idx="49">
                  <c:v>480</c:v>
                </c:pt>
                <c:pt idx="50">
                  <c:v>476</c:v>
                </c:pt>
                <c:pt idx="51">
                  <c:v>463</c:v>
                </c:pt>
                <c:pt idx="52">
                  <c:v>421</c:v>
                </c:pt>
                <c:pt idx="53">
                  <c:v>403</c:v>
                </c:pt>
                <c:pt idx="54">
                  <c:v>364</c:v>
                </c:pt>
                <c:pt idx="55">
                  <c:v>350</c:v>
                </c:pt>
                <c:pt idx="56">
                  <c:v>297</c:v>
                </c:pt>
                <c:pt idx="57">
                  <c:v>285</c:v>
                </c:pt>
                <c:pt idx="58">
                  <c:v>272</c:v>
                </c:pt>
                <c:pt idx="59">
                  <c:v>258</c:v>
                </c:pt>
                <c:pt idx="60">
                  <c:v>239</c:v>
                </c:pt>
                <c:pt idx="61">
                  <c:v>227</c:v>
                </c:pt>
                <c:pt idx="62">
                  <c:v>210</c:v>
                </c:pt>
                <c:pt idx="63">
                  <c:v>198</c:v>
                </c:pt>
                <c:pt idx="64">
                  <c:v>184</c:v>
                </c:pt>
                <c:pt idx="65">
                  <c:v>175</c:v>
                </c:pt>
                <c:pt idx="66">
                  <c:v>167</c:v>
                </c:pt>
                <c:pt idx="67">
                  <c:v>154</c:v>
                </c:pt>
                <c:pt idx="68">
                  <c:v>145</c:v>
                </c:pt>
                <c:pt idx="69">
                  <c:v>135</c:v>
                </c:pt>
                <c:pt idx="70">
                  <c:v>126</c:v>
                </c:pt>
                <c:pt idx="71">
                  <c:v>115</c:v>
                </c:pt>
                <c:pt idx="72">
                  <c:v>102</c:v>
                </c:pt>
                <c:pt idx="73">
                  <c:v>93</c:v>
                </c:pt>
                <c:pt idx="74">
                  <c:v>83</c:v>
                </c:pt>
                <c:pt idx="75">
                  <c:v>82</c:v>
                </c:pt>
                <c:pt idx="76">
                  <c:v>77</c:v>
                </c:pt>
                <c:pt idx="77">
                  <c:v>76</c:v>
                </c:pt>
                <c:pt idx="78">
                  <c:v>70</c:v>
                </c:pt>
                <c:pt idx="79">
                  <c:v>56</c:v>
                </c:pt>
                <c:pt idx="80">
                  <c:v>52</c:v>
                </c:pt>
                <c:pt idx="81">
                  <c:v>51</c:v>
                </c:pt>
                <c:pt idx="82">
                  <c:v>47</c:v>
                </c:pt>
                <c:pt idx="83">
                  <c:v>43</c:v>
                </c:pt>
                <c:pt idx="84">
                  <c:v>42</c:v>
                </c:pt>
                <c:pt idx="85">
                  <c:v>40</c:v>
                </c:pt>
                <c:pt idx="86">
                  <c:v>38</c:v>
                </c:pt>
                <c:pt idx="87">
                  <c:v>36</c:v>
                </c:pt>
                <c:pt idx="88">
                  <c:v>35</c:v>
                </c:pt>
                <c:pt idx="89">
                  <c:v>35</c:v>
                </c:pt>
                <c:pt idx="90">
                  <c:v>34</c:v>
                </c:pt>
                <c:pt idx="91">
                  <c:v>33</c:v>
                </c:pt>
                <c:pt idx="92">
                  <c:v>32</c:v>
                </c:pt>
                <c:pt idx="93">
                  <c:v>31</c:v>
                </c:pt>
                <c:pt idx="94">
                  <c:v>29</c:v>
                </c:pt>
                <c:pt idx="95">
                  <c:v>29</c:v>
                </c:pt>
                <c:pt idx="96">
                  <c:v>28</c:v>
                </c:pt>
                <c:pt idx="97">
                  <c:v>29</c:v>
                </c:pt>
                <c:pt idx="98">
                  <c:v>29</c:v>
                </c:pt>
                <c:pt idx="99">
                  <c:v>29</c:v>
                </c:pt>
                <c:pt idx="100">
                  <c:v>29</c:v>
                </c:pt>
                <c:pt idx="101">
                  <c:v>28</c:v>
                </c:pt>
                <c:pt idx="102">
                  <c:v>28</c:v>
                </c:pt>
                <c:pt idx="103">
                  <c:v>26</c:v>
                </c:pt>
                <c:pt idx="104">
                  <c:v>24</c:v>
                </c:pt>
                <c:pt idx="105">
                  <c:v>24</c:v>
                </c:pt>
                <c:pt idx="106">
                  <c:v>25</c:v>
                </c:pt>
                <c:pt idx="107">
                  <c:v>23</c:v>
                </c:pt>
                <c:pt idx="108">
                  <c:v>21</c:v>
                </c:pt>
                <c:pt idx="109">
                  <c:v>22</c:v>
                </c:pt>
                <c:pt idx="110">
                  <c:v>21</c:v>
                </c:pt>
                <c:pt idx="111">
                  <c:v>20</c:v>
                </c:pt>
                <c:pt idx="112">
                  <c:v>20</c:v>
                </c:pt>
                <c:pt idx="113">
                  <c:v>20</c:v>
                </c:pt>
                <c:pt idx="114">
                  <c:v>20</c:v>
                </c:pt>
                <c:pt idx="115">
                  <c:v>20</c:v>
                </c:pt>
                <c:pt idx="116">
                  <c:v>25</c:v>
                </c:pt>
                <c:pt idx="117">
                  <c:v>25</c:v>
                </c:pt>
                <c:pt idx="118">
                  <c:v>25</c:v>
                </c:pt>
                <c:pt idx="119">
                  <c:v>25</c:v>
                </c:pt>
                <c:pt idx="120">
                  <c:v>26</c:v>
                </c:pt>
                <c:pt idx="121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79-4D02-911C-3440474AAF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Craft</c:v>
                </c:pt>
              </c:strCache>
            </c:strRef>
          </c:tx>
          <c:marker>
            <c:symbol val="none"/>
          </c:marker>
          <c:cat>
            <c:numRef>
              <c:f>Sheet1!$A$2:$A$123</c:f>
              <c:numCache>
                <c:formatCode>General</c:formatCode>
                <c:ptCount val="122"/>
                <c:pt idx="0">
                  <c:v>1873</c:v>
                </c:pt>
                <c:pt idx="1">
                  <c:v>1876</c:v>
                </c:pt>
                <c:pt idx="2">
                  <c:v>1880</c:v>
                </c:pt>
                <c:pt idx="3">
                  <c:v>1887</c:v>
                </c:pt>
                <c:pt idx="4">
                  <c:v>1888</c:v>
                </c:pt>
                <c:pt idx="5">
                  <c:v>1889</c:v>
                </c:pt>
                <c:pt idx="6">
                  <c:v>1890</c:v>
                </c:pt>
                <c:pt idx="7">
                  <c:v>1891</c:v>
                </c:pt>
                <c:pt idx="8">
                  <c:v>1892</c:v>
                </c:pt>
                <c:pt idx="9">
                  <c:v>1893</c:v>
                </c:pt>
                <c:pt idx="10">
                  <c:v>1894</c:v>
                </c:pt>
                <c:pt idx="11">
                  <c:v>1895</c:v>
                </c:pt>
                <c:pt idx="12">
                  <c:v>1896</c:v>
                </c:pt>
                <c:pt idx="13">
                  <c:v>1897</c:v>
                </c:pt>
                <c:pt idx="14">
                  <c:v>1898</c:v>
                </c:pt>
                <c:pt idx="15">
                  <c:v>1899</c:v>
                </c:pt>
                <c:pt idx="16">
                  <c:v>1900</c:v>
                </c:pt>
                <c:pt idx="17">
                  <c:v>1901</c:v>
                </c:pt>
                <c:pt idx="18">
                  <c:v>1902</c:v>
                </c:pt>
                <c:pt idx="19">
                  <c:v>1903</c:v>
                </c:pt>
                <c:pt idx="20">
                  <c:v>1904</c:v>
                </c:pt>
                <c:pt idx="21">
                  <c:v>1905</c:v>
                </c:pt>
                <c:pt idx="22">
                  <c:v>1906</c:v>
                </c:pt>
                <c:pt idx="23">
                  <c:v>1907</c:v>
                </c:pt>
                <c:pt idx="24">
                  <c:v>1908</c:v>
                </c:pt>
                <c:pt idx="25">
                  <c:v>1909</c:v>
                </c:pt>
                <c:pt idx="26">
                  <c:v>1910</c:v>
                </c:pt>
                <c:pt idx="27">
                  <c:v>1911</c:v>
                </c:pt>
                <c:pt idx="28">
                  <c:v>1912</c:v>
                </c:pt>
                <c:pt idx="29">
                  <c:v>1913</c:v>
                </c:pt>
                <c:pt idx="30">
                  <c:v>1914</c:v>
                </c:pt>
                <c:pt idx="31">
                  <c:v>1915</c:v>
                </c:pt>
                <c:pt idx="32">
                  <c:v>1916</c:v>
                </c:pt>
                <c:pt idx="33">
                  <c:v>1917</c:v>
                </c:pt>
                <c:pt idx="34">
                  <c:v>1918</c:v>
                </c:pt>
                <c:pt idx="35">
                  <c:v>1919</c:v>
                </c:pt>
                <c:pt idx="36">
                  <c:v>1920</c:v>
                </c:pt>
                <c:pt idx="37">
                  <c:v>1932</c:v>
                </c:pt>
                <c:pt idx="38">
                  <c:v>1933</c:v>
                </c:pt>
                <c:pt idx="39">
                  <c:v>1934</c:v>
                </c:pt>
                <c:pt idx="40">
                  <c:v>1935</c:v>
                </c:pt>
                <c:pt idx="41">
                  <c:v>1936</c:v>
                </c:pt>
                <c:pt idx="42">
                  <c:v>1937</c:v>
                </c:pt>
                <c:pt idx="43">
                  <c:v>1938</c:v>
                </c:pt>
                <c:pt idx="44">
                  <c:v>1939</c:v>
                </c:pt>
                <c:pt idx="45">
                  <c:v>1940</c:v>
                </c:pt>
                <c:pt idx="46">
                  <c:v>1941</c:v>
                </c:pt>
                <c:pt idx="47">
                  <c:v>1942</c:v>
                </c:pt>
                <c:pt idx="48">
                  <c:v>1943</c:v>
                </c:pt>
                <c:pt idx="49">
                  <c:v>1944</c:v>
                </c:pt>
                <c:pt idx="50">
                  <c:v>1945</c:v>
                </c:pt>
                <c:pt idx="51">
                  <c:v>1946</c:v>
                </c:pt>
                <c:pt idx="52">
                  <c:v>1947</c:v>
                </c:pt>
                <c:pt idx="53">
                  <c:v>1948</c:v>
                </c:pt>
                <c:pt idx="54">
                  <c:v>1949</c:v>
                </c:pt>
                <c:pt idx="55">
                  <c:v>1950</c:v>
                </c:pt>
                <c:pt idx="56">
                  <c:v>1951</c:v>
                </c:pt>
                <c:pt idx="57">
                  <c:v>1952</c:v>
                </c:pt>
                <c:pt idx="58">
                  <c:v>1953</c:v>
                </c:pt>
                <c:pt idx="59">
                  <c:v>1954</c:v>
                </c:pt>
                <c:pt idx="60">
                  <c:v>1955</c:v>
                </c:pt>
                <c:pt idx="61">
                  <c:v>1956</c:v>
                </c:pt>
                <c:pt idx="62">
                  <c:v>1957</c:v>
                </c:pt>
                <c:pt idx="63">
                  <c:v>1958</c:v>
                </c:pt>
                <c:pt idx="64">
                  <c:v>1959</c:v>
                </c:pt>
                <c:pt idx="65">
                  <c:v>1960</c:v>
                </c:pt>
                <c:pt idx="66">
                  <c:v>1961</c:v>
                </c:pt>
                <c:pt idx="67">
                  <c:v>1962</c:v>
                </c:pt>
                <c:pt idx="68">
                  <c:v>1963</c:v>
                </c:pt>
                <c:pt idx="69">
                  <c:v>1964</c:v>
                </c:pt>
                <c:pt idx="70">
                  <c:v>1965</c:v>
                </c:pt>
                <c:pt idx="71">
                  <c:v>1966</c:v>
                </c:pt>
                <c:pt idx="72">
                  <c:v>1967</c:v>
                </c:pt>
                <c:pt idx="73">
                  <c:v>1968</c:v>
                </c:pt>
                <c:pt idx="74">
                  <c:v>1969</c:v>
                </c:pt>
                <c:pt idx="75">
                  <c:v>1970</c:v>
                </c:pt>
                <c:pt idx="76">
                  <c:v>1971</c:v>
                </c:pt>
                <c:pt idx="77">
                  <c:v>1972</c:v>
                </c:pt>
                <c:pt idx="78">
                  <c:v>1973</c:v>
                </c:pt>
                <c:pt idx="79">
                  <c:v>1974</c:v>
                </c:pt>
                <c:pt idx="80">
                  <c:v>1975</c:v>
                </c:pt>
                <c:pt idx="81">
                  <c:v>1976</c:v>
                </c:pt>
                <c:pt idx="82">
                  <c:v>1977</c:v>
                </c:pt>
                <c:pt idx="83">
                  <c:v>1978</c:v>
                </c:pt>
                <c:pt idx="84">
                  <c:v>1979</c:v>
                </c:pt>
                <c:pt idx="85">
                  <c:v>1980</c:v>
                </c:pt>
                <c:pt idx="86">
                  <c:v>1981</c:v>
                </c:pt>
                <c:pt idx="87">
                  <c:v>1982</c:v>
                </c:pt>
                <c:pt idx="88">
                  <c:v>1983</c:v>
                </c:pt>
                <c:pt idx="89">
                  <c:v>1984</c:v>
                </c:pt>
                <c:pt idx="90">
                  <c:v>1985</c:v>
                </c:pt>
                <c:pt idx="91">
                  <c:v>1986</c:v>
                </c:pt>
                <c:pt idx="92">
                  <c:v>1987</c:v>
                </c:pt>
                <c:pt idx="93">
                  <c:v>1988</c:v>
                </c:pt>
                <c:pt idx="94">
                  <c:v>1989</c:v>
                </c:pt>
                <c:pt idx="95">
                  <c:v>1990</c:v>
                </c:pt>
                <c:pt idx="96">
                  <c:v>1991</c:v>
                </c:pt>
                <c:pt idx="97">
                  <c:v>1992</c:v>
                </c:pt>
                <c:pt idx="98">
                  <c:v>1993</c:v>
                </c:pt>
                <c:pt idx="99">
                  <c:v>1994</c:v>
                </c:pt>
                <c:pt idx="100">
                  <c:v>1995</c:v>
                </c:pt>
                <c:pt idx="101">
                  <c:v>1996</c:v>
                </c:pt>
                <c:pt idx="102">
                  <c:v>1997</c:v>
                </c:pt>
                <c:pt idx="103">
                  <c:v>1998</c:v>
                </c:pt>
                <c:pt idx="104">
                  <c:v>1999</c:v>
                </c:pt>
                <c:pt idx="105">
                  <c:v>2000</c:v>
                </c:pt>
                <c:pt idx="106">
                  <c:v>2001</c:v>
                </c:pt>
                <c:pt idx="107">
                  <c:v>2002</c:v>
                </c:pt>
                <c:pt idx="108">
                  <c:v>2003</c:v>
                </c:pt>
                <c:pt idx="109">
                  <c:v>2004</c:v>
                </c:pt>
                <c:pt idx="110">
                  <c:v>2005</c:v>
                </c:pt>
                <c:pt idx="111">
                  <c:v>2006</c:v>
                </c:pt>
                <c:pt idx="112">
                  <c:v>2007</c:v>
                </c:pt>
                <c:pt idx="113">
                  <c:v>2008</c:v>
                </c:pt>
                <c:pt idx="114">
                  <c:v>2009</c:v>
                </c:pt>
                <c:pt idx="115">
                  <c:v>2010</c:v>
                </c:pt>
                <c:pt idx="116">
                  <c:v>2011</c:v>
                </c:pt>
                <c:pt idx="117">
                  <c:v>2012</c:v>
                </c:pt>
                <c:pt idx="118">
                  <c:v>2013</c:v>
                </c:pt>
                <c:pt idx="119">
                  <c:v>2014</c:v>
                </c:pt>
                <c:pt idx="120">
                  <c:v>2015</c:v>
                </c:pt>
                <c:pt idx="121">
                  <c:v>2016</c:v>
                </c:pt>
              </c:numCache>
            </c:numRef>
          </c:cat>
          <c:val>
            <c:numRef>
              <c:f>Sheet1!$C$2:$C$123</c:f>
              <c:numCache>
                <c:formatCode>General</c:formatCode>
                <c:ptCount val="122"/>
                <c:pt idx="71">
                  <c:v>1</c:v>
                </c:pt>
                <c:pt idx="72">
                  <c:v>1</c:v>
                </c:pt>
                <c:pt idx="73">
                  <c:v>1</c:v>
                </c:pt>
                <c:pt idx="74">
                  <c:v>1</c:v>
                </c:pt>
                <c:pt idx="75">
                  <c:v>1</c:v>
                </c:pt>
                <c:pt idx="76">
                  <c:v>1</c:v>
                </c:pt>
                <c:pt idx="77">
                  <c:v>1</c:v>
                </c:pt>
                <c:pt idx="78">
                  <c:v>1</c:v>
                </c:pt>
                <c:pt idx="79">
                  <c:v>1</c:v>
                </c:pt>
                <c:pt idx="80">
                  <c:v>1</c:v>
                </c:pt>
                <c:pt idx="81">
                  <c:v>1</c:v>
                </c:pt>
                <c:pt idx="82">
                  <c:v>2</c:v>
                </c:pt>
                <c:pt idx="83">
                  <c:v>2</c:v>
                </c:pt>
                <c:pt idx="84">
                  <c:v>2</c:v>
                </c:pt>
                <c:pt idx="85">
                  <c:v>8</c:v>
                </c:pt>
                <c:pt idx="86">
                  <c:v>10</c:v>
                </c:pt>
                <c:pt idx="87">
                  <c:v>13</c:v>
                </c:pt>
                <c:pt idx="88">
                  <c:v>14</c:v>
                </c:pt>
                <c:pt idx="89">
                  <c:v>22</c:v>
                </c:pt>
                <c:pt idx="90">
                  <c:v>37</c:v>
                </c:pt>
                <c:pt idx="91">
                  <c:v>46</c:v>
                </c:pt>
                <c:pt idx="92">
                  <c:v>91</c:v>
                </c:pt>
                <c:pt idx="93">
                  <c:v>150</c:v>
                </c:pt>
                <c:pt idx="94">
                  <c:v>215</c:v>
                </c:pt>
                <c:pt idx="95">
                  <c:v>269</c:v>
                </c:pt>
                <c:pt idx="96">
                  <c:v>322</c:v>
                </c:pt>
                <c:pt idx="97">
                  <c:v>376</c:v>
                </c:pt>
                <c:pt idx="98">
                  <c:v>461</c:v>
                </c:pt>
                <c:pt idx="99">
                  <c:v>605</c:v>
                </c:pt>
                <c:pt idx="100">
                  <c:v>977</c:v>
                </c:pt>
                <c:pt idx="101" formatCode="#,##0">
                  <c:v>1277</c:v>
                </c:pt>
                <c:pt idx="102" formatCode="#,##0">
                  <c:v>1447</c:v>
                </c:pt>
                <c:pt idx="103" formatCode="#,##0">
                  <c:v>1625</c:v>
                </c:pt>
                <c:pt idx="104" formatCode="#,##0">
                  <c:v>1553</c:v>
                </c:pt>
                <c:pt idx="105" formatCode="#,##0">
                  <c:v>1469</c:v>
                </c:pt>
                <c:pt idx="106" formatCode="#,##0">
                  <c:v>1474</c:v>
                </c:pt>
                <c:pt idx="107" formatCode="#,##0">
                  <c:v>1552</c:v>
                </c:pt>
                <c:pt idx="108" formatCode="#,##0">
                  <c:v>1608</c:v>
                </c:pt>
                <c:pt idx="109" formatCode="#,##0">
                  <c:v>1613</c:v>
                </c:pt>
                <c:pt idx="110" formatCode="#,##0">
                  <c:v>1591</c:v>
                </c:pt>
                <c:pt idx="111" formatCode="#,##0">
                  <c:v>1721</c:v>
                </c:pt>
                <c:pt idx="112" formatCode="#,##0">
                  <c:v>1785</c:v>
                </c:pt>
                <c:pt idx="113" formatCode="#,##0">
                  <c:v>1876</c:v>
                </c:pt>
                <c:pt idx="114" formatCode="#,##0">
                  <c:v>1913</c:v>
                </c:pt>
                <c:pt idx="115" formatCode="#,##0">
                  <c:v>2111</c:v>
                </c:pt>
                <c:pt idx="116" formatCode="#,##0">
                  <c:v>1995</c:v>
                </c:pt>
                <c:pt idx="117" formatCode="#,##0">
                  <c:v>2401</c:v>
                </c:pt>
                <c:pt idx="118" formatCode="#,##0">
                  <c:v>2768</c:v>
                </c:pt>
                <c:pt idx="119">
                  <c:v>3418</c:v>
                </c:pt>
                <c:pt idx="120">
                  <c:v>4100</c:v>
                </c:pt>
                <c:pt idx="121">
                  <c:v>5300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79-4D02-911C-3440474AAF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4802048"/>
        <c:axId val="24803584"/>
      </c:lineChart>
      <c:catAx>
        <c:axId val="248020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24803584"/>
        <c:crosses val="autoZero"/>
        <c:auto val="1"/>
        <c:lblAlgn val="ctr"/>
        <c:lblOffset val="100"/>
        <c:noMultiLvlLbl val="0"/>
      </c:catAx>
      <c:valAx>
        <c:axId val="248035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480204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649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027" y="1"/>
            <a:ext cx="2972421" cy="4649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152D33-063E-4525-AEC2-9CF83EACD722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823"/>
            <a:ext cx="2972421" cy="4649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027" y="8829823"/>
            <a:ext cx="2972421" cy="4649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77ECCA-28D6-4FF8-AD95-B8EF0F7133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9567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23C7BAF8-932B-4AEA-A1F4-8F7948FDAE04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1"/>
            <a:ext cx="5486400" cy="4183380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6"/>
            <a:ext cx="297180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6"/>
            <a:ext cx="2971800" cy="464820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92F509CD-C108-4EA3-94CF-A41B8B9918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091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F509CD-C108-4EA3-94CF-A41B8B99188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975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28880-A159-4C2A-A6AD-78DAF99B28A1}" type="datetime1">
              <a:rPr lang="en-US" smtClean="0"/>
              <a:t>9/14/2017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6D40B-3AF3-465B-A126-1ECA914873EE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095D46-C39B-4897-8C92-A29AE448BE74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5547E-11E4-4367-A694-1D5695B6056B}" type="datetime1">
              <a:rPr lang="en-US" smtClean="0"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0E0DF-24BE-4C8C-96E0-128427280C2F}" type="datetime1">
              <a:rPr lang="en-US" smtClean="0"/>
              <a:t>9/14/2017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FFAA39C-B678-4492-8039-9139D93516D9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07CFE-C7B2-4692-AD68-A7708E349E0F}" type="datetime1">
              <a:rPr lang="en-US" smtClean="0"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2053F-806C-443B-8F55-90E9C535B995}" type="datetime1">
              <a:rPr lang="en-US" smtClean="0"/>
              <a:t>9/14/2017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A6B66A-3320-4A34-A448-F24379112F1B}" type="datetime1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3F049-8E4A-4354-95E2-51F28490B4E0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609CB8-A566-436F-8EAE-68754E1BCFAB}" type="datetime1">
              <a:rPr lang="en-US" smtClean="0"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76D1F4B-14BD-40DF-B515-F56CC6E5F89F}" type="datetime1">
              <a:rPr lang="en-US" smtClean="0"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8322CEE-8A6D-404A-938C-C672789F492A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2m8HZorFLQg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19400"/>
            <a:ext cx="8077200" cy="1752600"/>
          </a:xfrm>
        </p:spPr>
        <p:txBody>
          <a:bodyPr>
            <a:noAutofit/>
          </a:bodyPr>
          <a:lstStyle/>
          <a:p>
            <a:endParaRPr lang="en-US" sz="1200" dirty="0" smtClean="0"/>
          </a:p>
          <a:p>
            <a:r>
              <a:rPr lang="en-US" sz="1200" dirty="0"/>
              <a:t/>
            </a:r>
            <a:br>
              <a:rPr lang="en-US" sz="1200" dirty="0"/>
            </a:br>
            <a:endParaRPr lang="en-US" sz="1200" dirty="0"/>
          </a:p>
          <a:p>
            <a:r>
              <a:rPr lang="en-US" sz="1200" dirty="0" smtClean="0"/>
              <a:t> </a:t>
            </a: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800"/>
            <a:ext cx="7772400" cy="698928"/>
          </a:xfrm>
        </p:spPr>
        <p:txBody>
          <a:bodyPr>
            <a:noAutofit/>
          </a:bodyPr>
          <a:lstStyle/>
          <a:p>
            <a:r>
              <a:rPr lang="en-US" sz="1800" dirty="0"/>
              <a:t>Yesterday’s Tradition, Today’s Taste</a:t>
            </a:r>
            <a:r>
              <a:rPr lang="en-US" sz="1800" dirty="0" smtClean="0"/>
              <a:t>:</a:t>
            </a:r>
            <a:br>
              <a:rPr lang="en-US" sz="1800" dirty="0" smtClean="0"/>
            </a:br>
            <a:r>
              <a:rPr lang="en-US" sz="1800" dirty="0" smtClean="0"/>
              <a:t> </a:t>
            </a:r>
            <a:r>
              <a:rPr lang="en-US" sz="1800" dirty="0"/>
              <a:t>The Potential of Craft Beer to Bolster Tourism in Peripheral Regions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6700" y="2716975"/>
            <a:ext cx="86106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Neil Reid</a:t>
            </a:r>
          </a:p>
          <a:p>
            <a:pPr algn="ctr"/>
            <a:r>
              <a:rPr lang="en-US" dirty="0" smtClean="0">
                <a:solidFill>
                  <a:srgbClr val="FF0000"/>
                </a:solidFill>
              </a:rPr>
              <a:t>University of Toledo</a:t>
            </a:r>
          </a:p>
          <a:p>
            <a:pPr algn="ctr"/>
            <a:endParaRPr lang="en-US" dirty="0"/>
          </a:p>
          <a:p>
            <a:r>
              <a:rPr lang="it-IT" dirty="0" smtClean="0"/>
              <a:t>Presented to the Associazione </a:t>
            </a:r>
            <a:r>
              <a:rPr lang="it-IT" dirty="0"/>
              <a:t>Italiana di Scienze </a:t>
            </a:r>
            <a:r>
              <a:rPr lang="it-IT" dirty="0" smtClean="0"/>
              <a:t>Regionali, XXXVIII </a:t>
            </a:r>
            <a:r>
              <a:rPr lang="it-IT" dirty="0"/>
              <a:t>Conferenza scientifica </a:t>
            </a:r>
            <a:r>
              <a:rPr lang="it-IT" dirty="0" smtClean="0"/>
              <a:t>annuale, Cagliari, Italy, September 20-22, 2017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4194303"/>
            <a:ext cx="3414052" cy="2236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5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“Food is about much more than food”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10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2011 study by Stephen Schnell; Covered period 1993-2008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Found enormous expansion in promotion of local food and agriculture to tourists as a means to experience the “authentic” nature of place</a:t>
            </a:r>
          </a:p>
          <a:p>
            <a:pPr lvl="1"/>
            <a:endParaRPr lang="en-US" dirty="0" smtClean="0"/>
          </a:p>
          <a:p>
            <a:pPr lvl="2"/>
            <a:r>
              <a:rPr lang="en-US" dirty="0"/>
              <a:t>Use of word</a:t>
            </a:r>
          </a:p>
          <a:p>
            <a:pPr lvl="3"/>
            <a:r>
              <a:rPr lang="en-US" dirty="0"/>
              <a:t>Local 10X increase</a:t>
            </a:r>
          </a:p>
          <a:p>
            <a:pPr lvl="3"/>
            <a:r>
              <a:rPr lang="en-US" dirty="0"/>
              <a:t>Farms/Farmers 4X</a:t>
            </a:r>
          </a:p>
          <a:p>
            <a:pPr lvl="3"/>
            <a:r>
              <a:rPr lang="en-US" dirty="0"/>
              <a:t>Agriculture 3X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Place narrative behind food is as important as the food itself</a:t>
            </a:r>
          </a:p>
          <a:p>
            <a:pPr lvl="2"/>
            <a:r>
              <a:rPr lang="en-US" dirty="0" smtClean="0"/>
              <a:t>Being produced locally is important</a:t>
            </a:r>
          </a:p>
          <a:p>
            <a:pPr lvl="2"/>
            <a:r>
              <a:rPr lang="en-US" dirty="0" smtClean="0"/>
              <a:t>Connection to place is important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Explicitly promoting “localness” to people who seek an “authentic” interaction with place and people, because they feel alienated from such connections in their everyday lives</a:t>
            </a:r>
          </a:p>
          <a:p>
            <a:pPr lvl="1"/>
            <a:endParaRPr lang="en-US" dirty="0"/>
          </a:p>
          <a:p>
            <a:pPr lvl="1"/>
            <a:r>
              <a:rPr lang="en-US" dirty="0" smtClean="0"/>
              <a:t>“To see and experience the world as one ruled not by impersonal networks of capital, but rather by networks of local, personal connections”</a:t>
            </a:r>
          </a:p>
          <a:p>
            <a:pPr lvl="1"/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pPr marL="1051560" lvl="2" indent="-457200">
              <a:buFont typeface="+mj-lt"/>
              <a:buAutoNum type="arabicPeriod"/>
            </a:pPr>
            <a:endParaRPr lang="en-US" dirty="0" smtClean="0"/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8173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Pure Michigan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11</a:t>
            </a:fld>
            <a:endParaRPr lang="en-US"/>
          </a:p>
        </p:txBody>
      </p:sp>
      <p:pic>
        <p:nvPicPr>
          <p:cNvPr id="5" name="2m8HZorFLQg"/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68538" y="2527300"/>
            <a:ext cx="4572000" cy="25717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752" y="6412357"/>
            <a:ext cx="4194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https</a:t>
            </a:r>
            <a:r>
              <a:rPr lang="en-US" sz="1100" dirty="0"/>
              <a:t>://www.youtube.com/watch?v=2m8HZorFLQg</a:t>
            </a:r>
          </a:p>
        </p:txBody>
      </p:sp>
    </p:spTree>
    <p:extLst>
      <p:ext uri="{BB962C8B-B14F-4D97-AF65-F5344CB8AC3E}">
        <p14:creationId xmlns:p14="http://schemas.microsoft.com/office/powerpoint/2010/main" val="371848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Countering geographic isolation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Geographic isolation is perhaps the greatest challenge facing rural breweries</a:t>
            </a:r>
          </a:p>
          <a:p>
            <a:endParaRPr lang="en-US" dirty="0" smtClean="0"/>
          </a:p>
          <a:p>
            <a:r>
              <a:rPr lang="en-US" dirty="0"/>
              <a:t>Plumber et al. (2005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dirty="0"/>
              <a:t>multiple breweries within a region should work and promote beer tourism together to increase each brewery's network and word-of-mouth </a:t>
            </a:r>
            <a:r>
              <a:rPr lang="en-US" dirty="0" smtClean="0"/>
              <a:t>advertising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create cooperative marketing materials to bring more tourists to their </a:t>
            </a:r>
            <a:r>
              <a:rPr lang="en-US" dirty="0" smtClean="0"/>
              <a:t>establishments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establish partnerships with </a:t>
            </a:r>
            <a:r>
              <a:rPr lang="en-US" dirty="0" smtClean="0"/>
              <a:t>companies outside of the brewing sector - restaurants</a:t>
            </a:r>
            <a:r>
              <a:rPr lang="en-US" dirty="0"/>
              <a:t>, accommodations, and tour </a:t>
            </a:r>
            <a:r>
              <a:rPr lang="en-US" dirty="0" smtClean="0"/>
              <a:t>operators</a:t>
            </a:r>
          </a:p>
          <a:p>
            <a:pPr lvl="1"/>
            <a:endParaRPr lang="en-US" dirty="0"/>
          </a:p>
          <a:p>
            <a:r>
              <a:rPr lang="en-US" dirty="0" smtClean="0"/>
              <a:t>Breweries become part of a network, rather than existing as an isolated brewery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850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Develop Ale Trails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06517"/>
            <a:ext cx="4059936" cy="4346448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Provide tourists with information about breweries in a region</a:t>
            </a:r>
          </a:p>
          <a:p>
            <a:pPr lvl="1"/>
            <a:r>
              <a:rPr lang="en-US" dirty="0" smtClean="0"/>
              <a:t>Location</a:t>
            </a:r>
          </a:p>
          <a:p>
            <a:pPr lvl="1"/>
            <a:r>
              <a:rPr lang="en-US" dirty="0" smtClean="0"/>
              <a:t>Contact information, including website</a:t>
            </a:r>
          </a:p>
          <a:p>
            <a:pPr lvl="1"/>
            <a:r>
              <a:rPr lang="en-US" dirty="0" smtClean="0"/>
              <a:t>Opening hours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 map is a critical part of the information provided</a:t>
            </a:r>
          </a:p>
          <a:p>
            <a:pPr lvl="1"/>
            <a:r>
              <a:rPr lang="en-US" dirty="0" smtClean="0"/>
              <a:t>Shows relative location of all the breweries</a:t>
            </a:r>
          </a:p>
          <a:p>
            <a:pPr lvl="1"/>
            <a:r>
              <a:rPr lang="en-US" dirty="0" smtClean="0"/>
              <a:t>Suggested itineraries often provided</a:t>
            </a:r>
          </a:p>
          <a:p>
            <a:pPr lvl="1"/>
            <a:r>
              <a:rPr lang="en-US" dirty="0" smtClean="0"/>
              <a:t>Passport and a gift for visiting certain number of breweries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4795" y="1467697"/>
            <a:ext cx="3580697" cy="32183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144" y="4191000"/>
            <a:ext cx="2209800" cy="22098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2026" y="4852640"/>
            <a:ext cx="1225550" cy="1387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453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Tasting place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416873" y="1506517"/>
            <a:ext cx="4419600" cy="342071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7388" y="1620256"/>
            <a:ext cx="1696812" cy="2324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81600" y="3962079"/>
            <a:ext cx="205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Boiler Brewing Company</a:t>
            </a:r>
          </a:p>
          <a:p>
            <a:r>
              <a:rPr lang="en-US" sz="1200" dirty="0" smtClean="0"/>
              <a:t>Nebraska Native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752" y="4995208"/>
            <a:ext cx="4714875" cy="156267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5901" y="4709703"/>
            <a:ext cx="3429204" cy="157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51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2650949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Craft breweries can enhance the attractiveness or rural locations, especially when: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Marketed as a </a:t>
            </a:r>
            <a:r>
              <a:rPr lang="en-US" dirty="0" smtClean="0">
                <a:solidFill>
                  <a:srgbClr val="FF0000"/>
                </a:solidFill>
              </a:rPr>
              <a:t>network of different attractions </a:t>
            </a:r>
            <a:r>
              <a:rPr lang="en-US" dirty="0" smtClean="0"/>
              <a:t>that a rural region has to offer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Marketed as part of an Ale Trail that presents breweries as part of a </a:t>
            </a:r>
            <a:r>
              <a:rPr lang="en-US" dirty="0" smtClean="0">
                <a:solidFill>
                  <a:srgbClr val="FF0000"/>
                </a:solidFill>
              </a:rPr>
              <a:t>network of breweries</a:t>
            </a:r>
          </a:p>
          <a:p>
            <a:pPr lvl="1"/>
            <a:endParaRPr lang="en-US" dirty="0" smtClean="0">
              <a:solidFill>
                <a:schemeClr val="tx1"/>
              </a:solidFill>
            </a:endParaRPr>
          </a:p>
          <a:p>
            <a:pPr lvl="1"/>
            <a:r>
              <a:rPr lang="en-US" dirty="0" smtClean="0"/>
              <a:t>Emphasize uniqueness and authenticity of taste and connection to place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Has the potential to attract new generation of tourist to rural areas</a:t>
            </a:r>
          </a:p>
          <a:p>
            <a:pPr marL="274320" lvl="1" indent="0">
              <a:buNone/>
            </a:pP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189720"/>
            <a:ext cx="3124200" cy="203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492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16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218943" y="1810465"/>
            <a:ext cx="6669602" cy="400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98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&amp; Craft Breweries, 1873-2016</a:t>
            </a:r>
            <a:endParaRPr lang="en-US" dirty="0"/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18802199"/>
              </p:ext>
            </p:extLst>
          </p:nvPr>
        </p:nvGraphicFramePr>
        <p:xfrm>
          <a:off x="351458" y="2743200"/>
          <a:ext cx="6705600" cy="3581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28600" y="6400800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Source: The Beer Institute and The Brewers Association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2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315200" y="1828800"/>
            <a:ext cx="1066800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Over 5,200 craft breweries</a:t>
            </a:r>
          </a:p>
          <a:p>
            <a:endParaRPr lang="en-US" sz="1400" dirty="0"/>
          </a:p>
          <a:p>
            <a:r>
              <a:rPr lang="en-US" sz="1400" dirty="0" smtClean="0"/>
              <a:t>3,480 added since 2010</a:t>
            </a:r>
          </a:p>
          <a:p>
            <a:endParaRPr lang="en-US" sz="1400" dirty="0"/>
          </a:p>
          <a:p>
            <a:r>
              <a:rPr lang="en-US" sz="1400" dirty="0" smtClean="0"/>
              <a:t>12.3% market share by volume</a:t>
            </a:r>
          </a:p>
          <a:p>
            <a:endParaRPr lang="en-US" sz="1400" dirty="0"/>
          </a:p>
          <a:p>
            <a:r>
              <a:rPr lang="en-US" sz="1400" dirty="0" smtClean="0"/>
              <a:t>21.8% market share by sales</a:t>
            </a:r>
            <a:endParaRPr lang="en-US" sz="1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1843454"/>
            <a:ext cx="4156498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09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Beer consumption trends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3</a:t>
            </a:fld>
            <a:endParaRPr lang="en-US"/>
          </a:p>
        </p:txBody>
      </p:sp>
      <p:pic>
        <p:nvPicPr>
          <p:cNvPr id="5" name="Content Placeholder 2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60" y="1489269"/>
            <a:ext cx="3334544" cy="2265077"/>
          </a:xfrm>
        </p:spPr>
      </p:pic>
      <p:pic>
        <p:nvPicPr>
          <p:cNvPr id="6" name="Content Placeholder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060" y="4038600"/>
            <a:ext cx="4411906" cy="206331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81600" y="1758919"/>
            <a:ext cx="3337869" cy="334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33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Neolocalisim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77364D-8833-4106-9E79-00ADD3EA1E1B}" type="slidenum">
              <a:rPr lang="en-US" smtClean="0"/>
              <a:t>4</a:t>
            </a:fld>
            <a:endParaRPr lang="en-US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37" y="4050304"/>
            <a:ext cx="3638550" cy="2709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267200"/>
            <a:ext cx="4000975" cy="233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023" y="1620097"/>
            <a:ext cx="4005554" cy="2340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26573" y="3944779"/>
            <a:ext cx="259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Brewers Association</a:t>
            </a:r>
            <a:endParaRPr lang="en-US" sz="1000" dirty="0"/>
          </a:p>
        </p:txBody>
      </p:sp>
      <p:sp>
        <p:nvSpPr>
          <p:cNvPr id="10" name="TextBox 9"/>
          <p:cNvSpPr txBox="1"/>
          <p:nvPr/>
        </p:nvSpPr>
        <p:spPr>
          <a:xfrm>
            <a:off x="5029200" y="6392571"/>
            <a:ext cx="2590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Source: Wine Institute</a:t>
            </a:r>
            <a:endParaRPr lang="en-US" sz="1000" dirty="0"/>
          </a:p>
        </p:txBody>
      </p:sp>
      <p:sp>
        <p:nvSpPr>
          <p:cNvPr id="6" name="TextBox 5"/>
          <p:cNvSpPr txBox="1"/>
          <p:nvPr/>
        </p:nvSpPr>
        <p:spPr>
          <a:xfrm>
            <a:off x="5334000" y="1905000"/>
            <a:ext cx="1447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Craft Breweries</a:t>
            </a:r>
            <a:endParaRPr lang="en-US" sz="1000" dirty="0"/>
          </a:p>
        </p:txBody>
      </p:sp>
      <p:sp>
        <p:nvSpPr>
          <p:cNvPr id="15" name="TextBox 14"/>
          <p:cNvSpPr txBox="1"/>
          <p:nvPr/>
        </p:nvSpPr>
        <p:spPr>
          <a:xfrm>
            <a:off x="5334000" y="4419600"/>
            <a:ext cx="1447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Wineries</a:t>
            </a:r>
            <a:endParaRPr lang="en-US" sz="1000" dirty="0"/>
          </a:p>
        </p:txBody>
      </p:sp>
      <p:sp>
        <p:nvSpPr>
          <p:cNvPr id="12" name="Rectangle 11"/>
          <p:cNvSpPr/>
          <p:nvPr/>
        </p:nvSpPr>
        <p:spPr>
          <a:xfrm>
            <a:off x="345214" y="1459021"/>
            <a:ext cx="3236186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 smtClean="0"/>
              <a:t>Neolocalism</a:t>
            </a:r>
            <a:r>
              <a:rPr lang="en-US" sz="1100" dirty="0" smtClean="0"/>
              <a:t> </a:t>
            </a:r>
            <a:endParaRPr lang="en-US" sz="1100" dirty="0"/>
          </a:p>
          <a:p>
            <a:pPr lvl="1"/>
            <a:r>
              <a:rPr lang="en-US" sz="1100" dirty="0"/>
              <a:t>“deliberate seeking out of regional lore and local attachment by residents (new and old) as a delayed reaction to the destruction in modern America of traditional bonds to community and family” (</a:t>
            </a:r>
            <a:r>
              <a:rPr lang="en-US" sz="1100" dirty="0" err="1"/>
              <a:t>Shortridge</a:t>
            </a:r>
            <a:r>
              <a:rPr lang="en-US" sz="1100" dirty="0"/>
              <a:t> 1996, 10).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45214" y="2915260"/>
            <a:ext cx="338858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Craft Breweries</a:t>
            </a:r>
          </a:p>
          <a:p>
            <a:pPr lvl="1"/>
            <a:r>
              <a:rPr lang="en-US" sz="1100" dirty="0" smtClean="0"/>
              <a:t>represent </a:t>
            </a:r>
            <a:r>
              <a:rPr lang="en-US" sz="1100" dirty="0"/>
              <a:t>a desire on the part of increasing numbers of people to “</a:t>
            </a:r>
            <a:r>
              <a:rPr lang="en-US" sz="1100" dirty="0">
                <a:solidFill>
                  <a:srgbClr val="FF0000"/>
                </a:solidFill>
              </a:rPr>
              <a:t>reestablish connections with local communities, settings, and economies</a:t>
            </a:r>
            <a:r>
              <a:rPr lang="en-US" sz="1100" dirty="0"/>
              <a:t>” (Schnell and Reese 2003, 46)</a:t>
            </a:r>
          </a:p>
        </p:txBody>
      </p:sp>
    </p:spTree>
    <p:extLst>
      <p:ext uri="{BB962C8B-B14F-4D97-AF65-F5344CB8AC3E}">
        <p14:creationId xmlns:p14="http://schemas.microsoft.com/office/powerpoint/2010/main" val="311722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Beer Tourism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5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Culinary </a:t>
            </a:r>
            <a:r>
              <a:rPr lang="en-US" dirty="0" smtClean="0"/>
              <a:t>tourism</a:t>
            </a:r>
          </a:p>
          <a:p>
            <a:pPr lvl="1"/>
            <a:r>
              <a:rPr lang="en-US" dirty="0"/>
              <a:t>P</a:t>
            </a:r>
            <a:r>
              <a:rPr lang="en-US" dirty="0" smtClean="0"/>
              <a:t>eople </a:t>
            </a:r>
            <a:r>
              <a:rPr lang="en-US" dirty="0"/>
              <a:t>traveling to a </a:t>
            </a:r>
            <a:r>
              <a:rPr lang="en-US" dirty="0" smtClean="0"/>
              <a:t>particular destination </a:t>
            </a:r>
            <a:r>
              <a:rPr lang="en-US" dirty="0"/>
              <a:t>to experience the unique foods and beverages of </a:t>
            </a:r>
            <a:r>
              <a:rPr lang="en-US" dirty="0" smtClean="0"/>
              <a:t>that destination </a:t>
            </a:r>
            <a:r>
              <a:rPr lang="en-US" dirty="0"/>
              <a:t>(Robinson &amp; </a:t>
            </a:r>
            <a:r>
              <a:rPr lang="en-US" dirty="0" err="1"/>
              <a:t>Novelli</a:t>
            </a:r>
            <a:r>
              <a:rPr lang="en-US" dirty="0"/>
              <a:t>, 2005</a:t>
            </a:r>
            <a:r>
              <a:rPr lang="en-US" dirty="0" smtClean="0"/>
              <a:t>)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Beverage Tourism</a:t>
            </a:r>
          </a:p>
          <a:p>
            <a:pPr lvl="2"/>
            <a:r>
              <a:rPr lang="en-US" dirty="0" smtClean="0"/>
              <a:t>Wine </a:t>
            </a:r>
            <a:r>
              <a:rPr lang="en-US" dirty="0"/>
              <a:t>Tourism (</a:t>
            </a:r>
            <a:r>
              <a:rPr lang="en-US" dirty="0" smtClean="0"/>
              <a:t>Charters &amp; Ali-Knight 2002)</a:t>
            </a:r>
          </a:p>
          <a:p>
            <a:pPr lvl="2"/>
            <a:r>
              <a:rPr lang="en-US" dirty="0" smtClean="0"/>
              <a:t>Whisky Tourism (</a:t>
            </a:r>
            <a:r>
              <a:rPr lang="en-US" dirty="0" err="1" smtClean="0"/>
              <a:t>Spracklen</a:t>
            </a:r>
            <a:r>
              <a:rPr lang="en-US" dirty="0" smtClean="0"/>
              <a:t> </a:t>
            </a:r>
            <a:r>
              <a:rPr lang="en-US" dirty="0"/>
              <a:t>2011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Sake Tourism(Kobe 2003)</a:t>
            </a:r>
          </a:p>
          <a:p>
            <a:pPr lvl="2"/>
            <a:r>
              <a:rPr lang="de-DE" dirty="0"/>
              <a:t>Beer Tourism (Kraftchick et al. </a:t>
            </a:r>
            <a:r>
              <a:rPr lang="de-DE" dirty="0" smtClean="0"/>
              <a:t>2014; Pezzi 2017)</a:t>
            </a:r>
            <a:endParaRPr lang="de-DE" dirty="0"/>
          </a:p>
          <a:p>
            <a:pPr lvl="2"/>
            <a:endParaRPr lang="en-US" dirty="0"/>
          </a:p>
          <a:p>
            <a:pPr lvl="1"/>
            <a:r>
              <a:rPr lang="en-US" dirty="0" smtClean="0"/>
              <a:t>Beer Tourism</a:t>
            </a:r>
          </a:p>
          <a:p>
            <a:pPr lvl="2"/>
            <a:r>
              <a:rPr lang="en-US" dirty="0" smtClean="0"/>
              <a:t>Visitation to breweries, beer festivals, and beer museums for which beer tasting and experiencing the attributes of beer are the prime motivating factors (adapted from Plummer et al. 2005)</a:t>
            </a: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9400" y="2590800"/>
            <a:ext cx="1813699" cy="258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58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Beer-related Attractions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443218654"/>
              </p:ext>
            </p:extLst>
          </p:nvPr>
        </p:nvGraphicFramePr>
        <p:xfrm>
          <a:off x="205154" y="1752600"/>
          <a:ext cx="6705600" cy="184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>
                  <a:extLst>
                    <a:ext uri="{9D8B030D-6E8A-4147-A177-3AD203B41FA5}">
                      <a16:colId xmlns:a16="http://schemas.microsoft.com/office/drawing/2014/main" val="1758719362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250659180"/>
                    </a:ext>
                  </a:extLst>
                </a:gridCol>
              </a:tblGrid>
              <a:tr h="165724">
                <a:tc>
                  <a:txBody>
                    <a:bodyPr/>
                    <a:lstStyle/>
                    <a:p>
                      <a:r>
                        <a:rPr lang="en-US" dirty="0" smtClean="0"/>
                        <a:t>Attraction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Purpose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430425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Brewery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 designed to attract</a:t>
                      </a:r>
                      <a:r>
                        <a:rPr lang="en-US" baseline="0" dirty="0" smtClean="0"/>
                        <a:t> tourists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5935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Beer Museums and exhibits</a:t>
                      </a:r>
                      <a:endParaRPr lang="en-US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en-US" dirty="0" smtClean="0"/>
                        <a:t>Designed to attract tourists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42438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Beer Festivals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112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Beer Trails</a:t>
                      </a:r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748457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19808" y="3630875"/>
            <a:ext cx="273733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After Plummer et al. 2006</a:t>
            </a:r>
            <a:endParaRPr lang="en-US" sz="11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9257" y="1638105"/>
            <a:ext cx="1826895" cy="3200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030" y="4367715"/>
            <a:ext cx="3089862" cy="18270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280063"/>
            <a:ext cx="3081920" cy="231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276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Beer Tourism – Economic Impact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7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527048"/>
            <a:ext cx="5257800" cy="4572000"/>
          </a:xfrm>
        </p:spPr>
        <p:txBody>
          <a:bodyPr/>
          <a:lstStyle/>
          <a:p>
            <a:r>
              <a:rPr lang="en-US" dirty="0" smtClean="0"/>
              <a:t>Kent County, Michigan</a:t>
            </a:r>
          </a:p>
          <a:p>
            <a:pPr lvl="1"/>
            <a:r>
              <a:rPr lang="en-US" dirty="0" smtClean="0"/>
              <a:t>Mean length of stay – 2.3 days</a:t>
            </a:r>
          </a:p>
          <a:p>
            <a:pPr lvl="1"/>
            <a:r>
              <a:rPr lang="en-US" dirty="0" smtClean="0"/>
              <a:t>Mean number of breweries visited – 3.7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518" y="3886200"/>
            <a:ext cx="3018364" cy="23826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64926" y="3536048"/>
            <a:ext cx="2819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Beer Tourists’ Average Daily Spending</a:t>
            </a:r>
            <a:endParaRPr lang="en-US" sz="1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91" y="3187305"/>
            <a:ext cx="4322697" cy="198651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420215" y="5236102"/>
            <a:ext cx="2743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North Carolina Study</a:t>
            </a:r>
          </a:p>
          <a:p>
            <a:r>
              <a:rPr lang="en-US" dirty="0" smtClean="0"/>
              <a:t>38 years old</a:t>
            </a:r>
          </a:p>
          <a:p>
            <a:r>
              <a:rPr lang="en-US" dirty="0" smtClean="0"/>
              <a:t>61% male</a:t>
            </a:r>
          </a:p>
          <a:p>
            <a:r>
              <a:rPr lang="en-US" dirty="0" smtClean="0"/>
              <a:t>61% Bachelors degree</a:t>
            </a:r>
          </a:p>
          <a:p>
            <a:r>
              <a:rPr lang="en-US" dirty="0" smtClean="0"/>
              <a:t>60% married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4162" y="1599429"/>
            <a:ext cx="3421326" cy="1524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341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Beer Tourist - Motivation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8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114547"/>
            <a:ext cx="6742975" cy="521005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48861" y="6416153"/>
            <a:ext cx="44196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/>
              <a:t>Source: </a:t>
            </a:r>
            <a:r>
              <a:rPr lang="en-US" sz="1100" dirty="0" err="1" smtClean="0"/>
              <a:t>Kraftchick</a:t>
            </a:r>
            <a:r>
              <a:rPr lang="en-US" sz="1100" dirty="0" smtClean="0"/>
              <a:t> et al. 2014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076" y="4259278"/>
            <a:ext cx="2421756" cy="1816317"/>
          </a:xfrm>
          <a:prstGeom prst="rect">
            <a:avLst/>
          </a:prstGeom>
        </p:spPr>
      </p:pic>
      <p:sp>
        <p:nvSpPr>
          <p:cNvPr id="7" name="Oval 6"/>
          <p:cNvSpPr/>
          <p:nvPr/>
        </p:nvSpPr>
        <p:spPr>
          <a:xfrm>
            <a:off x="345930" y="1974958"/>
            <a:ext cx="5867400" cy="1219200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3076" y="2286000"/>
            <a:ext cx="2421756" cy="181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46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Typology of the Craft Beer Drinker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22CEE-8A6D-404A-938C-C672789F492A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338435401"/>
              </p:ext>
            </p:extLst>
          </p:nvPr>
        </p:nvGraphicFramePr>
        <p:xfrm>
          <a:off x="314915" y="1524000"/>
          <a:ext cx="8504238" cy="457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2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521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/>
                        <a:t>Explorer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Not interested in educating themselves on craft beer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1" i="0" u="none" strike="noStrike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Wants to try new styles and flavors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1" i="0" u="none" strike="noStrike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Makes an effort to visit many breweries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Experience of going to the brewery is second only to the quality of the beer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Enthusiast</a:t>
                      </a:r>
                      <a:endParaRPr lang="en-US" baseline="0" dirty="0" smtClean="0"/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Strong appreciation for the brewing process and its history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Strives to educate themselves on all aspects of the industry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1" i="0" u="none" strike="noStrike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Wants to try new styles and flavors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1" i="0" u="none" strike="noStrike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Makes an effort to visit many breweries</a:t>
                      </a:r>
                      <a:endParaRPr lang="en-US" b="1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Loyalist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Lo</a:t>
                      </a: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yal to certain beers or brands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Know what they like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Does not strive to try new styles and flavors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kumimoji="0" lang="en-US" sz="18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Convenience important – local retailers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Novice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New to the craft beer scene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 smtClean="0"/>
                        <a:t>Learning about</a:t>
                      </a:r>
                      <a:r>
                        <a:rPr lang="en-US" baseline="0" dirty="0" smtClean="0"/>
                        <a:t> craft beer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 smtClean="0"/>
                        <a:t>Influenced by friends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14915" y="6400799"/>
            <a:ext cx="38100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Source: Carpenter at al. 2013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700204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8258</TotalTime>
  <Words>827</Words>
  <Application>Microsoft Office PowerPoint</Application>
  <PresentationFormat>On-screen Show (4:3)</PresentationFormat>
  <Paragraphs>156</Paragraphs>
  <Slides>16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Georgia</vt:lpstr>
      <vt:lpstr>Wingdings</vt:lpstr>
      <vt:lpstr>Wingdings 2</vt:lpstr>
      <vt:lpstr>Civic</vt:lpstr>
      <vt:lpstr>Yesterday’s Tradition, Today’s Taste:  The Potential of Craft Beer to Bolster Tourism in Peripheral Regions</vt:lpstr>
      <vt:lpstr>Traditional &amp; Craft Breweries, 1873-2016</vt:lpstr>
      <vt:lpstr>Beer consumption trends</vt:lpstr>
      <vt:lpstr>Neolocalisim</vt:lpstr>
      <vt:lpstr>Beer Tourism</vt:lpstr>
      <vt:lpstr>Beer-related Attractions</vt:lpstr>
      <vt:lpstr>Beer Tourism – Economic Impact</vt:lpstr>
      <vt:lpstr>Beer Tourist - Motivation</vt:lpstr>
      <vt:lpstr>Typology of the Craft Beer Drinker</vt:lpstr>
      <vt:lpstr>“Food is about much more than food”</vt:lpstr>
      <vt:lpstr>Pure Michigan</vt:lpstr>
      <vt:lpstr>Countering geographic isolation</vt:lpstr>
      <vt:lpstr>Develop Ale Trails</vt:lpstr>
      <vt:lpstr>Tasting place</vt:lpstr>
      <vt:lpstr>Conclusions</vt:lpstr>
      <vt:lpstr>Thank You</vt:lpstr>
    </vt:vector>
  </TitlesOfParts>
  <Company>The University of Toledo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Spatial Dimensions of the American Craft Beer Industry</dc:title>
  <dc:creator>Windows User</dc:creator>
  <cp:lastModifiedBy>Reid, Neil</cp:lastModifiedBy>
  <cp:revision>262</cp:revision>
  <cp:lastPrinted>2017-04-17T14:37:17Z</cp:lastPrinted>
  <dcterms:created xsi:type="dcterms:W3CDTF">2015-06-23T15:34:55Z</dcterms:created>
  <dcterms:modified xsi:type="dcterms:W3CDTF">2017-09-14T17:58:11Z</dcterms:modified>
</cp:coreProperties>
</file>