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83" r:id="rId9"/>
    <p:sldId id="286" r:id="rId10"/>
    <p:sldId id="285" r:id="rId11"/>
    <p:sldId id="287" r:id="rId12"/>
    <p:sldId id="264" r:id="rId13"/>
    <p:sldId id="276" r:id="rId14"/>
    <p:sldId id="269" r:id="rId15"/>
    <p:sldId id="266" r:id="rId16"/>
    <p:sldId id="267" r:id="rId17"/>
    <p:sldId id="270" r:id="rId18"/>
    <p:sldId id="271" r:id="rId19"/>
    <p:sldId id="281" r:id="rId20"/>
    <p:sldId id="282" r:id="rId21"/>
    <p:sldId id="277" r:id="rId22"/>
    <p:sldId id="278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723"/>
    <a:srgbClr val="283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7" autoAdjust="0"/>
    <p:restoredTop sz="86482" autoAdjust="0"/>
  </p:normalViewPr>
  <p:slideViewPr>
    <p:cSldViewPr>
      <p:cViewPr varScale="1">
        <p:scale>
          <a:sx n="93" d="100"/>
          <a:sy n="93" d="100"/>
        </p:scale>
        <p:origin x="43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8"/>
    </p:cViewPr>
  </p:sorterViewPr>
  <p:notesViewPr>
    <p:cSldViewPr showGuides="1">
      <p:cViewPr varScale="1">
        <p:scale>
          <a:sx n="62" d="100"/>
          <a:sy n="62" d="100"/>
        </p:scale>
        <p:origin x="-266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3BAE2-024C-4632-8BAA-172F6B405DA9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BB4F0-F98D-43B0-8054-54517FFE83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236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430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0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89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71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50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709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877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174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144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86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2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5A390-5A1D-4C68-958C-0B74B6FAD34A}" type="datetimeFigureOut">
              <a:rPr lang="it-IT" smtClean="0"/>
              <a:t>15/09/2017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4CBD9-4D62-40C3-AA9A-4C209692F9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20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  <a:solidFill>
            <a:srgbClr val="465723"/>
          </a:solidFill>
        </p:spPr>
        <p:txBody>
          <a:bodyPr>
            <a:normAutofit/>
          </a:bodyPr>
          <a:lstStyle/>
          <a:p>
            <a:r>
              <a:rPr lang="it-IT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AISRE - Associazione italiana di scienze regionali</a:t>
            </a:r>
            <a:r>
              <a:rPr lang="it-IT" b="1" dirty="0" smtClean="0">
                <a:solidFill>
                  <a:schemeClr val="bg1"/>
                </a:solidFill>
              </a:rPr>
              <a:t/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sz="27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Conferenza - Cagliari 2017</a:t>
            </a:r>
            <a:endParaRPr lang="it-IT" sz="27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096344"/>
          </a:xfrm>
        </p:spPr>
        <p:txBody>
          <a:bodyPr>
            <a:normAutofit/>
          </a:bodyPr>
          <a:lstStyle/>
          <a:p>
            <a:endParaRPr 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Geographies of making in contemporary cities. Reframing the debate</a:t>
            </a:r>
            <a:endParaRPr lang="it-IT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Simonetta </a:t>
            </a:r>
            <a:r>
              <a:rPr lang="it-IT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Armondi</a:t>
            </a:r>
            <a:endParaRPr lang="it-IT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Politecnico di Milano </a:t>
            </a:r>
          </a:p>
          <a:p>
            <a:r>
              <a:rPr lang="it-IT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Dipartimento di Architettura e Studi Urbani</a:t>
            </a:r>
            <a:endParaRPr lang="it-IT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14401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02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making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 A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slippery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it-I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artisan</a:t>
            </a:r>
            <a:r>
              <a:rPr lang="it-I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makers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concerned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traditional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craft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responding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customer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 some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combination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of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ahesthetics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 design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qualities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6980"/>
            <a:ext cx="552093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3" t="1644" r="1789" b="7900"/>
          <a:stretch/>
        </p:blipFill>
        <p:spPr bwMode="auto">
          <a:xfrm>
            <a:off x="5520936" y="2913519"/>
            <a:ext cx="3491880" cy="369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99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industrial </a:t>
            </a:r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districts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it-IT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Made in </a:t>
            </a:r>
            <a:r>
              <a:rPr lang="it-IT" sz="2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428549"/>
            <a:ext cx="9649072" cy="503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relevant theory and questions might guide future research?</a:t>
            </a:r>
            <a:r>
              <a:rPr lang="en-US" sz="3200" dirty="0"/>
              <a:t/>
            </a:r>
            <a:br>
              <a:rPr lang="en-US" sz="3200" dirty="0"/>
            </a:b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Makers movement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relatively new, rapidly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expanding complex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social phenomenon.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Consequently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there are many disciplinary and theoretical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pathways into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researching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making.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Conceptual gap</a:t>
            </a:r>
          </a:p>
        </p:txBody>
      </p:sp>
    </p:spTree>
    <p:extLst>
      <p:ext uri="{BB962C8B-B14F-4D97-AF65-F5344CB8AC3E}">
        <p14:creationId xmlns:p14="http://schemas.microsoft.com/office/powerpoint/2010/main" val="747525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relevant theory and questions might guide future research</a:t>
            </a:r>
            <a:r>
              <a:rPr lang="en-US" sz="2400" dirty="0"/>
              <a:t>?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Aim: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filling the conceptual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gap 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literature (in the urban studies field)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about the effects generated by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mks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the urban context and reconfiguring the literature about ‘making’.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5757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relevant theory and questions might guide future research?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following section presents a number of preliminary questions, mapped to relevant existing theory within each of these disciplines.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One or two general questions that making presents for each discipline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posed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under each heading followed by a number of specific questions mapped to relevant areas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theory (a simplification).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62047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Geography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the relationship between the presence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spatial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distribution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economic activity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relationship between the presence of makerspaces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urban capitalism?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making resolve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problems posed by post-industrial knowledge work?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71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Geography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164354"/>
              </p:ext>
            </p:extLst>
          </p:nvPr>
        </p:nvGraphicFramePr>
        <p:xfrm>
          <a:off x="611560" y="764704"/>
          <a:ext cx="82296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Questions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Issues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Theoretical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references</a:t>
                      </a:r>
                      <a:endParaRPr lang="it-IT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making increase productivity and</a:t>
                      </a:r>
                    </a:p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competitive advantage?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Cluster Theory</a:t>
                      </a:r>
                    </a:p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(Marshall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1890;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Rosenfield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1997; Porter 1990;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1998; 2000;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Kua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2002)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making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foster creativity and</a:t>
                      </a:r>
                    </a:p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innovation?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Proximity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Theory</a:t>
                      </a:r>
                      <a:endParaRPr lang="it-IT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Gertler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1995;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Boschma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2005; Torre &amp;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Rallet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2005;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Knoben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Oerlemans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2006)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making create new jobs or attract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talent? 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Creative Cities Theory (Florida 2005)</a:t>
                      </a:r>
                    </a:p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 Amenities Theory (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Glaeser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2011),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Cognitive-Cultural Capitalism Theory (Scott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makerspaces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 «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of the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recent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«new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rban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crisis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Redefiniton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creative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cities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theory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Florida 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(2017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); Digital economy </a:t>
                      </a:r>
                      <a:r>
                        <a:rPr lang="it-IT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debate</a:t>
                      </a:r>
                      <a:r>
                        <a:rPr lang="it-IT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Gandini (2016)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Does making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reify or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</a:t>
                      </a:r>
                    </a:p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socio-geographic disadvantage?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Theories of Urban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Capitalism, Marxist Theory of Urban Development,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(Harvey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1973, 1985), 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 Social Structure (Dear &amp;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Flusty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1998)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846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Sociological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relationship between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making and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extant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theory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urban sociological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studies?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465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Sociological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824177"/>
              </p:ext>
            </p:extLst>
          </p:nvPr>
        </p:nvGraphicFramePr>
        <p:xfrm>
          <a:off x="457200" y="1600200"/>
          <a:ext cx="8229600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do we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conceptualise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these entities: as ‘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organisations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’, ‘markets’ ‘social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movements’ or ‘communities’?</a:t>
                      </a:r>
                      <a:endParaRPr lang="it-IT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Social Movement &amp;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Organisational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Theory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(King &amp;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Whetten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2009; Weber &amp; King 2013; Butcher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2013)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What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organising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platforms and 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practices best</a:t>
                      </a:r>
                      <a:r>
                        <a:rPr lang="en-US" sz="1800" kern="1200" baseline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support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social learning, 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creativity and</a:t>
                      </a:r>
                      <a:r>
                        <a:rPr lang="en-US" sz="1800" kern="1200" baseline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innovation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that makers promotes?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Social Learning and Practice Theory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(Bandura 1977; Lave 1988; Bourdieu 1992; Wenger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1998)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How do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makers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entrepreneurs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foster</a:t>
                      </a:r>
                      <a:r>
                        <a:rPr lang="it-IT" sz="18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cognitive and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sociopolitical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legitimacy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for the ‘new’ economy?</a:t>
                      </a:r>
                    </a:p>
                    <a:p>
                      <a:endParaRPr lang="it-IT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Institutional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Theory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and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Legitimacy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(Powell &amp;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DiMaggio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1991; Aldrich &amp;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Fiol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1994)</a:t>
                      </a:r>
                    </a:p>
                    <a:p>
                      <a:endParaRPr lang="it-IT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744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Urban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relationship between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residential location and urban mobility?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implications might this have for transport and land-use policy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implications might makerspaces have for urban innovation?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“path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dependancy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 or networks, if any, between new makerspaces and traditional manufacturing activities?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implications might makerspaces have for urban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policies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viceversa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65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Topic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background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 past decades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globalisation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technological change have altered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between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geographic location and socio-economic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One site in which these dynamics are visible is the remarkable emergence of a variety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spatial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concepts in which economic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productive activity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social interactions, learning and community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formation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taking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most prominent of these spatial concepts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called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coworking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 and urban ‘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makers’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economies. 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246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Urban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899739"/>
              </p:ext>
            </p:extLst>
          </p:nvPr>
        </p:nvGraphicFramePr>
        <p:xfrm>
          <a:off x="457200" y="16002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Questions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Issues</a:t>
                      </a:r>
                      <a:endParaRPr lang="it-IT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Theoretical</a:t>
                      </a:r>
                      <a:r>
                        <a:rPr lang="it-IT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references</a:t>
                      </a:r>
                      <a:endParaRPr lang="it-IT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makerspaces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encourage </a:t>
                      </a:r>
                      <a:r>
                        <a:rPr lang="en-US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localised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polycentric economic activity beyond the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urban core?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Polycentric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Urban Development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Theories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FR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Governa</a:t>
                      </a: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Salone 2005; </a:t>
                      </a:r>
                      <a:r>
                        <a:rPr lang="fr-FR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Meijers</a:t>
                      </a: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2005; Lin et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al. 2012,) World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cities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Network (Taylor 2004);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Planetary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Urbanization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(Brenner,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Schmid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2015)</a:t>
                      </a:r>
                    </a:p>
                    <a:p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is the relationship between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makerspaces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urban amenities such as public transport,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cultural centralities</a:t>
                      </a:r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Hub and Spoke Theory (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Markusen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1996;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Cambell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O’Kelly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2012)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Consumer Decision Theory (Payne et al. 1988; 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Batman et al. 1991)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Could</a:t>
                      </a:r>
                      <a:r>
                        <a:rPr lang="it-IT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beyond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</a:t>
                      </a: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binary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old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new economy, of manufacturing and </a:t>
                      </a:r>
                      <a:r>
                        <a:rPr lang="it-IT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creativity</a:t>
                      </a:r>
                      <a:r>
                        <a:rPr lang="it-IT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  </a:t>
                      </a:r>
                      <a:endParaRPr lang="it-IT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Local Development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Theory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Ramella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Manzo, 2016); Industrial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cultures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debate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human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geography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(Carr, Gibson, 2015).</a:t>
                      </a:r>
                    </a:p>
                    <a:p>
                      <a:endParaRPr lang="it-IT" sz="18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035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theoretical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open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96820"/>
            <a:ext cx="8568952" cy="5361180"/>
          </a:xfrm>
        </p:spPr>
        <p:txBody>
          <a:bodyPr>
            <a:normAutofit/>
          </a:bodyPr>
          <a:lstStyle/>
          <a:p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Local «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»: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empirical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on new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workplaces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focused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on micro-scale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 new creative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shared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urban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workspace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promotion.</a:t>
            </a:r>
          </a:p>
          <a:p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emphasize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niche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of cultural/creative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superior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alternative,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rather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suggest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manufacturing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changed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itself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requiring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1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97260"/>
            <a:ext cx="7776864" cy="571500"/>
          </a:xfrm>
        </p:spPr>
        <p:txBody>
          <a:bodyPr>
            <a:noAutofit/>
          </a:bodyPr>
          <a:lstStyle/>
          <a:p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complexity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production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chains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across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geographical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the link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the ‘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urban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 and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capitalism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708288" y="1602472"/>
            <a:ext cx="84357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SMEs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4,2 </a:t>
            </a:r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firms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 8 </a:t>
            </a:r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(47% over the </a:t>
            </a:r>
            <a:r>
              <a:rPr lang="it-IT" sz="2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  <a:r>
              <a:rPr lang="it-IT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it-IT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it-IT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deal with geographical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to making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making (beyond small craft, large manufacturing) in </a:t>
            </a:r>
            <a:r>
              <a:rPr lang="it-IT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it-IT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Territory</a:t>
            </a:r>
            <a:r>
              <a:rPr lang="it-IT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  <a:r>
              <a:rPr lang="it-IT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Space, Network Framework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(Brenner, Jessop, Jones, 2008)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49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Aims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purpose of this paper is to provide an overview of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 phenomenon by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answering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following questions: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relevant theory and questions might guide future research?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0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are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neat separation between spheres of domestic, productive and social activity has become significantly blurred in recent years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Moriset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Malecki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2009; Fonner &amp;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Stache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2012; Gold &amp; Mustafa 2013).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focus of this paper is 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 spaces,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but in order to comprehensively understand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phenomenon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is important to both situate it within, and differentiate it from, a wider collection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emerging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‘third places’ for work,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make, learning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play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ldenburg, 1989).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91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061"/>
            <a:ext cx="8405115" cy="630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827584" y="623731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(Source: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elab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rom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Waters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-Lynch et al., 2016)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>
            <a:off x="3419872" y="692696"/>
            <a:ext cx="0" cy="511256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7596336" y="692696"/>
            <a:ext cx="0" cy="511256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619672" y="465313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rgbClr val="FF0000"/>
                </a:solidFill>
              </a:rPr>
              <a:t>F</a:t>
            </a:r>
            <a:r>
              <a:rPr lang="it-IT" sz="2400" b="1" dirty="0" err="1" smtClean="0">
                <a:solidFill>
                  <a:srgbClr val="FF0000"/>
                </a:solidFill>
              </a:rPr>
              <a:t>ordism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724128" y="465313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Post-</a:t>
            </a:r>
            <a:r>
              <a:rPr lang="it-IT" sz="2400" b="1" dirty="0" err="1" smtClean="0">
                <a:solidFill>
                  <a:srgbClr val="FF0000"/>
                </a:solidFill>
              </a:rPr>
              <a:t>fordism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596336" y="465313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Gig</a:t>
            </a:r>
            <a:r>
              <a:rPr lang="it-IT" sz="2400" b="1" dirty="0" smtClean="0">
                <a:solidFill>
                  <a:srgbClr val="FF0000"/>
                </a:solidFill>
              </a:rPr>
              <a:t> economy</a:t>
            </a:r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22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are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 correspond,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with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brand “Fab Labs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(Fabrication Laboratories). They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artisanal workshops, open to the public, offering tools and services for digital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manufacturing,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other words, the transformation of data into objects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viceversa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While rapidly expanding on a global scale, these laboratories have as yet been little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studied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Google Scholar, for example, reports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2017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existence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761 publications (grey lit., with dissertations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reports, and empirical research)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devoted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specifically to this topic, and these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have mostly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appeared in the last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years.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35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are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Although the maker movement has been embraced by a wide spectrum of economic actors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focus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makers whose products require the inputs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techniques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manufacturing.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includes a wide range of products, including food, apparel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accessories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furniture, decorative objects for the home, connected devices,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robots.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sectoral diversity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also be expressed in terms of three main product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types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www.urbanmakereconomy.org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durable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craft goods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“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bags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;”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artisanal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food and beverages or “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bites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;”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that combine materials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design knowledge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with expertise in software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computer‐programmable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machinery (“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bots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”).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991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What are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Although the maker movement has been embraced by a wide spectrum of economic actors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focus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makers whose products require the inputs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techniques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manufacturing.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includes a wide range of products, including food, apparel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accessories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furniture, decorative objects for the home, connected devices, and robots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sectoral diversity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also be expressed in terms of three main product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types: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durable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craft goods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“bags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;”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artisanal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food and beverages or “bites;”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that combine materials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design knowledge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with expertise in software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computer‐programmable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machinery (“bots”).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90946" y="2996952"/>
            <a:ext cx="7920880" cy="12926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common thread connecting maker‐entrepreneurs, whether artisans or hardware start‐ups, is integration and feedback between the design and production processes.</a:t>
            </a:r>
            <a:endParaRPr lang="it-I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0007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0174" y="-25258"/>
            <a:ext cx="8229600" cy="1143000"/>
          </a:xfrm>
        </p:spPr>
        <p:txBody>
          <a:bodyPr>
            <a:normAutofit/>
          </a:bodyPr>
          <a:lstStyle/>
          <a:p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making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? A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slippery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endParaRPr lang="it-IT" sz="2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60174" y="1157384"/>
            <a:ext cx="79002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it-IT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Inventors</a:t>
            </a:r>
            <a:r>
              <a:rPr lang="it-IT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it-IT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</a:t>
            </a:r>
            <a:r>
              <a:rPr lang="it-IT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laboratories</a:t>
            </a:r>
            <a:r>
              <a:rPr lang="it-I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devices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fabrication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routers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laser cutters, 3d </a:t>
            </a:r>
            <a:r>
              <a:rPr lang="it-IT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printers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design software, etc.).</a:t>
            </a:r>
          </a:p>
          <a:p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Affordable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training: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Makerspaces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Fablabs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mix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hobbyist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startup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enterprises</a:t>
            </a:r>
            <a:r>
              <a:rPr lang="it-IT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Fablab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open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produce culture: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Fablab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975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1551</Words>
  <Application>Microsoft Office PowerPoint</Application>
  <PresentationFormat>Presentazione su schermo (4:3)</PresentationFormat>
  <Paragraphs>131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5" baseType="lpstr">
      <vt:lpstr>Arial</vt:lpstr>
      <vt:lpstr>Calibri</vt:lpstr>
      <vt:lpstr>Tema di Office</vt:lpstr>
      <vt:lpstr>AISRE - Associazione italiana di scienze regionali Conferenza - Cagliari 2017</vt:lpstr>
      <vt:lpstr>Topic and background</vt:lpstr>
      <vt:lpstr>Aims of the paper</vt:lpstr>
      <vt:lpstr>What are makerspaces? </vt:lpstr>
      <vt:lpstr>Presentazione standard di PowerPoint</vt:lpstr>
      <vt:lpstr>What are makerspaces? </vt:lpstr>
      <vt:lpstr>What are makerspaces? </vt:lpstr>
      <vt:lpstr>What are makerspaces? </vt:lpstr>
      <vt:lpstr>What is making? A slippery definition</vt:lpstr>
      <vt:lpstr>What is making? A slippery definition</vt:lpstr>
      <vt:lpstr>In Italy they are related to industrial districts and  Made in Italy products. </vt:lpstr>
      <vt:lpstr>What relevant theory and questions might guide future research? </vt:lpstr>
      <vt:lpstr>What relevant theory and questions might guide future research?</vt:lpstr>
      <vt:lpstr>What relevant theory and questions might guide future research?</vt:lpstr>
      <vt:lpstr>Economic Geography </vt:lpstr>
      <vt:lpstr>Economic Geography </vt:lpstr>
      <vt:lpstr>Organisational/Sociological Studies</vt:lpstr>
      <vt:lpstr>Organisational/Sociological Studies</vt:lpstr>
      <vt:lpstr>Urban Studies </vt:lpstr>
      <vt:lpstr>Urban Studies</vt:lpstr>
      <vt:lpstr>Critical issues and theoretical open questions</vt:lpstr>
      <vt:lpstr>The complexity of production chains across geographical space and the link between the ‘urban’ and capitalism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Associazione italiana di scienze regionali Sezione Italiana della Regional Science Association International Conferenza Cagliari 2017</dc:title>
  <dc:creator>Simonetta</dc:creator>
  <cp:lastModifiedBy>dastu</cp:lastModifiedBy>
  <cp:revision>35</cp:revision>
  <dcterms:created xsi:type="dcterms:W3CDTF">2017-09-10T14:25:47Z</dcterms:created>
  <dcterms:modified xsi:type="dcterms:W3CDTF">2017-09-15T08:24:37Z</dcterms:modified>
</cp:coreProperties>
</file>