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7" r:id="rId3"/>
    <p:sldId id="295" r:id="rId4"/>
    <p:sldId id="281" r:id="rId5"/>
    <p:sldId id="282" r:id="rId6"/>
    <p:sldId id="283" r:id="rId7"/>
    <p:sldId id="300" r:id="rId8"/>
    <p:sldId id="284" r:id="rId9"/>
    <p:sldId id="301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7" r:id="rId20"/>
    <p:sldId id="302" r:id="rId21"/>
  </p:sldIdLst>
  <p:sldSz cx="9906000" cy="6858000" type="A4"/>
  <p:notesSz cx="6810375" cy="99425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AF35"/>
    <a:srgbClr val="009F34"/>
    <a:srgbClr val="339933"/>
    <a:srgbClr val="0066FF"/>
    <a:srgbClr val="CC00CC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15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1" y="0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t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/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3857637" y="0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t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DDD7698-C0AE-430D-8740-D5E2D5E43CD6}" type="datetime1">
              <a:rPr lang="it-IT"/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20/09/2016</a:t>
            </a:fld>
            <a:endParaRPr lang="it-IT"/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1" y="9443661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b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/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3857637" y="9443661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b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861AE8C-6664-4FB0-A39C-30C196E962FD}" type="slidenum">
              <a:rPr lang="it-IT"/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51486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1" y="0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t" anchorCtr="0" compatLnSpc="1"/>
          <a:lstStyle>
            <a:lvl1pPr marL="0" marR="0" lvl="0" indent="0" algn="l" defTabSz="91595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Segnaposto data 2"/>
          <p:cNvSpPr txBox="1">
            <a:spLocks noGrp="1"/>
          </p:cNvSpPr>
          <p:nvPr>
            <p:ph type="dt" idx="1"/>
          </p:nvPr>
        </p:nvSpPr>
        <p:spPr>
          <a:xfrm>
            <a:off x="3857637" y="0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t" anchorCtr="0" compatLnSpc="1"/>
          <a:lstStyle>
            <a:lvl1pPr marL="0" marR="0" lvl="0" indent="0" algn="r" defTabSz="91595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CF6DA41A-0DD3-470A-97A5-7D9ECCE44EBD}" type="datetime1">
              <a:rPr lang="it-IT"/>
              <a:pPr>
                <a:defRPr/>
              </a:pPr>
              <a:t>20/09/2016</a:t>
            </a:fld>
            <a:endParaRPr/>
          </a:p>
        </p:txBody>
      </p:sp>
      <p:sp>
        <p:nvSpPr>
          <p:cNvPr id="23556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712788" y="746125"/>
            <a:ext cx="5384800" cy="3729038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Segnaposto note 4"/>
          <p:cNvSpPr txBox="1"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t" anchorCtr="0" compatLnSpc="1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1" y="9443661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b" anchorCtr="0" compatLnSpc="1"/>
          <a:lstStyle>
            <a:lvl1pPr marL="0" marR="0" lvl="0" indent="0" algn="l" defTabSz="91595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3857637" y="9443661"/>
            <a:ext cx="2951162" cy="4971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595" tIns="45798" rIns="91595" bIns="45798" anchor="b" anchorCtr="0" compatLnSpc="1"/>
          <a:lstStyle>
            <a:lvl1pPr marL="0" marR="0" lvl="0" indent="0" algn="r" defTabSz="91595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DDE88AC0-2177-4F6C-9C1D-9B50C6AD42CB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610961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085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94691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8512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05965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10860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E88AC0-2177-4F6C-9C1D-9B50C6AD42CB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1086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3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ttangolo 4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Rettangolo 5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" name="Immagine 10" descr="EU_ITA_Color_trasp_band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363" y="-458788"/>
            <a:ext cx="4319587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 noGrp="1"/>
          </p:cNvSpPr>
          <p:nvPr>
            <p:ph type="ctrTitle"/>
          </p:nvPr>
        </p:nvSpPr>
        <p:spPr>
          <a:xfrm>
            <a:off x="1119472" y="2009403"/>
            <a:ext cx="8118664" cy="1470026"/>
          </a:xfrm>
        </p:spPr>
        <p:txBody>
          <a:bodyPr anchorCtr="0"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 txBox="1">
            <a:spLocks noGrp="1"/>
          </p:cNvSpPr>
          <p:nvPr>
            <p:ph type="subTitle" idx="1"/>
          </p:nvPr>
        </p:nvSpPr>
        <p:spPr>
          <a:xfrm>
            <a:off x="1136279" y="3671050"/>
            <a:ext cx="6934196" cy="96818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11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2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B9F9BD-27A1-4F53-85B2-E7EDF0402DDD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81853" y="548680"/>
            <a:ext cx="1803595" cy="5577489"/>
          </a:xfrm>
        </p:spPr>
        <p:txBody>
          <a:bodyPr vert="eaVert"/>
          <a:lstStyle>
            <a:lvl1pPr>
              <a:defRPr>
                <a:solidFill>
                  <a:srgbClr val="009F34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95303" y="548680"/>
            <a:ext cx="6521445" cy="55774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0ED31B-C963-4CE9-B00D-1AFBF88DE094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08528" y="618472"/>
            <a:ext cx="7812743" cy="866311"/>
          </a:xfrm>
        </p:spPr>
        <p:txBody>
          <a:bodyPr anchorCtr="0"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1008528" y="1600200"/>
            <a:ext cx="7812743" cy="4525959"/>
          </a:xfrm>
        </p:spPr>
        <p:txBody>
          <a:bodyPr/>
          <a:lstStyle>
            <a:lvl1pPr>
              <a:defRPr>
                <a:latin typeface="Arial" pitchFamily="34"/>
                <a:cs typeface="Arial" pitchFamily="34"/>
              </a:defRPr>
            </a:lvl1pPr>
            <a:lvl2pPr>
              <a:defRPr>
                <a:latin typeface="Arial" pitchFamily="34"/>
                <a:cs typeface="Arial" pitchFamily="34"/>
              </a:defRPr>
            </a:lvl2pPr>
            <a:lvl3pPr>
              <a:defRPr>
                <a:latin typeface="Arial" pitchFamily="34"/>
                <a:cs typeface="Arial" pitchFamily="34"/>
              </a:defRPr>
            </a:lvl3pPr>
            <a:lvl4pPr>
              <a:defRPr>
                <a:latin typeface="Arial" pitchFamily="34"/>
                <a:cs typeface="Arial" pitchFamily="34"/>
              </a:defRPr>
            </a:lvl4pPr>
            <a:lvl5pPr>
              <a:defRPr>
                <a:latin typeface="Arial" pitchFamily="34"/>
                <a:cs typeface="Arial" pitchFamily="34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2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470D3B-E6DF-4D08-BBB2-D15FEDE39A0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82506" y="4406905"/>
            <a:ext cx="8420096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rgbClr val="009F34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82506" y="2906713"/>
            <a:ext cx="8420096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3ADF04-AE05-4A22-B6BF-96D0091CBAF9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352598" y="661028"/>
            <a:ext cx="7776862" cy="796954"/>
          </a:xfrm>
        </p:spPr>
        <p:txBody>
          <a:bodyPr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280589" y="1600200"/>
            <a:ext cx="374441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41029" y="1600200"/>
            <a:ext cx="3888431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52F68F-A504-4BBE-99DE-F1CA982ED193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6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7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352600" y="615820"/>
            <a:ext cx="7776860" cy="868963"/>
          </a:xfrm>
        </p:spPr>
        <p:txBody>
          <a:bodyPr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9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F242B7-2B3D-46A1-9543-482318FA7794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6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A21DDA-7517-4BF2-A4C7-DFFBE5B0CBC3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20553" y="620685"/>
            <a:ext cx="2833753" cy="814410"/>
          </a:xfrm>
        </p:spPr>
        <p:txBody>
          <a:bodyPr anchor="b" anchorCtr="0"/>
          <a:lstStyle>
            <a:lvl1pPr algn="l">
              <a:defRPr sz="2000" b="1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872968" y="620688"/>
            <a:ext cx="5537725" cy="5505470"/>
          </a:xfrm>
        </p:spPr>
        <p:txBody>
          <a:bodyPr/>
          <a:lstStyle>
            <a:lvl1pPr>
              <a:defRPr>
                <a:latin typeface="Arial" pitchFamily="34"/>
                <a:cs typeface="Arial" pitchFamily="34"/>
              </a:defRPr>
            </a:lvl1pPr>
            <a:lvl2pPr>
              <a:defRPr>
                <a:latin typeface="Arial" pitchFamily="34"/>
                <a:cs typeface="Arial" pitchFamily="34"/>
              </a:defRPr>
            </a:lvl2pPr>
            <a:lvl3pPr>
              <a:defRPr>
                <a:latin typeface="Arial" pitchFamily="34"/>
                <a:cs typeface="Arial" pitchFamily="34"/>
              </a:defRPr>
            </a:lvl3pPr>
            <a:lvl4pPr>
              <a:defRPr>
                <a:latin typeface="Arial" pitchFamily="34"/>
                <a:cs typeface="Arial" pitchFamily="34"/>
              </a:defRPr>
            </a:lvl4pPr>
            <a:lvl5pPr>
              <a:defRPr>
                <a:latin typeface="Arial" pitchFamily="34"/>
                <a:cs typeface="Arial" pitchFamily="34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920553" y="1844820"/>
            <a:ext cx="2833753" cy="4281348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EF7E9E-390F-4051-B5E7-92C6A43B0AF3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41646" y="4800600"/>
            <a:ext cx="5943600" cy="566735"/>
          </a:xfrm>
        </p:spPr>
        <p:txBody>
          <a:bodyPr anchor="b" anchorCtr="0"/>
          <a:lstStyle>
            <a:lvl1pPr algn="l">
              <a:defRPr sz="2000" b="1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941646" y="612776"/>
            <a:ext cx="5943600" cy="4114800"/>
          </a:xfrm>
        </p:spPr>
        <p:txBody>
          <a:bodyPr/>
          <a:lstStyle>
            <a:lvl1pPr marL="0" indent="0">
              <a:buNone/>
              <a:defRPr>
                <a:latin typeface="Arial" pitchFamily="34"/>
                <a:cs typeface="Arial" pitchFamily="34"/>
              </a:defRPr>
            </a:lvl1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41646" y="5367335"/>
            <a:ext cx="59436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481A17-38B8-417C-AEA6-DCC4F6FE3B5E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20552" y="692694"/>
            <a:ext cx="8136904" cy="792089"/>
          </a:xfrm>
        </p:spPr>
        <p:txBody>
          <a:bodyPr/>
          <a:lstStyle>
            <a:lvl1pPr>
              <a:defRPr>
                <a:solidFill>
                  <a:srgbClr val="009F34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20553" y="1600200"/>
            <a:ext cx="8136907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5" y="6356350"/>
            <a:ext cx="144145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3" y="6356350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474151-D2FF-496C-AE97-C5ABEE0161DC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 txBox="1"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 txBox="1"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FD6693BF-F5E9-4621-9F34-39C17573248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en-US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en-US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en-US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en-US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en-US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8"/>
          <p:cNvSpPr txBox="1">
            <a:spLocks noGrp="1"/>
          </p:cNvSpPr>
          <p:nvPr>
            <p:ph type="ctrTitle"/>
          </p:nvPr>
        </p:nvSpPr>
        <p:spPr>
          <a:xfrm>
            <a:off x="631825" y="1700808"/>
            <a:ext cx="8605838" cy="2304455"/>
          </a:xfrm>
        </p:spPr>
        <p:txBody>
          <a:bodyPr/>
          <a:lstStyle/>
          <a:p>
            <a:pPr algn="ctr" eaLnBrk="1"/>
            <a:r>
              <a:rPr lang="it-IT" sz="3200" b="1" dirty="0" smtClean="0">
                <a:latin typeface="Arial" charset="0"/>
                <a:cs typeface="Arial" charset="0"/>
              </a:rPr>
              <a:t>Dal fiscal compact al pareggio di bilancio degli enti territoriali. Criticità e prospettive verso la creazione di un patto euro-compatibile</a:t>
            </a:r>
          </a:p>
        </p:txBody>
      </p:sp>
      <p:sp>
        <p:nvSpPr>
          <p:cNvPr id="12291" name="Sottotitolo 9"/>
          <p:cNvSpPr txBox="1">
            <a:spLocks noGrp="1"/>
          </p:cNvSpPr>
          <p:nvPr>
            <p:ph type="subTitle" idx="1"/>
          </p:nvPr>
        </p:nvSpPr>
        <p:spPr>
          <a:xfrm>
            <a:off x="704850" y="4076700"/>
            <a:ext cx="8496300" cy="865188"/>
          </a:xfrm>
        </p:spPr>
        <p:txBody>
          <a:bodyPr/>
          <a:lstStyle/>
          <a:p>
            <a:pPr algn="ctr"/>
            <a:r>
              <a:rPr lang="it-IT" sz="1800" dirty="0" smtClean="0">
                <a:latin typeface="Arial" charset="0"/>
                <a:cs typeface="Arial" charset="0"/>
              </a:rPr>
              <a:t>XXXVII CONFERENZA ITALIANA DI SCIENZE REGIONALI</a:t>
            </a:r>
          </a:p>
          <a:p>
            <a:pPr algn="ctr" eaLnBrk="1"/>
            <a:endParaRPr lang="it-IT" sz="2800" dirty="0" smtClean="0">
              <a:latin typeface="Arial" charset="0"/>
              <a:cs typeface="Arial" charset="0"/>
            </a:endParaRPr>
          </a:p>
          <a:p>
            <a:pPr algn="ctr" eaLnBrk="1"/>
            <a:endParaRPr lang="it-IT" dirty="0" smtClean="0">
              <a:latin typeface="Arial" charset="0"/>
              <a:cs typeface="Arial" charset="0"/>
            </a:endParaRPr>
          </a:p>
        </p:txBody>
      </p:sp>
      <p:cxnSp>
        <p:nvCxnSpPr>
          <p:cNvPr id="7" name="Connettore 1 6"/>
          <p:cNvCxnSpPr/>
          <p:nvPr/>
        </p:nvCxnSpPr>
        <p:spPr>
          <a:xfrm>
            <a:off x="992188" y="4005263"/>
            <a:ext cx="806450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3"/>
          <p:cNvSpPr txBox="1">
            <a:spLocks noChangeArrowheads="1"/>
          </p:cNvSpPr>
          <p:nvPr/>
        </p:nvSpPr>
        <p:spPr bwMode="auto">
          <a:xfrm>
            <a:off x="686594" y="4690158"/>
            <a:ext cx="8496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dirty="0" smtClean="0">
                <a:cs typeface="Arial" charset="0"/>
              </a:rPr>
              <a:t>Elide Maria Marelli</a:t>
            </a:r>
          </a:p>
          <a:p>
            <a:pPr algn="ctr"/>
            <a:r>
              <a:rPr lang="it-IT" dirty="0" smtClean="0">
                <a:cs typeface="Arial" charset="0"/>
              </a:rPr>
              <a:t>Claudio </a:t>
            </a:r>
            <a:r>
              <a:rPr lang="it-IT" dirty="0" err="1" smtClean="0">
                <a:cs typeface="Arial" charset="0"/>
              </a:rPr>
              <a:t>Sciancalepore</a:t>
            </a:r>
            <a:endParaRPr lang="it-IT" dirty="0" smtClean="0">
              <a:cs typeface="Arial" charset="0"/>
            </a:endParaRPr>
          </a:p>
          <a:p>
            <a:pPr algn="ctr"/>
            <a:r>
              <a:rPr lang="it-IT" dirty="0" smtClean="0">
                <a:cs typeface="Arial" charset="0"/>
              </a:rPr>
              <a:t>Antonio Dal Bianco</a:t>
            </a:r>
          </a:p>
          <a:p>
            <a:pPr algn="ctr"/>
            <a:r>
              <a:rPr lang="it-IT" dirty="0" smtClean="0">
                <a:cs typeface="Arial" charset="0"/>
              </a:rPr>
              <a:t>Massimiliano Ferraresi</a:t>
            </a:r>
            <a:endParaRPr lang="it-IT" dirty="0">
              <a:cs typeface="Arial" charset="0"/>
            </a:endParaRPr>
          </a:p>
        </p:txBody>
      </p:sp>
      <p:pic>
        <p:nvPicPr>
          <p:cNvPr id="8" name="Picture 2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3002" y="836712"/>
            <a:ext cx="237626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9F9BD-27A1-4F53-85B2-E7EDF0402DDD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pareggio di bilancio: una simulazione territoriale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100" dirty="0" smtClean="0"/>
              <a:t>Utilizziamo i dati dell’esercizio finanziario 2014 delle amministrazioni regionali, provinciali e comunali delle RSO.</a:t>
            </a:r>
          </a:p>
          <a:p>
            <a:pPr algn="just"/>
            <a:r>
              <a:rPr lang="it-IT" sz="2100" dirty="0"/>
              <a:t>Per ogni comparto territoriale costruiamo il saldo finale come differenza tra entrate finali e spese </a:t>
            </a:r>
            <a:r>
              <a:rPr lang="it-IT" sz="2100" dirty="0" smtClean="0"/>
              <a:t>finali.</a:t>
            </a:r>
          </a:p>
          <a:p>
            <a:pPr algn="just"/>
            <a:r>
              <a:rPr lang="it-IT" sz="2100" dirty="0" smtClean="0"/>
              <a:t>Le entrate finali sono date dalla somma del Titolo I, Titolo II, Titolo III e Titolo IV del bilancio </a:t>
            </a:r>
            <a:r>
              <a:rPr lang="it-IT" sz="2100" i="1" dirty="0" smtClean="0"/>
              <a:t>ante</a:t>
            </a:r>
            <a:r>
              <a:rPr lang="it-IT" sz="2100" dirty="0" smtClean="0"/>
              <a:t> armonizzazione, mentre le spese finali sono date dalla somma algebrica delle spese correnti (Titolo I) e delle spese in conto capitale (Titolo II) del bilancio </a:t>
            </a:r>
            <a:r>
              <a:rPr lang="it-IT" sz="2100" i="1" dirty="0" smtClean="0"/>
              <a:t>ante</a:t>
            </a:r>
            <a:r>
              <a:rPr lang="it-IT" sz="2100" dirty="0" smtClean="0"/>
              <a:t> armonizzazione.</a:t>
            </a:r>
          </a:p>
          <a:p>
            <a:pPr algn="just"/>
            <a:r>
              <a:rPr lang="it-IT" sz="2100" dirty="0" smtClean="0"/>
              <a:t>I titoli sono stati analizzati nella fase dell’accertamento (entrata) e dell’impegno (spesa).</a:t>
            </a:r>
          </a:p>
          <a:p>
            <a:pPr algn="just"/>
            <a:r>
              <a:rPr lang="it-IT" sz="2100" dirty="0" smtClean="0"/>
              <a:t>Attraverso la procedura di consolidamento dei trasferimenti otteniamo infine il saldo consolidato a livello territoriale.</a:t>
            </a:r>
            <a:endParaRPr lang="it-IT" sz="2100" dirty="0"/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7445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finale territoriale (1)</a:t>
            </a:r>
            <a:endParaRPr lang="it-IT" sz="2400" b="1" dirty="0">
              <a:solidFill>
                <a:schemeClr val="bg1"/>
              </a:solidFill>
            </a:endParaRPr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7596" y="2055152"/>
            <a:ext cx="7813675" cy="1905208"/>
          </a:xfrm>
        </p:spPr>
      </p:pic>
      <p:sp>
        <p:nvSpPr>
          <p:cNvPr id="14" name="Ovale 13"/>
          <p:cNvSpPr/>
          <p:nvPr/>
        </p:nvSpPr>
        <p:spPr>
          <a:xfrm>
            <a:off x="4736976" y="3428999"/>
            <a:ext cx="1008112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864514" y="4193248"/>
            <a:ext cx="8196778" cy="1684023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1008528" y="4293096"/>
            <a:ext cx="80527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1. Le Regioni, nel 2014, effettuavano impegni sull’applicazione dell’avanzo di amministrazione.</a:t>
            </a:r>
            <a:endParaRPr lang="it-IT" sz="1600" dirty="0"/>
          </a:p>
          <a:p>
            <a:pPr algn="just"/>
            <a:r>
              <a:rPr lang="it-IT" sz="1600" dirty="0" smtClean="0"/>
              <a:t>2. Ricorso al debito autorizzato e non contratto per finanziare la spesa per investimenti (cd. mutui a pareggio). </a:t>
            </a:r>
          </a:p>
          <a:p>
            <a:pPr algn="just"/>
            <a:r>
              <a:rPr lang="it-IT" sz="1600" dirty="0" smtClean="0"/>
              <a:t>3. Anticipazioni di liquidità per far fronte ai pagamenti dei debiti certi, liquidi  ed esigibili </a:t>
            </a:r>
            <a:r>
              <a:rPr lang="it-IT" sz="1600" i="1" dirty="0" smtClean="0"/>
              <a:t>ex </a:t>
            </a:r>
            <a:r>
              <a:rPr lang="it-IT" sz="1600" dirty="0" smtClean="0"/>
              <a:t>DL n. 35/2013.</a:t>
            </a:r>
            <a:endParaRPr lang="it-IT" sz="1600" dirty="0"/>
          </a:p>
          <a:p>
            <a:pPr algn="just"/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32342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4"/>
          <p:cNvGraphicFramePr>
            <a:graphicFrameLocks noGrp="1"/>
          </p:cNvGraphicFramePr>
          <p:nvPr>
            <p:ph idx="1"/>
          </p:nvPr>
        </p:nvGraphicFramePr>
        <p:xfrm>
          <a:off x="1689100" y="876300"/>
          <a:ext cx="7175500" cy="2971800"/>
        </p:xfrm>
        <a:graphic>
          <a:graphicData uri="http://schemas.openxmlformats.org/drawingml/2006/table">
            <a:tbl>
              <a:tblPr/>
              <a:tblGrid>
                <a:gridCol w="877888"/>
                <a:gridCol w="3868737"/>
                <a:gridCol w="1087438"/>
                <a:gridCol w="1341437"/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Spese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Impegni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Pagamenti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Trasferimenti correnti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 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Trasferimenti correnti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Oneri straordinari gestione corrente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Oneri straordinari gestione corrente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Imposte e Tasse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Imposte e Tasse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Segnaposto contenuto 4"/>
          <p:cNvGraphicFramePr>
            <a:graphicFrameLocks noGrp="1"/>
          </p:cNvGraphicFramePr>
          <p:nvPr/>
        </p:nvGraphicFramePr>
        <p:xfrm>
          <a:off x="1631950" y="3949700"/>
          <a:ext cx="7264400" cy="2194560"/>
        </p:xfrm>
        <a:graphic>
          <a:graphicData uri="http://schemas.openxmlformats.org/drawingml/2006/table">
            <a:tbl>
              <a:tblPr/>
              <a:tblGrid>
                <a:gridCol w="877888"/>
                <a:gridCol w="3959225"/>
                <a:gridCol w="1085850"/>
                <a:gridCol w="1341437"/>
              </a:tblGrid>
              <a:tr h="352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Spese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Impegni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Pagamenti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Acquisizione di titoli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Partecipazioni  azionarie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Conferimenti di capitale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Concessione di crediti e anticipazioni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000673" y="188640"/>
            <a:ext cx="7128792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euro-compatibile: le spese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73499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79779616"/>
              </p:ext>
            </p:extLst>
          </p:nvPr>
        </p:nvGraphicFramePr>
        <p:xfrm>
          <a:off x="800100" y="1447800"/>
          <a:ext cx="8329365" cy="3509010"/>
        </p:xfrm>
        <a:graphic>
          <a:graphicData uri="http://schemas.openxmlformats.org/drawingml/2006/table">
            <a:tbl>
              <a:tblPr/>
              <a:tblGrid>
                <a:gridCol w="1616145"/>
                <a:gridCol w="3621925"/>
                <a:gridCol w="1476666"/>
                <a:gridCol w="1614629"/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Accertamenti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Incassi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Compartecipazione Tributi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 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Compartecipazione Tributi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 devolute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 devolute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Tributi speciali e altre entrate proprie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Tributi speciali e altre entrate proprie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Segnaposto contenut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8140791"/>
              </p:ext>
            </p:extLst>
          </p:nvPr>
        </p:nvGraphicFramePr>
        <p:xfrm>
          <a:off x="762000" y="5029200"/>
          <a:ext cx="8367464" cy="731520"/>
        </p:xfrm>
        <a:graphic>
          <a:graphicData uri="http://schemas.openxmlformats.org/drawingml/2006/table">
            <a:tbl>
              <a:tblPr/>
              <a:tblGrid>
                <a:gridCol w="1689100"/>
                <a:gridCol w="3748088"/>
                <a:gridCol w="1687512"/>
                <a:gridCol w="1242764"/>
              </a:tblGrid>
              <a:tr h="3413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Accertamenti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Incassi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4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" name="Titol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856656" y="620688"/>
            <a:ext cx="7128792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euro-compatibile: le entrate (1)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1396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73028010"/>
              </p:ext>
            </p:extLst>
          </p:nvPr>
        </p:nvGraphicFramePr>
        <p:xfrm>
          <a:off x="1104900" y="1371600"/>
          <a:ext cx="8024564" cy="2228850"/>
        </p:xfrm>
        <a:graphic>
          <a:graphicData uri="http://schemas.openxmlformats.org/drawingml/2006/table">
            <a:tbl>
              <a:tblPr/>
              <a:tblGrid>
                <a:gridCol w="830263"/>
                <a:gridCol w="3903662"/>
                <a:gridCol w="1798638"/>
                <a:gridCol w="1492001"/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Accertamenti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Incassi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III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Sanzioni amministrative, ammende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 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Sanzioni amministrative, ammende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Proventi diversi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Proventi diversi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Segnaposto contenut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1435424"/>
              </p:ext>
            </p:extLst>
          </p:nvPr>
        </p:nvGraphicFramePr>
        <p:xfrm>
          <a:off x="1123950" y="4025900"/>
          <a:ext cx="7933506" cy="2207260"/>
        </p:xfrm>
        <a:graphic>
          <a:graphicData uri="http://schemas.openxmlformats.org/drawingml/2006/table">
            <a:tbl>
              <a:tblPr/>
              <a:tblGrid>
                <a:gridCol w="846976"/>
                <a:gridCol w="3908487"/>
                <a:gridCol w="1829401"/>
                <a:gridCol w="1348642"/>
              </a:tblGrid>
              <a:tr h="365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Segno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Accertamenti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Incassi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Titolo IV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 permessi costruzione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+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Entrate permessi costruzione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Alienazione di titoli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Riscossione di crediti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X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" name="Titol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856656" y="620688"/>
            <a:ext cx="7128792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euro-compatibile: le entrate (2)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32630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548680"/>
            <a:ext cx="7812743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Raccordo tra saldo di competenza </a:t>
            </a:r>
            <a:r>
              <a:rPr lang="it-IT" sz="2400" b="1" i="1" dirty="0" smtClean="0">
                <a:solidFill>
                  <a:schemeClr val="bg1"/>
                </a:solidFill>
              </a:rPr>
              <a:t>ex </a:t>
            </a:r>
            <a:r>
              <a:rPr lang="it-IT" sz="2400" b="1" dirty="0" smtClean="0">
                <a:solidFill>
                  <a:schemeClr val="bg1"/>
                </a:solidFill>
              </a:rPr>
              <a:t>Legge n. 243/2012 e saldo euro-compatibile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1008528" y="1484784"/>
            <a:ext cx="7812743" cy="4525959"/>
          </a:xfrm>
        </p:spPr>
        <p:txBody>
          <a:bodyPr/>
          <a:lstStyle/>
          <a:p>
            <a:pPr algn="just"/>
            <a:r>
              <a:rPr lang="it-IT" sz="1800" dirty="0" smtClean="0"/>
              <a:t>Le differenze nel calcolo dei due saldi sono attribuibili:</a:t>
            </a:r>
          </a:p>
          <a:p>
            <a:pPr lvl="1" algn="just"/>
            <a:r>
              <a:rPr lang="it-IT" sz="1400" dirty="0" smtClean="0"/>
              <a:t>Al criterio con cui sono conteggiate alcune specifiche poste di bilancio (cassa per quello EC e competenza per quello valido ai fini del pareggio di bilancio);</a:t>
            </a:r>
          </a:p>
          <a:p>
            <a:pPr lvl="1" algn="just"/>
            <a:r>
              <a:rPr lang="it-IT" sz="1400" dirty="0" smtClean="0"/>
              <a:t>Esclusione (saldo EC) / inclusione (saldo </a:t>
            </a:r>
            <a:r>
              <a:rPr lang="it-IT" sz="1400" dirty="0"/>
              <a:t>ai fini del pareggio di bilancio) </a:t>
            </a:r>
            <a:r>
              <a:rPr lang="it-IT" sz="1400" dirty="0" smtClean="0"/>
              <a:t>delle partite finanziarie.</a:t>
            </a:r>
          </a:p>
          <a:p>
            <a:pPr algn="just"/>
            <a:r>
              <a:rPr lang="it-IT" sz="1800" dirty="0" smtClean="0"/>
              <a:t>Per dare conto di tali differenze costruiamo il «saldo delle partite finanziarie», ottenuto dalla differenza tra partite finanziarie in entrata (alienazione di beni patrimoniali diversi e riscossione di crediti) e partite finanziarie in uscita (partecipazioni azionarie, conferimenti di capitale e concessione di crediti e anticipazioni).</a:t>
            </a:r>
          </a:p>
          <a:p>
            <a:pPr algn="just"/>
            <a:r>
              <a:rPr lang="it-IT" sz="1800" dirty="0" smtClean="0"/>
              <a:t>Inoltre, costruiamo il saldo degli «aggiustamenti contabili» come differenza tra voce classificata con la contabilità EC e voce valida ai fini del pareggio di bilancio, sia in entrata che in uscita:</a:t>
            </a:r>
          </a:p>
          <a:p>
            <a:pPr lvl="1" algn="just"/>
            <a:r>
              <a:rPr lang="it-IT" sz="1400" dirty="0" smtClean="0"/>
              <a:t>Variazioni contabili in entrata (compartecipazioni a tributi; entrate devolute, tributi speciali ed altre entrate tributarie proprie, trasferimenti correnti, sanzioni amministrative, proventi diversi, entrate da permessi di costruire ed entrate in conto capitale);</a:t>
            </a:r>
          </a:p>
          <a:p>
            <a:pPr lvl="1" algn="just"/>
            <a:r>
              <a:rPr lang="it-IT" sz="1400" dirty="0" smtClean="0"/>
              <a:t>Variazioni contabili in uscita (trasferimenti correnti, oneri straordinari della gestione corrente, imposte e tasse, spesa in conto capitale).</a:t>
            </a:r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33708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euro-compatibile territoriale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864514" y="4005064"/>
            <a:ext cx="8196778" cy="2160240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1008528" y="4121485"/>
            <a:ext cx="805276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1. Il saldo EC è più simile all’indebitamento netto rispetto al saldo finale valido ai fini del pareggio di bilancio.</a:t>
            </a:r>
            <a:endParaRPr lang="it-IT" sz="1600" dirty="0"/>
          </a:p>
          <a:p>
            <a:pPr algn="just"/>
            <a:r>
              <a:rPr lang="it-IT" sz="1600" dirty="0" smtClean="0"/>
              <a:t>2. Per il comparto regionale il miglioramento del saldo è dovuto agli aggiustamenti contabili: il criterio di registrazione (cassa vs competenza) è rilevante nel determinare l’entità e la portata del saldo.</a:t>
            </a:r>
          </a:p>
          <a:p>
            <a:pPr algn="just"/>
            <a:r>
              <a:rPr lang="it-IT" sz="1600" dirty="0" smtClean="0"/>
              <a:t>3. Per il comparto comunale il saldo delle partite finanziarie (negativo) è più rilevante rispetto agli aggiustamenti contabili: i comuni incrementano il proprio patrimonio finanziario.</a:t>
            </a:r>
            <a:endParaRPr lang="it-IT" sz="1600" dirty="0"/>
          </a:p>
          <a:p>
            <a:endParaRPr lang="it-IT" dirty="0"/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6065" y="1542898"/>
            <a:ext cx="7813675" cy="2318149"/>
          </a:xfrm>
        </p:spPr>
      </p:pic>
      <p:sp>
        <p:nvSpPr>
          <p:cNvPr id="9" name="Ovale 8"/>
          <p:cNvSpPr/>
          <p:nvPr/>
        </p:nvSpPr>
        <p:spPr>
          <a:xfrm>
            <a:off x="6825208" y="2463741"/>
            <a:ext cx="1008112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6825208" y="2992182"/>
            <a:ext cx="1008112" cy="360041"/>
          </a:xfrm>
          <a:prstGeom prst="ellipse">
            <a:avLst/>
          </a:prstGeom>
          <a:noFill/>
          <a:ln>
            <a:solidFill>
              <a:srgbClr val="009F3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19412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saldo euro-compatibile per zone (1)</a:t>
            </a:r>
            <a:endParaRPr lang="it-IT" sz="2400" b="1" dirty="0">
              <a:solidFill>
                <a:schemeClr val="bg1"/>
              </a:solidFill>
            </a:endParaRPr>
          </a:p>
        </p:txBody>
      </p:sp>
      <p:pic>
        <p:nvPicPr>
          <p:cNvPr id="11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469" y="1484784"/>
            <a:ext cx="7626859" cy="4752528"/>
          </a:xfrm>
        </p:spPr>
      </p:pic>
      <p:sp>
        <p:nvSpPr>
          <p:cNvPr id="12" name="Ovale 11"/>
          <p:cNvSpPr/>
          <p:nvPr/>
        </p:nvSpPr>
        <p:spPr>
          <a:xfrm>
            <a:off x="6753200" y="4437113"/>
            <a:ext cx="100811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6773738" y="3068961"/>
            <a:ext cx="1008112" cy="288032"/>
          </a:xfrm>
          <a:prstGeom prst="ellipse">
            <a:avLst/>
          </a:prstGeom>
          <a:noFill/>
          <a:ln>
            <a:solidFill>
              <a:srgbClr val="00AF3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6773738" y="5836097"/>
            <a:ext cx="1008112" cy="28803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75681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733346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chemeClr val="bg1"/>
                </a:solidFill>
              </a:rPr>
              <a:t>Il saldo euro-compatibile per zone </a:t>
            </a:r>
            <a:r>
              <a:rPr lang="it-IT" sz="2400" b="1" dirty="0" smtClean="0">
                <a:solidFill>
                  <a:schemeClr val="bg1"/>
                </a:solidFill>
              </a:rPr>
              <a:t>(2)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1008527" y="1484784"/>
            <a:ext cx="8048929" cy="4320480"/>
          </a:xfrm>
        </p:spPr>
        <p:txBody>
          <a:bodyPr/>
          <a:lstStyle/>
          <a:p>
            <a:pPr algn="just"/>
            <a:r>
              <a:rPr lang="it-IT" sz="2000" dirty="0" smtClean="0"/>
              <a:t>Il comparto territoriale del Nord presenta un saldo EC positivo (+109 euro pro-capite):</a:t>
            </a:r>
          </a:p>
          <a:p>
            <a:pPr lvl="1" algn="just"/>
            <a:r>
              <a:rPr lang="it-IT" sz="1600" dirty="0" smtClean="0"/>
              <a:t>Gli aggiustamenti contabili sono positivi (comparto regionale)</a:t>
            </a:r>
          </a:p>
          <a:p>
            <a:pPr lvl="1" algn="just"/>
            <a:r>
              <a:rPr lang="it-IT" sz="1600" dirty="0" smtClean="0"/>
              <a:t>Il saldo delle partite finanziarie è negativo (comparto comunale)</a:t>
            </a:r>
            <a:endParaRPr lang="it-IT" sz="1600" dirty="0"/>
          </a:p>
          <a:p>
            <a:pPr algn="just"/>
            <a:r>
              <a:rPr lang="it-IT" sz="2000" dirty="0" smtClean="0"/>
              <a:t>Il comparto territoriale del Centro registra un saldo EC negativo (-528 euro pro-capite):</a:t>
            </a:r>
          </a:p>
          <a:p>
            <a:pPr lvl="1" algn="just"/>
            <a:r>
              <a:rPr lang="it-IT" sz="1600" dirty="0" smtClean="0"/>
              <a:t>Gli aggiustamenti contabili sono negativi (comparto regionale)</a:t>
            </a:r>
          </a:p>
          <a:p>
            <a:pPr lvl="1" algn="just"/>
            <a:r>
              <a:rPr lang="it-IT" sz="1600" dirty="0" smtClean="0"/>
              <a:t>Il saldo delle partite finanziarie è positivo (comparto regionale)</a:t>
            </a:r>
            <a:endParaRPr lang="it-IT" sz="1600" dirty="0"/>
          </a:p>
          <a:p>
            <a:pPr algn="just"/>
            <a:r>
              <a:rPr lang="it-IT" sz="2000" dirty="0" smtClean="0"/>
              <a:t>Per il comparto territoriale del Sud il saldo è negativo (-47 euro pro-capite):</a:t>
            </a:r>
          </a:p>
          <a:p>
            <a:pPr lvl="1" algn="just"/>
            <a:r>
              <a:rPr lang="it-IT" sz="1600" dirty="0" smtClean="0"/>
              <a:t>Gli aggiustamenti contabili sono positivi (sia comparto regionale che comunale</a:t>
            </a:r>
          </a:p>
          <a:p>
            <a:pPr lvl="1" algn="just"/>
            <a:r>
              <a:rPr lang="it-IT" sz="1600" dirty="0" smtClean="0"/>
              <a:t>Il saldo delle partite finanziarie è negativo (sia comparo regionale che comunale)</a:t>
            </a:r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76285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733346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Le implicazioni del pareggio di bilancio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1008528" y="1556792"/>
            <a:ext cx="8048929" cy="4536504"/>
          </a:xfrm>
        </p:spPr>
        <p:txBody>
          <a:bodyPr/>
          <a:lstStyle/>
          <a:p>
            <a:pPr algn="just"/>
            <a:r>
              <a:rPr lang="it-IT" sz="2400" dirty="0" smtClean="0"/>
              <a:t>I risultati delle simulazioni devono essere letti con cautela in quanto si sono utilizzati gli ultimi dati disponibili ma relativi all’esercizio 2014 (non necessariamente comportamenti passati predicono comportamenti futuri).</a:t>
            </a:r>
          </a:p>
          <a:p>
            <a:pPr algn="just"/>
            <a:r>
              <a:rPr lang="it-IT" sz="2400" dirty="0" smtClean="0"/>
              <a:t>Nel 2015 la situazione finanziaria dei comparti territoriali dovrebbe essere migliore in quanto il comparto regionale, già soggetto al rispetto del pareggio di bilancio, ha rispettato gli obiettivi,</a:t>
            </a:r>
          </a:p>
          <a:p>
            <a:pPr marL="0" indent="0">
              <a:buNone/>
            </a:pPr>
            <a:endParaRPr lang="it-IT" sz="2400" dirty="0" smtClean="0"/>
          </a:p>
          <a:p>
            <a:pPr marL="457200" lvl="1" indent="0">
              <a:buNone/>
            </a:pPr>
            <a:endParaRPr lang="it-IT" sz="1200" dirty="0" smtClean="0"/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3826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L’obiettivo del contributo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600" dirty="0" smtClean="0"/>
              <a:t>Il pareggio di bilancio per gli enti territoriali:</a:t>
            </a:r>
          </a:p>
          <a:p>
            <a:pPr lvl="1" algn="just"/>
            <a:r>
              <a:rPr lang="it-IT" sz="2200" dirty="0" smtClean="0"/>
              <a:t>Evoluzione normativa</a:t>
            </a:r>
          </a:p>
          <a:p>
            <a:pPr lvl="1" algn="just"/>
            <a:r>
              <a:rPr lang="it-IT" sz="2200" dirty="0" smtClean="0"/>
              <a:t>I vantaggi rispetto al PSI</a:t>
            </a:r>
          </a:p>
          <a:p>
            <a:pPr lvl="1" algn="just"/>
            <a:r>
              <a:rPr lang="it-IT" sz="2200" dirty="0" smtClean="0"/>
              <a:t>Questioni aperte</a:t>
            </a:r>
          </a:p>
          <a:p>
            <a:pPr algn="just"/>
            <a:r>
              <a:rPr lang="it-IT" sz="2600" dirty="0" smtClean="0"/>
              <a:t>Simulazione del saldo finale per ogni comparto territoriale seguendo:</a:t>
            </a:r>
          </a:p>
          <a:p>
            <a:pPr lvl="1" algn="just"/>
            <a:r>
              <a:rPr lang="it-IT" sz="2200" dirty="0" smtClean="0"/>
              <a:t>I criteri previsti dalla Legge n.243/2012 e </a:t>
            </a:r>
            <a:r>
              <a:rPr lang="it-IT" sz="2200" dirty="0" err="1" smtClean="0"/>
              <a:t>s.m.i.</a:t>
            </a:r>
            <a:endParaRPr lang="it-IT" sz="2200" dirty="0" smtClean="0"/>
          </a:p>
          <a:p>
            <a:pPr lvl="1" algn="just"/>
            <a:r>
              <a:rPr lang="it-IT" sz="2200" dirty="0" smtClean="0"/>
              <a:t>I criteri euro-compatibili</a:t>
            </a:r>
          </a:p>
          <a:p>
            <a:pPr algn="just"/>
            <a:r>
              <a:rPr lang="it-IT" sz="2600" dirty="0" smtClean="0"/>
              <a:t>Il ruolo delle regioni</a:t>
            </a:r>
          </a:p>
          <a:p>
            <a:pPr lvl="1" algn="just"/>
            <a:endParaRPr lang="it-IT" sz="2200" dirty="0" smtClean="0"/>
          </a:p>
          <a:p>
            <a:pPr lvl="1"/>
            <a:endParaRPr lang="it-IT" sz="2200" dirty="0" smtClean="0"/>
          </a:p>
          <a:p>
            <a:pPr lvl="1"/>
            <a:endParaRPr lang="it-IT" sz="2200" dirty="0" smtClean="0"/>
          </a:p>
          <a:p>
            <a:pPr marL="457200" lvl="1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733346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ruolo delle regioni nel sistema di finanza locale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1008528" y="1556792"/>
            <a:ext cx="8048929" cy="4536504"/>
          </a:xfrm>
        </p:spPr>
        <p:txBody>
          <a:bodyPr/>
          <a:lstStyle/>
          <a:p>
            <a:pPr algn="just"/>
            <a:r>
              <a:rPr lang="it-IT" sz="2400" dirty="0" smtClean="0"/>
              <a:t>Le intese regionali introducono margini di flessibilità nei vincoli del pareggio di bilancio incentivando l’utilizzo di “spazi finanziari” verso politiche di spesa condivise.</a:t>
            </a:r>
          </a:p>
          <a:p>
            <a:pPr algn="just"/>
            <a:r>
              <a:rPr lang="it-IT" sz="2400" dirty="0" smtClean="0"/>
              <a:t>Intesa “forte” o “debole”?</a:t>
            </a:r>
            <a:endParaRPr lang="it-IT" sz="2400" dirty="0" smtClean="0"/>
          </a:p>
          <a:p>
            <a:pPr algn="just"/>
            <a:r>
              <a:rPr lang="it-IT" sz="2400" dirty="0" smtClean="0"/>
              <a:t>Le difficoltà del potere sostitutivo statale.</a:t>
            </a:r>
            <a:endParaRPr lang="it-IT" sz="2400" dirty="0" smtClean="0"/>
          </a:p>
          <a:p>
            <a:pPr algn="just"/>
            <a:r>
              <a:rPr lang="it-IT" sz="2400" dirty="0" smtClean="0"/>
              <a:t>La necessità di raggiungere un’intesa con tutti gli enti territoriali.</a:t>
            </a:r>
          </a:p>
          <a:p>
            <a:pPr algn="just"/>
            <a:r>
              <a:rPr lang="it-IT" sz="2400" dirty="0" smtClean="0"/>
              <a:t>Il patto di solidarietà nazionale quale </a:t>
            </a:r>
            <a:r>
              <a:rPr lang="it-IT" sz="2400" i="1" dirty="0" err="1" smtClean="0"/>
              <a:t>extrema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ratio</a:t>
            </a:r>
            <a:r>
              <a:rPr lang="it-IT" sz="2400" smtClean="0"/>
              <a:t>.</a:t>
            </a:r>
            <a:endParaRPr lang="it-IT" sz="2400" dirty="0" smtClean="0"/>
          </a:p>
          <a:p>
            <a:pPr algn="just"/>
            <a:endParaRPr lang="it-IT" sz="2400" dirty="0" smtClean="0"/>
          </a:p>
          <a:p>
            <a:pPr marL="0" indent="0">
              <a:buNone/>
            </a:pPr>
            <a:endParaRPr lang="it-IT" sz="2400" dirty="0" smtClean="0"/>
          </a:p>
          <a:p>
            <a:pPr marL="457200" lvl="1" indent="0">
              <a:buNone/>
            </a:pPr>
            <a:endParaRPr lang="it-IT" sz="1200" dirty="0" smtClean="0"/>
          </a:p>
          <a:p>
            <a:pPr marL="0" indent="0">
              <a:buNone/>
            </a:pPr>
            <a:endParaRPr lang="it-IT" sz="2000" dirty="0" smtClean="0"/>
          </a:p>
          <a:p>
            <a:endParaRPr lang="it-IT" sz="2000" dirty="0" smtClean="0"/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3826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La Legge 243/2012 – Art. 9 </a:t>
            </a:r>
            <a:r>
              <a:rPr lang="it-IT" sz="2400" b="1" i="1" dirty="0" smtClean="0">
                <a:solidFill>
                  <a:schemeClr val="bg1"/>
                </a:solidFill>
              </a:rPr>
              <a:t>ante modifiche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600" dirty="0" smtClean="0"/>
              <a:t>I bilanci degli enti territoriali si trovano in equilibrio quando, sia nella fase di previsione che di rendiconto, registrano:</a:t>
            </a:r>
          </a:p>
          <a:p>
            <a:pPr lvl="1" algn="just"/>
            <a:r>
              <a:rPr lang="it-IT" sz="2600" dirty="0" smtClean="0"/>
              <a:t>Un saldo non negativo, in termini di competenza e di cassa, tra le entrate finali e le spese finali;</a:t>
            </a:r>
          </a:p>
          <a:p>
            <a:pPr lvl="1" algn="just"/>
            <a:r>
              <a:rPr lang="it-IT" sz="2600" dirty="0" smtClean="0"/>
              <a:t>Un saldo non negativo, in termini di competenza e di cassa, tra le entrate correnti e le spese correnti (incluse le quote di capitale delle rate di ammortamento dei prestiti).</a:t>
            </a:r>
            <a:endParaRPr lang="it-IT" sz="26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84813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pareggio di bilancio nella Legge di Stabilità 2015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 commi 463 e ss. dell’articolo unico della L.190/2014 hanno anticipato l’applicazione del pareggio di bilancio per le regioni a decorrere dall’esercizio 2015.</a:t>
            </a:r>
          </a:p>
          <a:p>
            <a:pPr algn="just"/>
            <a:r>
              <a:rPr lang="it-IT" sz="2000" dirty="0" smtClean="0"/>
              <a:t>Le regioni dovevano conseguire gli obiettivi previsti dall’art. 9 della L. 243/2012:</a:t>
            </a:r>
          </a:p>
          <a:p>
            <a:pPr lvl="1" algn="just"/>
            <a:r>
              <a:rPr lang="it-IT" sz="2000" dirty="0" smtClean="0"/>
              <a:t>Entrate finali (Titoli 1, 2, 3, 4 e 5 dello schema di bilancio armonizzato)</a:t>
            </a:r>
          </a:p>
          <a:p>
            <a:pPr lvl="1" algn="just"/>
            <a:r>
              <a:rPr lang="it-IT" sz="2000" dirty="0" smtClean="0"/>
              <a:t>Spese finali (Titoli 1,2 e 3 dello schema di bilancio armonizzato)</a:t>
            </a:r>
          </a:p>
          <a:p>
            <a:pPr algn="just"/>
            <a:r>
              <a:rPr lang="it-IT" sz="2000" dirty="0" smtClean="0"/>
              <a:t>Inoltre, le regioni dovevano rispettare l’equilibrio di cassa della Gestione Sanitaria Accentrata.</a:t>
            </a:r>
          </a:p>
          <a:p>
            <a:endParaRPr lang="it-IT" sz="2600" dirty="0" smtClean="0"/>
          </a:p>
        </p:txBody>
      </p:sp>
      <p:sp>
        <p:nvSpPr>
          <p:cNvPr id="5" name="Freccia in giù 4"/>
          <p:cNvSpPr/>
          <p:nvPr/>
        </p:nvSpPr>
        <p:spPr>
          <a:xfrm>
            <a:off x="4520952" y="5445225"/>
            <a:ext cx="1368425" cy="57606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" name="Ovale 1"/>
          <p:cNvSpPr/>
          <p:nvPr/>
        </p:nvSpPr>
        <p:spPr>
          <a:xfrm>
            <a:off x="2360848" y="6126159"/>
            <a:ext cx="5688632" cy="68721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16 SALDI DA RISPETTARE…</a:t>
            </a:r>
            <a:endParaRPr lang="it-IT" sz="2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6517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pareggio di bilancio nella Legge di Stabilità 2016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000" dirty="0" smtClean="0"/>
              <a:t>I commi 707 e ss. dell’articolo unico della L.208/2015 estendono la regola fiscale del pareggio di bilancio a tutti gli enti territoriali.</a:t>
            </a:r>
          </a:p>
          <a:p>
            <a:pPr algn="just"/>
            <a:r>
              <a:rPr lang="it-IT" sz="2000" dirty="0" smtClean="0"/>
              <a:t>Unico saldo non negativo in termini di sola competenza tra le entrate finali e le spese finali</a:t>
            </a:r>
          </a:p>
          <a:p>
            <a:pPr lvl="1" algn="just"/>
            <a:r>
              <a:rPr lang="it-IT" sz="2000" dirty="0" smtClean="0"/>
              <a:t>Entrate finali (Titoli 1, 2, 3, 4 e 5 dello schema di bilancio armonizzato)</a:t>
            </a:r>
          </a:p>
          <a:p>
            <a:pPr lvl="1" algn="just"/>
            <a:r>
              <a:rPr lang="it-IT" sz="2000" dirty="0" smtClean="0"/>
              <a:t>Spese finali (Titoli 1, 2 e 3 dello schema di bilancio armonizzato)</a:t>
            </a:r>
          </a:p>
          <a:p>
            <a:pPr algn="just"/>
            <a:r>
              <a:rPr lang="it-IT" sz="2000" dirty="0" smtClean="0"/>
              <a:t>Per il solo esercizio 2016, nel saldo finale rileva anche il FPV, di entrata e si spesa, al netto della quota riveniente dal ricorso all’indebitamento.</a:t>
            </a:r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95611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 benefici derivanti dal superamento del PSI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1208584" y="1412776"/>
            <a:ext cx="7812743" cy="4709120"/>
          </a:xfrm>
        </p:spPr>
        <p:txBody>
          <a:bodyPr/>
          <a:lstStyle/>
          <a:p>
            <a:pPr algn="just"/>
            <a:r>
              <a:rPr lang="it-IT" sz="1900" dirty="0" smtClean="0"/>
              <a:t>Semplificazione e trasparenza nella </a:t>
            </a:r>
            <a:r>
              <a:rPr lang="it-IT" sz="1900" i="1" dirty="0" err="1" smtClean="0"/>
              <a:t>governance</a:t>
            </a:r>
            <a:r>
              <a:rPr lang="it-IT" sz="1900" dirty="0" smtClean="0"/>
              <a:t> della finanza locale (anche in relazione alle eccezioni ed esclusioni applicate al saldo finanziario di competenza mista e ai tetti di spesa regionali).</a:t>
            </a:r>
          </a:p>
          <a:p>
            <a:pPr algn="just"/>
            <a:r>
              <a:rPr lang="it-IT" sz="1900" dirty="0" smtClean="0"/>
              <a:t>Utilizzo delle risorse disponibili senza dovere esporre una situazione di avanzo di amministrazione per perseguire il rispetto del PSI (da </a:t>
            </a:r>
            <a:r>
              <a:rPr lang="it-IT" sz="1900" i="1" dirty="0" err="1" smtClean="0"/>
              <a:t>backward</a:t>
            </a:r>
            <a:r>
              <a:rPr lang="it-IT" sz="1900" i="1" dirty="0" smtClean="0"/>
              <a:t> </a:t>
            </a:r>
            <a:r>
              <a:rPr lang="it-IT" sz="1900" i="1" dirty="0" err="1" smtClean="0"/>
              <a:t>looking</a:t>
            </a:r>
            <a:r>
              <a:rPr lang="it-IT" sz="1900" i="1" dirty="0" smtClean="0"/>
              <a:t> </a:t>
            </a:r>
            <a:r>
              <a:rPr lang="it-IT" sz="1900" dirty="0" smtClean="0"/>
              <a:t>a </a:t>
            </a:r>
            <a:r>
              <a:rPr lang="it-IT" sz="1900" i="1" dirty="0" err="1" smtClean="0"/>
              <a:t>forward</a:t>
            </a:r>
            <a:r>
              <a:rPr lang="it-IT" sz="1900" i="1" dirty="0" smtClean="0"/>
              <a:t> </a:t>
            </a:r>
            <a:r>
              <a:rPr lang="it-IT" sz="1900" i="1" dirty="0" err="1" smtClean="0"/>
              <a:t>looking</a:t>
            </a:r>
            <a:r>
              <a:rPr lang="it-IT" sz="1900" dirty="0" smtClean="0"/>
              <a:t>).</a:t>
            </a:r>
          </a:p>
          <a:p>
            <a:pPr algn="just"/>
            <a:r>
              <a:rPr lang="it-IT" sz="1900" dirty="0" smtClean="0"/>
              <a:t>La misura del saldo finale, basata sulla competenza finanziaria potenziata, è molto simile a quella dell’indebitamento netto.</a:t>
            </a:r>
          </a:p>
          <a:p>
            <a:pPr algn="just"/>
            <a:r>
              <a:rPr lang="it-IT" sz="1900" dirty="0" smtClean="0"/>
              <a:t>Il pareggio di bilancio, come declinato dalla Legge di Stabilità per il 2016, elimina il monitoraggio della cassa per la spesa in conto capitale, favorendo così lo sblocco dei pagamenti e quindi la ripresa della spesa per investimento.</a:t>
            </a:r>
          </a:p>
          <a:p>
            <a:pPr algn="just"/>
            <a:r>
              <a:rPr lang="it-IT" sz="1900" dirty="0" smtClean="0"/>
              <a:t>Maggior </a:t>
            </a:r>
            <a:r>
              <a:rPr lang="it-IT" sz="1900" i="1" dirty="0" err="1" smtClean="0"/>
              <a:t>accountability</a:t>
            </a:r>
            <a:r>
              <a:rPr lang="it-IT" sz="1900" dirty="0" smtClean="0"/>
              <a:t> e responsabilità fiscale degli amministratori locali, attraverso una puntuale programmazione degli investimenti su scala pluriennale (riduzione </a:t>
            </a:r>
            <a:r>
              <a:rPr lang="it-IT" sz="1900" i="1" dirty="0" err="1" smtClean="0"/>
              <a:t>overshooting</a:t>
            </a:r>
            <a:r>
              <a:rPr lang="it-IT" sz="1900" dirty="0" smtClean="0"/>
              <a:t>).</a:t>
            </a:r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3383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21DDA-7517-4BF2-A4C7-DFFBE5B0CBC3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3" name="CasellaDiTesto 5"/>
          <p:cNvSpPr txBox="1">
            <a:spLocks noChangeArrowheads="1"/>
          </p:cNvSpPr>
          <p:nvPr/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400" kern="1200">
                <a:solidFill>
                  <a:srgbClr val="000000"/>
                </a:solidFill>
                <a:latin typeface="Calibri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sz="2400" b="1" smtClean="0">
                <a:solidFill>
                  <a:schemeClr val="bg1"/>
                </a:solidFill>
              </a:rPr>
              <a:t>Il pareggio di bilancio nella Legge di Stabilità 2016</a:t>
            </a:r>
            <a:endParaRPr lang="it-IT" sz="2400" b="1" dirty="0">
              <a:solidFill>
                <a:schemeClr val="bg1"/>
              </a:solidFill>
            </a:endParaRPr>
          </a:p>
        </p:txBody>
      </p:sp>
      <p:pic>
        <p:nvPicPr>
          <p:cNvPr id="5" name="Immagin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8719" y="1903167"/>
            <a:ext cx="3994347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9024" y="1903167"/>
            <a:ext cx="3960440" cy="3816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16105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820795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Il pareggio di bilancio e l’armonizzazione contabile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992560" y="1484784"/>
            <a:ext cx="8264952" cy="4709120"/>
          </a:xfrm>
        </p:spPr>
        <p:txBody>
          <a:bodyPr/>
          <a:lstStyle/>
          <a:p>
            <a:pPr algn="just"/>
            <a:r>
              <a:rPr lang="it-IT" sz="1800" dirty="0" smtClean="0"/>
              <a:t>Alcune poste di bilancio non sono rilevanti per il calcolo del saldo finale valido per il rispetto del pareggio di bilancio:</a:t>
            </a:r>
          </a:p>
          <a:p>
            <a:pPr lvl="1" algn="just"/>
            <a:r>
              <a:rPr lang="it-IT" sz="1400" dirty="0" smtClean="0"/>
              <a:t>Avanzo di amministrazione (nonostante </a:t>
            </a:r>
            <a:r>
              <a:rPr lang="it-IT" sz="1400" dirty="0"/>
              <a:t>a livello contabile l’avanzo di amministrazione costituisce la copertura finanziaria di specifiche spese dell’ente, in forza delle disposizioni sul pareggio di bilancio tale avanzo non è computato tra le entrate finali inibendo la correlata spesa</a:t>
            </a:r>
            <a:r>
              <a:rPr lang="it-IT" sz="1400" dirty="0" smtClean="0"/>
              <a:t>);</a:t>
            </a:r>
          </a:p>
          <a:p>
            <a:pPr lvl="1" algn="just"/>
            <a:r>
              <a:rPr lang="it-IT" sz="1400" dirty="0" smtClean="0"/>
              <a:t>Il FPV (</a:t>
            </a:r>
            <a:r>
              <a:rPr lang="it-IT" sz="1400" dirty="0"/>
              <a:t>La mancata rilevanza del FPV tra le entrate finali e le spese finali finisce per privare la spesa della sua copertura </a:t>
            </a:r>
            <a:r>
              <a:rPr lang="it-IT" sz="1400" dirty="0" smtClean="0"/>
              <a:t>finanziaria </a:t>
            </a:r>
            <a:r>
              <a:rPr lang="it-IT" sz="1400" dirty="0"/>
              <a:t>generando uno squilibrio ai fini dei saldi validi per il pareggio di </a:t>
            </a:r>
            <a:r>
              <a:rPr lang="it-IT" sz="1400" dirty="0" smtClean="0"/>
              <a:t>bilancio).</a:t>
            </a:r>
          </a:p>
          <a:p>
            <a:pPr algn="just"/>
            <a:r>
              <a:rPr lang="it-IT" sz="1800" dirty="0" smtClean="0"/>
              <a:t>Altre poste, invece, rilevano per il pareggio di bilancio ma non dovrebbero rilevare: </a:t>
            </a:r>
          </a:p>
          <a:p>
            <a:pPr lvl="1" algn="just"/>
            <a:r>
              <a:rPr lang="it-IT" sz="1400" dirty="0" smtClean="0"/>
              <a:t>Partite finanziarie (concessione/riscossione di crediti e acquisto/alienazione di partecipazioni) non dovrebbero rilevare nel saldo finale in quanto non impattano sull’indebitamento netto;</a:t>
            </a:r>
          </a:p>
          <a:p>
            <a:pPr lvl="1" algn="just"/>
            <a:r>
              <a:rPr lang="it-IT" sz="1400" dirty="0" smtClean="0"/>
              <a:t>Risorse provenienti dall’Unione Europea non dovrebbero rilevare nel saldo finale in quanto non impattano sull’indebitamento netto.</a:t>
            </a:r>
            <a:endParaRPr lang="it-IT" sz="2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1800" dirty="0"/>
              <a:t> </a:t>
            </a:r>
            <a:r>
              <a:rPr lang="it-IT" sz="1800" dirty="0" smtClean="0"/>
              <a:t>Gli spazi a disposizione per lo smaltimento dell’avanzo e la contrazione dell’indebitamento dipendono paradossalmente dall’ammontare dei fondi accantonati e del rimborso prestiti.</a:t>
            </a:r>
            <a:endParaRPr lang="it-IT" sz="1800" dirty="0"/>
          </a:p>
          <a:p>
            <a:pPr lvl="1" algn="just"/>
            <a:endParaRPr lang="it-IT" sz="22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91496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08528" y="733346"/>
            <a:ext cx="781274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bg1"/>
                </a:solidFill>
              </a:rPr>
              <a:t>La modifica della Legge n. 243/2012: </a:t>
            </a:r>
            <a:r>
              <a:rPr lang="it-IT" sz="2400" b="1" dirty="0">
                <a:solidFill>
                  <a:schemeClr val="bg1"/>
                </a:solidFill>
              </a:rPr>
              <a:t>l</a:t>
            </a:r>
            <a:r>
              <a:rPr lang="it-IT" sz="2400" b="1" dirty="0" smtClean="0">
                <a:solidFill>
                  <a:schemeClr val="bg1"/>
                </a:solidFill>
              </a:rPr>
              <a:t>a L. 164/2016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992560" y="1340768"/>
            <a:ext cx="8048929" cy="4680520"/>
          </a:xfrm>
        </p:spPr>
        <p:txBody>
          <a:bodyPr/>
          <a:lstStyle/>
          <a:p>
            <a:pPr algn="just"/>
            <a:r>
              <a:rPr lang="it-IT" sz="2000" dirty="0" smtClean="0"/>
              <a:t>Sostituzione dei 4 saldi con un unico saldo, non negativo, in termini di competenza, tra le entrate finali e le spese finali.</a:t>
            </a:r>
          </a:p>
          <a:p>
            <a:pPr algn="just"/>
            <a:r>
              <a:rPr lang="it-IT" sz="2000" dirty="0" smtClean="0"/>
              <a:t>Per il triennio 2017-2019 è prevista l’introduzione del FPV in entrata e spesa, compatibilmente con gli obiettivi di finanza </a:t>
            </a:r>
            <a:r>
              <a:rPr lang="it-IT" sz="2000" dirty="0"/>
              <a:t>pubblica, A decorrere dall’esercizio 2020, tra le entrate e le spese finali è incluso il </a:t>
            </a:r>
            <a:r>
              <a:rPr lang="it-IT" sz="2000" dirty="0" smtClean="0"/>
              <a:t>FPV </a:t>
            </a:r>
            <a:r>
              <a:rPr lang="it-IT" sz="2000" dirty="0"/>
              <a:t>di entrata e di spesa, finanziato dalle entrate </a:t>
            </a:r>
            <a:r>
              <a:rPr lang="it-IT" sz="2000" dirty="0" smtClean="0"/>
              <a:t>finali.</a:t>
            </a:r>
          </a:p>
          <a:p>
            <a:pPr algn="just"/>
            <a:r>
              <a:rPr lang="it-IT" sz="2000" dirty="0" smtClean="0"/>
              <a:t>Possibilità di utilizzo dell’avanzo di amministrazione e di ricorso all’indebitamento per le operazioni di investimento, purché sia rispettato il saldo finale non negativo per il complesso degli enti territoriali della regione, compresa la regione medesima (intese regionali).</a:t>
            </a:r>
          </a:p>
          <a:p>
            <a:pPr algn="just"/>
            <a:r>
              <a:rPr lang="it-IT" sz="2000" dirty="0" smtClean="0"/>
              <a:t>La legge dello stato definirà i criteri con cui le amministrazioni territoriali parteciperanno al Fondo per l’ammortamento dei titoli di Stato.</a:t>
            </a:r>
          </a:p>
          <a:p>
            <a:pPr marL="0" indent="0">
              <a:buNone/>
            </a:pPr>
            <a:endParaRPr lang="it-IT" sz="2600" dirty="0" smtClean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70D3B-E6DF-4D08-BBB2-D15FEDE39A0B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75651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3435</TotalTime>
  <Words>1876</Words>
  <Application>Microsoft Office PowerPoint</Application>
  <PresentationFormat>A4 (21x29,7 cm)</PresentationFormat>
  <Paragraphs>249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Office Theme</vt:lpstr>
      <vt:lpstr>Dal fiscal compact al pareggio di bilancio degli enti territoriali. Criticità e prospettive verso la creazione di un patto euro-compatibile</vt:lpstr>
      <vt:lpstr>L’obiettivo del contributo</vt:lpstr>
      <vt:lpstr>La Legge 243/2012 – Art. 9 ante modifiche</vt:lpstr>
      <vt:lpstr>Il pareggio di bilancio nella Legge di Stabilità 2015</vt:lpstr>
      <vt:lpstr>Il pareggio di bilancio nella Legge di Stabilità 2016</vt:lpstr>
      <vt:lpstr>I benefici derivanti dal superamento del PSI</vt:lpstr>
      <vt:lpstr>Diapositiva 7</vt:lpstr>
      <vt:lpstr>Il pareggio di bilancio e l’armonizzazione contabile</vt:lpstr>
      <vt:lpstr>La modifica della Legge n. 243/2012: la L. 164/2016</vt:lpstr>
      <vt:lpstr>Il pareggio di bilancio: una simulazione territoriale</vt:lpstr>
      <vt:lpstr>Il saldo finale territoriale (1)</vt:lpstr>
      <vt:lpstr>Il saldo euro-compatibile: le spese</vt:lpstr>
      <vt:lpstr>Il saldo euro-compatibile: le entrate (1)</vt:lpstr>
      <vt:lpstr>Il saldo euro-compatibile: le entrate (2)</vt:lpstr>
      <vt:lpstr>Raccordo tra saldo di competenza ex Legge n. 243/2012 e saldo euro-compatibile</vt:lpstr>
      <vt:lpstr>Il saldo euro-compatibile territoriale</vt:lpstr>
      <vt:lpstr>Il saldo euro-compatibile per zone (1)</vt:lpstr>
      <vt:lpstr>Il saldo euro-compatibile per zone (2)</vt:lpstr>
      <vt:lpstr>Le implicazioni del pareggio di bilancio</vt:lpstr>
      <vt:lpstr>Il ruolo delle regioni nel sistema di finanza locale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</dc:creator>
  <cp:lastModifiedBy>utente</cp:lastModifiedBy>
  <cp:revision>332</cp:revision>
  <cp:lastPrinted>2016-09-15T17:14:39Z</cp:lastPrinted>
  <dcterms:created xsi:type="dcterms:W3CDTF">2011-05-04T16:32:04Z</dcterms:created>
  <dcterms:modified xsi:type="dcterms:W3CDTF">2016-09-20T20:19:59Z</dcterms:modified>
</cp:coreProperties>
</file>