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6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770" r:id="rId2"/>
  </p:sldMasterIdLst>
  <p:notesMasterIdLst>
    <p:notesMasterId r:id="rId9"/>
  </p:notesMasterIdLst>
  <p:handoutMasterIdLst>
    <p:handoutMasterId r:id="rId10"/>
  </p:handoutMasterIdLst>
  <p:sldIdLst>
    <p:sldId id="256" r:id="rId3"/>
    <p:sldId id="257" r:id="rId4"/>
    <p:sldId id="259" r:id="rId5"/>
    <p:sldId id="258" r:id="rId6"/>
    <p:sldId id="260" r:id="rId7"/>
    <p:sldId id="261" r:id="rId8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72" y="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a_SPL\ISAE\rapp2016\Regio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a_SPL\ISAE\rapp2016\Regio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D:\a_SPL\ISAE\rapp2016\Regio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a_SPL\ISAE\rapp2016\cap1%20tabelle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D:\a_SPL\ISAE\rapp2016\cap1%20tabelle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COGNO\Documenti\Downloads\Grafico_x_Cogno%20(1)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COGNO\Documenti\Downloads\Grafico_x_Cogno%20(1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'spe rso09-14'!$H$1:$H$2</c:f>
              <c:strCache>
                <c:ptCount val="1"/>
                <c:pt idx="0">
                  <c:v>RSO 2009</c:v>
                </c:pt>
              </c:strCache>
            </c:strRef>
          </c:tx>
          <c:cat>
            <c:strRef>
              <c:f>'spe rso09-14'!$A$3:$A$7</c:f>
              <c:strCache>
                <c:ptCount val="5"/>
                <c:pt idx="0">
                  <c:v>amministrazione generale</c:v>
                </c:pt>
                <c:pt idx="1">
                  <c:v>istruzione e FP</c:v>
                </c:pt>
                <c:pt idx="2">
                  <c:v>assistenza</c:v>
                </c:pt>
                <c:pt idx="3">
                  <c:v>trasporti pubblici</c:v>
                </c:pt>
                <c:pt idx="4">
                  <c:v>altri settori</c:v>
                </c:pt>
              </c:strCache>
            </c:strRef>
          </c:cat>
          <c:val>
            <c:numRef>
              <c:f>'spe rso09-14'!$H$3:$H$7</c:f>
              <c:numCache>
                <c:formatCode>General</c:formatCode>
                <c:ptCount val="5"/>
                <c:pt idx="0">
                  <c:v>92.7</c:v>
                </c:pt>
                <c:pt idx="1">
                  <c:v>71.5</c:v>
                </c:pt>
                <c:pt idx="2">
                  <c:v>53</c:v>
                </c:pt>
                <c:pt idx="3">
                  <c:v>21.3</c:v>
                </c:pt>
                <c:pt idx="4">
                  <c:v>245.60000000000002</c:v>
                </c:pt>
              </c:numCache>
            </c:numRef>
          </c:val>
        </c:ser>
        <c:ser>
          <c:idx val="1"/>
          <c:order val="1"/>
          <c:tx>
            <c:strRef>
              <c:f>'spe rso09-14'!$I$1:$I$2</c:f>
              <c:strCache>
                <c:ptCount val="1"/>
                <c:pt idx="0">
                  <c:v>RSO 2014</c:v>
                </c:pt>
              </c:strCache>
            </c:strRef>
          </c:tx>
          <c:cat>
            <c:strRef>
              <c:f>'spe rso09-14'!$A$3:$A$7</c:f>
              <c:strCache>
                <c:ptCount val="5"/>
                <c:pt idx="0">
                  <c:v>amministrazione generale</c:v>
                </c:pt>
                <c:pt idx="1">
                  <c:v>istruzione e FP</c:v>
                </c:pt>
                <c:pt idx="2">
                  <c:v>assistenza</c:v>
                </c:pt>
                <c:pt idx="3">
                  <c:v>trasporti pubblici</c:v>
                </c:pt>
                <c:pt idx="4">
                  <c:v>altri settori</c:v>
                </c:pt>
              </c:strCache>
            </c:strRef>
          </c:cat>
          <c:val>
            <c:numRef>
              <c:f>'spe rso09-14'!$I$3:$I$7</c:f>
              <c:numCache>
                <c:formatCode>General</c:formatCode>
                <c:ptCount val="5"/>
                <c:pt idx="0">
                  <c:v>76.400000000000006</c:v>
                </c:pt>
                <c:pt idx="1">
                  <c:v>46</c:v>
                </c:pt>
                <c:pt idx="2">
                  <c:v>82.8</c:v>
                </c:pt>
                <c:pt idx="3">
                  <c:v>141.6</c:v>
                </c:pt>
                <c:pt idx="4">
                  <c:v>83.200000000000017</c:v>
                </c:pt>
              </c:numCache>
            </c:numRef>
          </c:val>
        </c:ser>
        <c:dLbls/>
        <c:axId val="63268736"/>
        <c:axId val="63270272"/>
      </c:barChart>
      <c:catAx>
        <c:axId val="63268736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/>
            </a:pPr>
            <a:endParaRPr lang="it-IT"/>
          </a:p>
        </c:txPr>
        <c:crossAx val="63270272"/>
        <c:crosses val="autoZero"/>
        <c:auto val="1"/>
        <c:lblAlgn val="ctr"/>
        <c:lblOffset val="100"/>
      </c:catAx>
      <c:valAx>
        <c:axId val="63270272"/>
        <c:scaling>
          <c:orientation val="minMax"/>
        </c:scaling>
        <c:axPos val="l"/>
        <c:majorGridlines/>
        <c:numFmt formatCode="General" sourceLinked="1"/>
        <c:tickLblPos val="nextTo"/>
        <c:crossAx val="63268736"/>
        <c:crosses val="autoZero"/>
        <c:crossBetween val="between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'spe rso09-14'!$A$8</c:f>
              <c:strCache>
                <c:ptCount val="1"/>
                <c:pt idx="0">
                  <c:v>totale spesa</c:v>
                </c:pt>
              </c:strCache>
            </c:strRef>
          </c:tx>
          <c:dPt>
            <c:idx val="1"/>
            <c:spPr>
              <a:solidFill>
                <a:schemeClr val="accent2"/>
              </a:solidFill>
            </c:spPr>
          </c:dPt>
          <c:dPt>
            <c:idx val="3"/>
            <c:spPr>
              <a:solidFill>
                <a:schemeClr val="accent2"/>
              </a:solidFill>
            </c:spPr>
          </c:dPt>
          <c:dPt>
            <c:idx val="5"/>
            <c:spPr>
              <a:solidFill>
                <a:schemeClr val="accent2"/>
              </a:solidFill>
            </c:spPr>
          </c:dPt>
          <c:cat>
            <c:multiLvlStrRef>
              <c:f>'spe rso09-14'!$B$1:$G$2</c:f>
              <c:multiLvlStrCache>
                <c:ptCount val="6"/>
                <c:lvl>
                  <c:pt idx="0">
                    <c:v>2009</c:v>
                  </c:pt>
                  <c:pt idx="1">
                    <c:v>2014</c:v>
                  </c:pt>
                  <c:pt idx="2">
                    <c:v>2009</c:v>
                  </c:pt>
                  <c:pt idx="3">
                    <c:v>2014</c:v>
                  </c:pt>
                  <c:pt idx="4">
                    <c:v>2009</c:v>
                  </c:pt>
                  <c:pt idx="5">
                    <c:v>2014</c:v>
                  </c:pt>
                </c:lvl>
                <c:lvl>
                  <c:pt idx="0">
                    <c:v>nord</c:v>
                  </c:pt>
                  <c:pt idx="1">
                    <c:v>nord</c:v>
                  </c:pt>
                  <c:pt idx="2">
                    <c:v>centro</c:v>
                  </c:pt>
                  <c:pt idx="3">
                    <c:v>centro</c:v>
                  </c:pt>
                  <c:pt idx="4">
                    <c:v>sud</c:v>
                  </c:pt>
                  <c:pt idx="5">
                    <c:v>sud</c:v>
                  </c:pt>
                </c:lvl>
              </c:multiLvlStrCache>
            </c:multiLvlStrRef>
          </c:cat>
          <c:val>
            <c:numRef>
              <c:f>'spe rso09-14'!$B$8:$G$8</c:f>
              <c:numCache>
                <c:formatCode>General</c:formatCode>
                <c:ptCount val="6"/>
                <c:pt idx="0">
                  <c:v>529.20000000000005</c:v>
                </c:pt>
                <c:pt idx="1">
                  <c:v>401.2</c:v>
                </c:pt>
                <c:pt idx="2">
                  <c:v>447.4</c:v>
                </c:pt>
                <c:pt idx="3">
                  <c:v>468.5</c:v>
                </c:pt>
                <c:pt idx="4">
                  <c:v>434.7</c:v>
                </c:pt>
                <c:pt idx="5">
                  <c:v>448.5</c:v>
                </c:pt>
              </c:numCache>
            </c:numRef>
          </c:val>
        </c:ser>
        <c:dLbls/>
        <c:axId val="63972096"/>
        <c:axId val="63973632"/>
      </c:barChart>
      <c:catAx>
        <c:axId val="63972096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/>
            </a:pPr>
            <a:endParaRPr lang="it-IT"/>
          </a:p>
        </c:txPr>
        <c:crossAx val="63973632"/>
        <c:crosses val="autoZero"/>
        <c:auto val="1"/>
        <c:lblAlgn val="ctr"/>
        <c:lblOffset val="100"/>
      </c:catAx>
      <c:valAx>
        <c:axId val="63973632"/>
        <c:scaling>
          <c:orientation val="minMax"/>
        </c:scaling>
        <c:axPos val="l"/>
        <c:majorGridlines/>
        <c:numFmt formatCode="General" sourceLinked="1"/>
        <c:tickLblPos val="nextTo"/>
        <c:crossAx val="63972096"/>
        <c:crosses val="autoZero"/>
        <c:crossBetween val="between"/>
      </c:valAx>
    </c:plotArea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'spe rso09-14'!$B$1:$B$2</c:f>
              <c:strCache>
                <c:ptCount val="1"/>
                <c:pt idx="0">
                  <c:v>nord 2009</c:v>
                </c:pt>
              </c:strCache>
            </c:strRef>
          </c:tx>
          <c:cat>
            <c:strRef>
              <c:f>'spe rso09-14'!$A$3:$A$7</c:f>
              <c:strCache>
                <c:ptCount val="5"/>
                <c:pt idx="0">
                  <c:v>amministrazione generale</c:v>
                </c:pt>
                <c:pt idx="1">
                  <c:v>istruzione e FP</c:v>
                </c:pt>
                <c:pt idx="2">
                  <c:v>assistenza</c:v>
                </c:pt>
                <c:pt idx="3">
                  <c:v>trasporti pubblici</c:v>
                </c:pt>
                <c:pt idx="4">
                  <c:v>altri settori</c:v>
                </c:pt>
              </c:strCache>
            </c:strRef>
          </c:cat>
          <c:val>
            <c:numRef>
              <c:f>'spe rso09-14'!$B$3:$B$7</c:f>
              <c:numCache>
                <c:formatCode>General</c:formatCode>
                <c:ptCount val="5"/>
                <c:pt idx="0">
                  <c:v>69.099999999999994</c:v>
                </c:pt>
                <c:pt idx="1">
                  <c:v>71.099999999999994</c:v>
                </c:pt>
                <c:pt idx="2">
                  <c:v>67.599999999999994</c:v>
                </c:pt>
                <c:pt idx="3">
                  <c:v>113.6</c:v>
                </c:pt>
                <c:pt idx="4">
                  <c:v>207.80000000000007</c:v>
                </c:pt>
              </c:numCache>
            </c:numRef>
          </c:val>
        </c:ser>
        <c:ser>
          <c:idx val="1"/>
          <c:order val="1"/>
          <c:tx>
            <c:strRef>
              <c:f>'spe rso09-14'!$C$1:$C$2</c:f>
              <c:strCache>
                <c:ptCount val="1"/>
                <c:pt idx="0">
                  <c:v>nord 2014</c:v>
                </c:pt>
              </c:strCache>
            </c:strRef>
          </c:tx>
          <c:cat>
            <c:strRef>
              <c:f>'spe rso09-14'!$A$3:$A$7</c:f>
              <c:strCache>
                <c:ptCount val="5"/>
                <c:pt idx="0">
                  <c:v>amministrazione generale</c:v>
                </c:pt>
                <c:pt idx="1">
                  <c:v>istruzione e FP</c:v>
                </c:pt>
                <c:pt idx="2">
                  <c:v>assistenza</c:v>
                </c:pt>
                <c:pt idx="3">
                  <c:v>trasporti pubblici</c:v>
                </c:pt>
                <c:pt idx="4">
                  <c:v>altri settori</c:v>
                </c:pt>
              </c:strCache>
            </c:strRef>
          </c:cat>
          <c:val>
            <c:numRef>
              <c:f>'spe rso09-14'!$C$3:$C$7</c:f>
              <c:numCache>
                <c:formatCode>General</c:formatCode>
                <c:ptCount val="5"/>
                <c:pt idx="0">
                  <c:v>58.5</c:v>
                </c:pt>
                <c:pt idx="1">
                  <c:v>48.6</c:v>
                </c:pt>
                <c:pt idx="2">
                  <c:v>126.4</c:v>
                </c:pt>
                <c:pt idx="3">
                  <c:v>106.2</c:v>
                </c:pt>
                <c:pt idx="4">
                  <c:v>61.5</c:v>
                </c:pt>
              </c:numCache>
            </c:numRef>
          </c:val>
        </c:ser>
        <c:ser>
          <c:idx val="2"/>
          <c:order val="2"/>
          <c:tx>
            <c:strRef>
              <c:f>'spe rso09-14'!$D$1:$D$2</c:f>
              <c:strCache>
                <c:ptCount val="1"/>
                <c:pt idx="0">
                  <c:v>centro 2009</c:v>
                </c:pt>
              </c:strCache>
            </c:strRef>
          </c:tx>
          <c:cat>
            <c:strRef>
              <c:f>'spe rso09-14'!$A$3:$A$7</c:f>
              <c:strCache>
                <c:ptCount val="5"/>
                <c:pt idx="0">
                  <c:v>amministrazione generale</c:v>
                </c:pt>
                <c:pt idx="1">
                  <c:v>istruzione e FP</c:v>
                </c:pt>
                <c:pt idx="2">
                  <c:v>assistenza</c:v>
                </c:pt>
                <c:pt idx="3">
                  <c:v>trasporti pubblici</c:v>
                </c:pt>
                <c:pt idx="4">
                  <c:v>altri settori</c:v>
                </c:pt>
              </c:strCache>
            </c:strRef>
          </c:cat>
          <c:val>
            <c:numRef>
              <c:f>'spe rso09-14'!$D$3:$D$7</c:f>
              <c:numCache>
                <c:formatCode>General</c:formatCode>
                <c:ptCount val="5"/>
                <c:pt idx="0">
                  <c:v>119.7</c:v>
                </c:pt>
                <c:pt idx="1">
                  <c:v>72.5</c:v>
                </c:pt>
                <c:pt idx="2">
                  <c:v>52.3</c:v>
                </c:pt>
                <c:pt idx="3">
                  <c:v>120.4</c:v>
                </c:pt>
                <c:pt idx="4">
                  <c:v>82.5</c:v>
                </c:pt>
              </c:numCache>
            </c:numRef>
          </c:val>
        </c:ser>
        <c:ser>
          <c:idx val="3"/>
          <c:order val="3"/>
          <c:tx>
            <c:strRef>
              <c:f>'spe rso09-14'!$E$1:$E$2</c:f>
              <c:strCache>
                <c:ptCount val="1"/>
                <c:pt idx="0">
                  <c:v>centro 2014</c:v>
                </c:pt>
              </c:strCache>
            </c:strRef>
          </c:tx>
          <c:cat>
            <c:strRef>
              <c:f>'spe rso09-14'!$A$3:$A$7</c:f>
              <c:strCache>
                <c:ptCount val="5"/>
                <c:pt idx="0">
                  <c:v>amministrazione generale</c:v>
                </c:pt>
                <c:pt idx="1">
                  <c:v>istruzione e FP</c:v>
                </c:pt>
                <c:pt idx="2">
                  <c:v>assistenza</c:v>
                </c:pt>
                <c:pt idx="3">
                  <c:v>trasporti pubblici</c:v>
                </c:pt>
                <c:pt idx="4">
                  <c:v>altri settori</c:v>
                </c:pt>
              </c:strCache>
            </c:strRef>
          </c:cat>
          <c:val>
            <c:numRef>
              <c:f>'spe rso09-14'!$E$3:$E$7</c:f>
              <c:numCache>
                <c:formatCode>General</c:formatCode>
                <c:ptCount val="5"/>
                <c:pt idx="0">
                  <c:v>79.599999999999994</c:v>
                </c:pt>
                <c:pt idx="1">
                  <c:v>48.8</c:v>
                </c:pt>
                <c:pt idx="2">
                  <c:v>59.2</c:v>
                </c:pt>
                <c:pt idx="3">
                  <c:v>222.5</c:v>
                </c:pt>
                <c:pt idx="4">
                  <c:v>58.400000000000034</c:v>
                </c:pt>
              </c:numCache>
            </c:numRef>
          </c:val>
        </c:ser>
        <c:ser>
          <c:idx val="4"/>
          <c:order val="4"/>
          <c:tx>
            <c:strRef>
              <c:f>'spe rso09-14'!$F$1:$F$2</c:f>
              <c:strCache>
                <c:ptCount val="1"/>
                <c:pt idx="0">
                  <c:v>sud 2009</c:v>
                </c:pt>
              </c:strCache>
            </c:strRef>
          </c:tx>
          <c:cat>
            <c:strRef>
              <c:f>'spe rso09-14'!$A$3:$A$7</c:f>
              <c:strCache>
                <c:ptCount val="5"/>
                <c:pt idx="0">
                  <c:v>amministrazione generale</c:v>
                </c:pt>
                <c:pt idx="1">
                  <c:v>istruzione e FP</c:v>
                </c:pt>
                <c:pt idx="2">
                  <c:v>assistenza</c:v>
                </c:pt>
                <c:pt idx="3">
                  <c:v>trasporti pubblici</c:v>
                </c:pt>
                <c:pt idx="4">
                  <c:v>altri settori</c:v>
                </c:pt>
              </c:strCache>
            </c:strRef>
          </c:cat>
          <c:val>
            <c:numRef>
              <c:f>'spe rso09-14'!$F$3:$F$7</c:f>
              <c:numCache>
                <c:formatCode>General</c:formatCode>
                <c:ptCount val="5"/>
                <c:pt idx="0">
                  <c:v>111.8</c:v>
                </c:pt>
                <c:pt idx="1">
                  <c:v>71.2</c:v>
                </c:pt>
                <c:pt idx="2">
                  <c:v>27.6</c:v>
                </c:pt>
                <c:pt idx="3">
                  <c:v>135.80000000000001</c:v>
                </c:pt>
                <c:pt idx="4">
                  <c:v>88.300000000000011</c:v>
                </c:pt>
              </c:numCache>
            </c:numRef>
          </c:val>
        </c:ser>
        <c:ser>
          <c:idx val="5"/>
          <c:order val="5"/>
          <c:tx>
            <c:strRef>
              <c:f>'spe rso09-14'!$G$1:$G$2</c:f>
              <c:strCache>
                <c:ptCount val="1"/>
                <c:pt idx="0">
                  <c:v>sud 2014</c:v>
                </c:pt>
              </c:strCache>
            </c:strRef>
          </c:tx>
          <c:cat>
            <c:strRef>
              <c:f>'spe rso09-14'!$A$3:$A$7</c:f>
              <c:strCache>
                <c:ptCount val="5"/>
                <c:pt idx="0">
                  <c:v>amministrazione generale</c:v>
                </c:pt>
                <c:pt idx="1">
                  <c:v>istruzione e FP</c:v>
                </c:pt>
                <c:pt idx="2">
                  <c:v>assistenza</c:v>
                </c:pt>
                <c:pt idx="3">
                  <c:v>trasporti pubblici</c:v>
                </c:pt>
                <c:pt idx="4">
                  <c:v>altri settori</c:v>
                </c:pt>
              </c:strCache>
            </c:strRef>
          </c:cat>
          <c:val>
            <c:numRef>
              <c:f>'spe rso09-14'!$G$3:$G$7</c:f>
              <c:numCache>
                <c:formatCode>General</c:formatCode>
                <c:ptCount val="5"/>
                <c:pt idx="0">
                  <c:v>105.5</c:v>
                </c:pt>
                <c:pt idx="1">
                  <c:v>38.800000000000004</c:v>
                </c:pt>
                <c:pt idx="2">
                  <c:v>24.8</c:v>
                </c:pt>
                <c:pt idx="3">
                  <c:v>136</c:v>
                </c:pt>
                <c:pt idx="4">
                  <c:v>143.4</c:v>
                </c:pt>
              </c:numCache>
            </c:numRef>
          </c:val>
        </c:ser>
        <c:dLbls/>
        <c:axId val="64188416"/>
        <c:axId val="64189952"/>
      </c:barChart>
      <c:catAx>
        <c:axId val="64188416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/>
            </a:pPr>
            <a:endParaRPr lang="it-IT"/>
          </a:p>
        </c:txPr>
        <c:crossAx val="64189952"/>
        <c:crosses val="autoZero"/>
        <c:auto val="1"/>
        <c:lblAlgn val="ctr"/>
        <c:lblOffset val="100"/>
      </c:catAx>
      <c:valAx>
        <c:axId val="64189952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it-IT"/>
          </a:p>
        </c:txPr>
        <c:crossAx val="64188416"/>
        <c:crosses val="autoZero"/>
        <c:crossBetween val="between"/>
      </c:valAx>
    </c:plotArea>
    <c:legend>
      <c:legendPos val="r"/>
      <c:layout/>
    </c:legend>
    <c:plotVisOnly val="1"/>
    <c:dispBlanksAs val="gap"/>
  </c:chart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'TAB 5new'!$A$3</c:f>
              <c:strCache>
                <c:ptCount val="1"/>
                <c:pt idx="0">
                  <c:v>Province</c:v>
                </c:pt>
              </c:strCache>
            </c:strRef>
          </c:tx>
          <c:cat>
            <c:strRef>
              <c:f>'TAB 5new'!$B$2:$F$2</c:f>
              <c:strCache>
                <c:ptCount val="5"/>
                <c:pt idx="0">
                  <c:v>nordovest</c:v>
                </c:pt>
                <c:pt idx="1">
                  <c:v>nordest</c:v>
                </c:pt>
                <c:pt idx="2">
                  <c:v>centro</c:v>
                </c:pt>
                <c:pt idx="3">
                  <c:v>mezzogiorno</c:v>
                </c:pt>
                <c:pt idx="4">
                  <c:v>isole</c:v>
                </c:pt>
              </c:strCache>
            </c:strRef>
          </c:cat>
          <c:val>
            <c:numRef>
              <c:f>'TAB 5new'!$B$3:$F$3</c:f>
              <c:numCache>
                <c:formatCode>0.0</c:formatCode>
                <c:ptCount val="5"/>
                <c:pt idx="0">
                  <c:v>129.19082679068117</c:v>
                </c:pt>
                <c:pt idx="1">
                  <c:v>137.49583312598125</c:v>
                </c:pt>
                <c:pt idx="2">
                  <c:v>178.53298485205724</c:v>
                </c:pt>
                <c:pt idx="3">
                  <c:v>137.9</c:v>
                </c:pt>
                <c:pt idx="4">
                  <c:v>122.45929668458449</c:v>
                </c:pt>
              </c:numCache>
            </c:numRef>
          </c:val>
        </c:ser>
        <c:ser>
          <c:idx val="1"/>
          <c:order val="1"/>
          <c:tx>
            <c:strRef>
              <c:f>'TAB 5new'!$A$4</c:f>
              <c:strCache>
                <c:ptCount val="1"/>
                <c:pt idx="0">
                  <c:v>Città metropolitane</c:v>
                </c:pt>
              </c:strCache>
            </c:strRef>
          </c:tx>
          <c:cat>
            <c:strRef>
              <c:f>'TAB 5new'!$B$2:$F$2</c:f>
              <c:strCache>
                <c:ptCount val="5"/>
                <c:pt idx="0">
                  <c:v>nordovest</c:v>
                </c:pt>
                <c:pt idx="1">
                  <c:v>nordest</c:v>
                </c:pt>
                <c:pt idx="2">
                  <c:v>centro</c:v>
                </c:pt>
                <c:pt idx="3">
                  <c:v>mezzogiorno</c:v>
                </c:pt>
                <c:pt idx="4">
                  <c:v>isole</c:v>
                </c:pt>
              </c:strCache>
            </c:strRef>
          </c:cat>
          <c:val>
            <c:numRef>
              <c:f>'TAB 5new'!$B$4:$F$4</c:f>
              <c:numCache>
                <c:formatCode>0.0</c:formatCode>
                <c:ptCount val="5"/>
                <c:pt idx="0">
                  <c:v>134.72148449164317</c:v>
                </c:pt>
                <c:pt idx="1">
                  <c:v>91.539323039633572</c:v>
                </c:pt>
                <c:pt idx="2">
                  <c:v>126.10608959543291</c:v>
                </c:pt>
                <c:pt idx="3">
                  <c:v>116.7</c:v>
                </c:pt>
              </c:numCache>
            </c:numRef>
          </c:val>
        </c:ser>
        <c:dLbls/>
        <c:axId val="64305792"/>
        <c:axId val="64319872"/>
      </c:barChart>
      <c:catAx>
        <c:axId val="64305792"/>
        <c:scaling>
          <c:orientation val="minMax"/>
        </c:scaling>
        <c:axPos val="b"/>
        <c:tickLblPos val="nextTo"/>
        <c:crossAx val="64319872"/>
        <c:crosses val="autoZero"/>
        <c:auto val="1"/>
        <c:lblAlgn val="ctr"/>
        <c:lblOffset val="100"/>
      </c:catAx>
      <c:valAx>
        <c:axId val="64319872"/>
        <c:scaling>
          <c:orientation val="minMax"/>
        </c:scaling>
        <c:axPos val="l"/>
        <c:majorGridlines/>
        <c:numFmt formatCode="0" sourceLinked="0"/>
        <c:tickLblPos val="nextTo"/>
        <c:crossAx val="643057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4773260185920654"/>
          <c:y val="0.12835536523160665"/>
          <c:w val="0.24330855661070797"/>
          <c:h val="0.21103799259617245"/>
        </c:manualLayout>
      </c:layout>
      <c:txPr>
        <a:bodyPr/>
        <a:lstStyle/>
        <a:p>
          <a:pPr>
            <a:defRPr sz="1400"/>
          </a:pPr>
          <a:endParaRPr lang="it-IT"/>
        </a:p>
      </c:txPr>
    </c:legend>
    <c:plotVisOnly val="1"/>
    <c:dispBlanksAs val="gap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'TAB 5new'!$A$24</c:f>
              <c:strCache>
                <c:ptCount val="1"/>
                <c:pt idx="0">
                  <c:v>Province</c:v>
                </c:pt>
              </c:strCache>
            </c:strRef>
          </c:tx>
          <c:cat>
            <c:strRef>
              <c:f>'TAB 5new'!$B$23:$F$23</c:f>
              <c:strCache>
                <c:ptCount val="5"/>
                <c:pt idx="0">
                  <c:v>nordovest</c:v>
                </c:pt>
                <c:pt idx="1">
                  <c:v>nordest</c:v>
                </c:pt>
                <c:pt idx="2">
                  <c:v>centro</c:v>
                </c:pt>
                <c:pt idx="3">
                  <c:v>mezzogiorno</c:v>
                </c:pt>
                <c:pt idx="4">
                  <c:v>isole</c:v>
                </c:pt>
              </c:strCache>
            </c:strRef>
          </c:cat>
          <c:val>
            <c:numRef>
              <c:f>'TAB 5new'!$B$24:$F$24</c:f>
              <c:numCache>
                <c:formatCode>0.0</c:formatCode>
                <c:ptCount val="5"/>
                <c:pt idx="0">
                  <c:v>115.45980274666466</c:v>
                </c:pt>
                <c:pt idx="1">
                  <c:v>115.41380446109898</c:v>
                </c:pt>
                <c:pt idx="2">
                  <c:v>151.59069764421437</c:v>
                </c:pt>
                <c:pt idx="3">
                  <c:v>117.03255404552381</c:v>
                </c:pt>
                <c:pt idx="4">
                  <c:v>85.922157942510538</c:v>
                </c:pt>
              </c:numCache>
            </c:numRef>
          </c:val>
        </c:ser>
        <c:ser>
          <c:idx val="1"/>
          <c:order val="1"/>
          <c:tx>
            <c:strRef>
              <c:f>'TAB 5new'!$A$25</c:f>
              <c:strCache>
                <c:ptCount val="1"/>
                <c:pt idx="0">
                  <c:v>Città metropolitane</c:v>
                </c:pt>
              </c:strCache>
            </c:strRef>
          </c:tx>
          <c:cat>
            <c:strRef>
              <c:f>'TAB 5new'!$B$23:$F$23</c:f>
              <c:strCache>
                <c:ptCount val="5"/>
                <c:pt idx="0">
                  <c:v>nordovest</c:v>
                </c:pt>
                <c:pt idx="1">
                  <c:v>nordest</c:v>
                </c:pt>
                <c:pt idx="2">
                  <c:v>centro</c:v>
                </c:pt>
                <c:pt idx="3">
                  <c:v>mezzogiorno</c:v>
                </c:pt>
                <c:pt idx="4">
                  <c:v>isole</c:v>
                </c:pt>
              </c:strCache>
            </c:strRef>
          </c:cat>
          <c:val>
            <c:numRef>
              <c:f>'TAB 5new'!$B$25:$F$25</c:f>
              <c:numCache>
                <c:formatCode>0.0</c:formatCode>
                <c:ptCount val="5"/>
                <c:pt idx="0">
                  <c:v>129.5558823840922</c:v>
                </c:pt>
                <c:pt idx="1">
                  <c:v>73.366142199387909</c:v>
                </c:pt>
                <c:pt idx="2">
                  <c:v>108.22389519673976</c:v>
                </c:pt>
                <c:pt idx="3">
                  <c:v>70.931525127727397</c:v>
                </c:pt>
              </c:numCache>
            </c:numRef>
          </c:val>
        </c:ser>
        <c:dLbls/>
        <c:shape val="cylinder"/>
        <c:axId val="64230912"/>
        <c:axId val="64232448"/>
        <c:axId val="0"/>
      </c:bar3DChart>
      <c:catAx>
        <c:axId val="64230912"/>
        <c:scaling>
          <c:orientation val="minMax"/>
        </c:scaling>
        <c:axPos val="b"/>
        <c:tickLblPos val="nextTo"/>
        <c:crossAx val="64232448"/>
        <c:crosses val="autoZero"/>
        <c:auto val="1"/>
        <c:lblAlgn val="ctr"/>
        <c:lblOffset val="100"/>
      </c:catAx>
      <c:valAx>
        <c:axId val="64232448"/>
        <c:scaling>
          <c:orientation val="minMax"/>
        </c:scaling>
        <c:axPos val="l"/>
        <c:majorGridlines/>
        <c:numFmt formatCode="0" sourceLinked="0"/>
        <c:tickLblPos val="nextTo"/>
        <c:crossAx val="64230912"/>
        <c:crosses val="autoZero"/>
        <c:crossBetween val="between"/>
      </c:valAx>
    </c:plotArea>
    <c:plotVisOnly val="1"/>
    <c:dispBlanksAs val="gap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>
        <c:manualLayout>
          <c:layoutTarget val="inner"/>
          <c:xMode val="edge"/>
          <c:yMode val="edge"/>
          <c:x val="0.115669072615923"/>
          <c:y val="5.1400554097404488E-2"/>
          <c:w val="0.86024650043744533"/>
          <c:h val="0.78608778069407992"/>
        </c:manualLayout>
      </c:layout>
      <c:lineChart>
        <c:grouping val="standard"/>
        <c:ser>
          <c:idx val="0"/>
          <c:order val="0"/>
          <c:tx>
            <c:strRef>
              <c:f>[1]Foglio1!$B$198</c:f>
              <c:strCache>
                <c:ptCount val="1"/>
                <c:pt idx="0">
                  <c:v>AVANZO PARTE CORRENTE COMPETENZA</c:v>
                </c:pt>
              </c:strCache>
            </c:strRef>
          </c:tx>
          <c:spPr>
            <a:ln>
              <a:prstDash val="dash"/>
            </a:ln>
          </c:spPr>
          <c:marker>
            <c:symbol val="none"/>
          </c:marker>
          <c:cat>
            <c:strRef>
              <c:f>[1]Foglio1!$C$197:$G$197</c:f>
              <c:strCach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2015*</c:v>
                </c:pt>
              </c:strCache>
            </c:strRef>
          </c:cat>
          <c:val>
            <c:numRef>
              <c:f>[1]Foglio1!$C$198:$G$198</c:f>
              <c:numCache>
                <c:formatCode>General</c:formatCode>
                <c:ptCount val="5"/>
                <c:pt idx="0">
                  <c:v>308.17679699999997</c:v>
                </c:pt>
                <c:pt idx="1">
                  <c:v>1042.3420599999999</c:v>
                </c:pt>
                <c:pt idx="2">
                  <c:v>234.89720700000004</c:v>
                </c:pt>
                <c:pt idx="3">
                  <c:v>386.14957099999998</c:v>
                </c:pt>
                <c:pt idx="4">
                  <c:v>-18.383821229999974</c:v>
                </c:pt>
              </c:numCache>
            </c:numRef>
          </c:val>
        </c:ser>
        <c:ser>
          <c:idx val="1"/>
          <c:order val="1"/>
          <c:tx>
            <c:strRef>
              <c:f>[1]Foglio1!$B$199</c:f>
              <c:strCache>
                <c:ptCount val="1"/>
                <c:pt idx="0">
                  <c:v>DISAVANZO PARTE CAPITALE COMPETENZA</c:v>
                </c:pt>
              </c:strCache>
            </c:strRef>
          </c:tx>
          <c:spPr>
            <a:ln>
              <a:prstDash val="sysDash"/>
            </a:ln>
          </c:spPr>
          <c:marker>
            <c:symbol val="none"/>
          </c:marker>
          <c:cat>
            <c:strRef>
              <c:f>[1]Foglio1!$C$197:$G$197</c:f>
              <c:strCach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2015*</c:v>
                </c:pt>
              </c:strCache>
            </c:strRef>
          </c:cat>
          <c:val>
            <c:numRef>
              <c:f>[1]Foglio1!$C$199:$G$199</c:f>
              <c:numCache>
                <c:formatCode>General</c:formatCode>
                <c:ptCount val="5"/>
                <c:pt idx="0">
                  <c:v>-209.18073200000001</c:v>
                </c:pt>
                <c:pt idx="1">
                  <c:v>-87.480362999999983</c:v>
                </c:pt>
                <c:pt idx="2">
                  <c:v>-266.39506599999999</c:v>
                </c:pt>
                <c:pt idx="3">
                  <c:v>-225.53749500000001</c:v>
                </c:pt>
                <c:pt idx="4">
                  <c:v>-118.43432929000001</c:v>
                </c:pt>
              </c:numCache>
            </c:numRef>
          </c:val>
        </c:ser>
        <c:ser>
          <c:idx val="2"/>
          <c:order val="2"/>
          <c:tx>
            <c:strRef>
              <c:f>[1]Foglio1!$B$200</c:f>
              <c:strCache>
                <c:ptCount val="1"/>
                <c:pt idx="0">
                  <c:v>AVANZO PARTE CORRENTE CASSA</c:v>
                </c:pt>
              </c:strCache>
            </c:strRef>
          </c:tx>
          <c:marker>
            <c:symbol val="none"/>
          </c:marker>
          <c:cat>
            <c:strRef>
              <c:f>[1]Foglio1!$C$197:$G$197</c:f>
              <c:strCach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2015*</c:v>
                </c:pt>
              </c:strCache>
            </c:strRef>
          </c:cat>
          <c:val>
            <c:numRef>
              <c:f>[1]Foglio1!$C$200:$G$200</c:f>
              <c:numCache>
                <c:formatCode>General</c:formatCode>
                <c:ptCount val="5"/>
                <c:pt idx="0">
                  <c:v>1325</c:v>
                </c:pt>
                <c:pt idx="1">
                  <c:v>763</c:v>
                </c:pt>
                <c:pt idx="2">
                  <c:v>1895</c:v>
                </c:pt>
                <c:pt idx="3">
                  <c:v>535</c:v>
                </c:pt>
                <c:pt idx="4">
                  <c:v>1352</c:v>
                </c:pt>
              </c:numCache>
            </c:numRef>
          </c:val>
        </c:ser>
        <c:ser>
          <c:idx val="3"/>
          <c:order val="3"/>
          <c:tx>
            <c:strRef>
              <c:f>[1]Foglio1!$B$201</c:f>
              <c:strCache>
                <c:ptCount val="1"/>
                <c:pt idx="0">
                  <c:v>DISAVANZO PARTE CAPITALE CASSA</c:v>
                </c:pt>
              </c:strCache>
            </c:strRef>
          </c:tx>
          <c:marker>
            <c:symbol val="none"/>
          </c:marker>
          <c:cat>
            <c:strRef>
              <c:f>[1]Foglio1!$C$197:$G$197</c:f>
              <c:strCach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2015*</c:v>
                </c:pt>
              </c:strCache>
            </c:strRef>
          </c:cat>
          <c:val>
            <c:numRef>
              <c:f>[1]Foglio1!$C$201:$G$201</c:f>
              <c:numCache>
                <c:formatCode>General</c:formatCode>
                <c:ptCount val="5"/>
                <c:pt idx="0">
                  <c:v>-6825.7388015399993</c:v>
                </c:pt>
                <c:pt idx="1">
                  <c:v>-6454.0536523299997</c:v>
                </c:pt>
                <c:pt idx="2">
                  <c:v>-6010.1830999100002</c:v>
                </c:pt>
                <c:pt idx="3">
                  <c:v>-6142.8183476299992</c:v>
                </c:pt>
                <c:pt idx="4">
                  <c:v>-5787.6859643300013</c:v>
                </c:pt>
              </c:numCache>
            </c:numRef>
          </c:val>
        </c:ser>
        <c:dLbls/>
        <c:marker val="1"/>
        <c:axId val="64284928"/>
        <c:axId val="64495616"/>
      </c:lineChart>
      <c:catAx>
        <c:axId val="6428492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100"/>
            </a:pPr>
            <a:endParaRPr lang="it-IT"/>
          </a:p>
        </c:txPr>
        <c:crossAx val="64495616"/>
        <c:crosses val="autoZero"/>
        <c:auto val="1"/>
        <c:lblAlgn val="ctr"/>
        <c:lblOffset val="100"/>
      </c:catAx>
      <c:valAx>
        <c:axId val="64495616"/>
        <c:scaling>
          <c:orientation val="minMax"/>
          <c:max val="2000"/>
          <c:min val="-7000"/>
        </c:scaling>
        <c:axPos val="l"/>
        <c:majorGridlines/>
        <c:numFmt formatCode="#,##0" sourceLinked="0"/>
        <c:tickLblPos val="nextTo"/>
        <c:crossAx val="64284928"/>
        <c:crosses val="autoZero"/>
        <c:crossBetween val="between"/>
        <c:majorUnit val="1000"/>
        <c:minorUnit val="500"/>
      </c:valAx>
    </c:plotArea>
    <c:legend>
      <c:legendPos val="r"/>
      <c:layout>
        <c:manualLayout>
          <c:xMode val="edge"/>
          <c:yMode val="edge"/>
          <c:x val="1.3694872109726601E-3"/>
          <c:y val="0.85488683075617877"/>
          <c:w val="0.9862536621800031"/>
          <c:h val="0.14511316924382139"/>
        </c:manualLayout>
      </c:layout>
      <c:txPr>
        <a:bodyPr/>
        <a:lstStyle/>
        <a:p>
          <a:pPr>
            <a:defRPr sz="800" baseline="0"/>
          </a:pPr>
          <a:endParaRPr lang="it-IT"/>
        </a:p>
      </c:txPr>
    </c:legend>
    <c:plotVisOnly val="1"/>
    <c:dispBlanksAs val="gap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5"/>
  <c:chart>
    <c:plotArea>
      <c:layout>
        <c:manualLayout>
          <c:layoutTarget val="inner"/>
          <c:xMode val="edge"/>
          <c:yMode val="edge"/>
          <c:x val="0.15385170603674542"/>
          <c:y val="2.6296296296296297E-2"/>
          <c:w val="0.84614829396325464"/>
          <c:h val="0.71762685914260715"/>
        </c:manualLayout>
      </c:layout>
      <c:lineChart>
        <c:grouping val="standard"/>
        <c:ser>
          <c:idx val="0"/>
          <c:order val="0"/>
          <c:tx>
            <c:strRef>
              <c:f>Foglio1!$B$12</c:f>
              <c:strCache>
                <c:ptCount val="1"/>
                <c:pt idx="0">
                  <c:v>AVANZO PARTE CORRENTE CASSA</c:v>
                </c:pt>
              </c:strCache>
            </c:strRef>
          </c:tx>
          <c:marker>
            <c:symbol val="none"/>
          </c:marker>
          <c:cat>
            <c:numRef>
              <c:f>Foglio1!$C$11:$G$11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Foglio1!$C$12:$G$12</c:f>
              <c:numCache>
                <c:formatCode>#,##0</c:formatCode>
                <c:ptCount val="5"/>
                <c:pt idx="0">
                  <c:v>1325</c:v>
                </c:pt>
                <c:pt idx="1">
                  <c:v>763</c:v>
                </c:pt>
                <c:pt idx="2">
                  <c:v>1895</c:v>
                </c:pt>
                <c:pt idx="3">
                  <c:v>535</c:v>
                </c:pt>
                <c:pt idx="4">
                  <c:v>1352</c:v>
                </c:pt>
              </c:numCache>
            </c:numRef>
          </c:val>
        </c:ser>
        <c:ser>
          <c:idx val="1"/>
          <c:order val="1"/>
          <c:tx>
            <c:strRef>
              <c:f>Foglio1!$B$13</c:f>
              <c:strCache>
                <c:ptCount val="1"/>
                <c:pt idx="0">
                  <c:v>DISAVANZO PARTE CAPITALE CASSA</c:v>
                </c:pt>
              </c:strCache>
            </c:strRef>
          </c:tx>
          <c:marker>
            <c:symbol val="none"/>
          </c:marker>
          <c:cat>
            <c:numRef>
              <c:f>Foglio1!$C$11:$G$11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Foglio1!$C$13:$G$13</c:f>
              <c:numCache>
                <c:formatCode>#,##0</c:formatCode>
                <c:ptCount val="5"/>
                <c:pt idx="0">
                  <c:v>-1011</c:v>
                </c:pt>
                <c:pt idx="1">
                  <c:v>-592</c:v>
                </c:pt>
                <c:pt idx="2">
                  <c:v>-1125</c:v>
                </c:pt>
                <c:pt idx="3">
                  <c:v>-497</c:v>
                </c:pt>
                <c:pt idx="4">
                  <c:v>-573</c:v>
                </c:pt>
              </c:numCache>
            </c:numRef>
          </c:val>
        </c:ser>
        <c:dLbls/>
        <c:marker val="1"/>
        <c:axId val="64542592"/>
        <c:axId val="64544128"/>
      </c:lineChart>
      <c:catAx>
        <c:axId val="6454259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100"/>
            </a:pPr>
            <a:endParaRPr lang="it-IT"/>
          </a:p>
        </c:txPr>
        <c:crossAx val="64544128"/>
        <c:crosses val="autoZero"/>
        <c:auto val="1"/>
        <c:lblAlgn val="ctr"/>
        <c:lblOffset val="100"/>
      </c:catAx>
      <c:valAx>
        <c:axId val="64544128"/>
        <c:scaling>
          <c:orientation val="minMax"/>
        </c:scaling>
        <c:axPos val="l"/>
        <c:majorGridlines/>
        <c:numFmt formatCode="#,##0" sourceLinked="1"/>
        <c:tickLblPos val="nextTo"/>
        <c:txPr>
          <a:bodyPr/>
          <a:lstStyle/>
          <a:p>
            <a:pPr>
              <a:defRPr sz="1000"/>
            </a:pPr>
            <a:endParaRPr lang="it-IT"/>
          </a:p>
        </c:txPr>
        <c:crossAx val="64542592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sz="800" baseline="0"/>
          </a:pPr>
          <a:endParaRPr lang="it-IT"/>
        </a:p>
      </c:txPr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0.16667</cdr:x>
      <cdr:y>0.91859</cdr:y>
    </cdr:from>
    <cdr:to>
      <cdr:x>0.91667</cdr:x>
      <cdr:y>1</cdr:y>
    </cdr:to>
    <cdr:sp macro="" textlink="">
      <cdr:nvSpPr>
        <cdr:cNvPr id="2" name="CasellaDiTesto 2"/>
        <cdr:cNvSpPr txBox="1"/>
      </cdr:nvSpPr>
      <cdr:spPr>
        <a:xfrm xmlns:a="http://schemas.openxmlformats.org/drawingml/2006/main">
          <a:off x="1152128" y="4167172"/>
          <a:ext cx="5184576" cy="3693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it-IT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it-IT" dirty="0" smtClean="0"/>
            <a:t>Impegni di spesa – valori </a:t>
          </a:r>
          <a:r>
            <a:rPr lang="it-IT" dirty="0" err="1" smtClean="0"/>
            <a:t>procapite</a:t>
          </a:r>
          <a:r>
            <a:rPr lang="it-IT" dirty="0" smtClean="0"/>
            <a:t> in euro</a:t>
          </a:r>
          <a:endParaRPr lang="it-IT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2BE43C-0C20-4739-98F5-A1271513F785}" type="datetimeFigureOut">
              <a:rPr lang="it-IT" smtClean="0"/>
              <a:pPr/>
              <a:t>16/09/2016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B7453A-F892-4377-B592-1E465DE0141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6707798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6BB097-C7DE-41BC-B24B-93364D6C56D2}" type="datetimeFigureOut">
              <a:rPr lang="it-IT" smtClean="0"/>
              <a:pPr/>
              <a:t>16/09/2016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5B59BA-A17D-43D6-9AA2-9FEA6425804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9672682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B59BA-A17D-43D6-9AA2-9FEA64258044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B59BA-A17D-43D6-9AA2-9FEA64258044}" type="slidenum">
              <a:rPr lang="it-IT" smtClean="0"/>
              <a:pPr/>
              <a:t>2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B59BA-A17D-43D6-9AA2-9FEA64258044}" type="slidenum">
              <a:rPr lang="it-IT" smtClean="0"/>
              <a:pPr/>
              <a:t>3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B59BA-A17D-43D6-9AA2-9FEA64258044}" type="slidenum">
              <a:rPr lang="it-IT" smtClean="0"/>
              <a:pPr/>
              <a:t>4</a:t>
            </a:fld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B59BA-A17D-43D6-9AA2-9FEA64258044}" type="slidenum">
              <a:rPr lang="it-IT" smtClean="0"/>
              <a:pPr/>
              <a:t>5</a:t>
            </a:fld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B59BA-A17D-43D6-9AA2-9FEA64258044}" type="slidenum">
              <a:rPr lang="it-IT" smtClean="0"/>
              <a:pPr/>
              <a:t>6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AA8E7-8D7D-41DC-8D6E-768315E3693A}" type="datetimeFigureOut">
              <a:rPr lang="it-IT" smtClean="0"/>
              <a:pPr/>
              <a:t>16/09/2016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6B08-E2E9-4EB2-B8AD-0842A0FB07B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AA8E7-8D7D-41DC-8D6E-768315E3693A}" type="datetimeFigureOut">
              <a:rPr lang="it-IT" smtClean="0"/>
              <a:pPr/>
              <a:t>16/09/2016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6B08-E2E9-4EB2-B8AD-0842A0FB07B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AA8E7-8D7D-41DC-8D6E-768315E3693A}" type="datetimeFigureOut">
              <a:rPr lang="it-IT" smtClean="0"/>
              <a:pPr/>
              <a:t>16/09/2016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6B08-E2E9-4EB2-B8AD-0842A0FB07B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tango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tangolo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2DC98-EB4E-4114-B655-E3B08C0847FC}" type="datetimeFigureOut">
              <a:rPr lang="it-IT" smtClean="0"/>
              <a:pPr/>
              <a:t>16/09/2016</a:t>
            </a:fld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tangolo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4F3C72D-5E1A-4DDB-AD91-9065D447A632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2DC98-EB4E-4114-B655-E3B08C0847FC}" type="datetimeFigureOut">
              <a:rPr lang="it-IT" smtClean="0"/>
              <a:pPr/>
              <a:t>16/09/2016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4F3C72D-5E1A-4DDB-AD91-9065D447A632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ttango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tangolo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3" name="Rettangolo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ttangolo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2DC98-EB4E-4114-B655-E3B08C0847FC}" type="datetimeFigureOut">
              <a:rPr lang="it-IT" smtClean="0"/>
              <a:pPr/>
              <a:t>16/09/2016</a:t>
            </a:fld>
            <a:endParaRPr lang="it-IT"/>
          </a:p>
        </p:txBody>
      </p:sp>
      <p:sp>
        <p:nvSpPr>
          <p:cNvPr id="8" name="Connettore 1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4F3C72D-5E1A-4DDB-AD91-9065D447A632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6B02DC98-EB4E-4114-B655-E3B08C0847FC}" type="datetimeFigureOut">
              <a:rPr lang="it-IT" smtClean="0"/>
              <a:pPr/>
              <a:t>16/09/2016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3C72D-5E1A-4DDB-AD91-9065D447A632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Connettore 1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Segnaposto contenuto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2" name="Segnaposto contenuto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ttore 1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ttangolo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ttangolo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ttangolo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ttangolo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ttangolo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2DC98-EB4E-4114-B655-E3B08C0847FC}" type="datetimeFigureOut">
              <a:rPr lang="it-IT" smtClean="0"/>
              <a:pPr/>
              <a:t>16/09/2016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it-IT"/>
          </a:p>
        </p:txBody>
      </p:sp>
      <p:sp>
        <p:nvSpPr>
          <p:cNvPr id="15" name="Connettore 1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Segnaposto contenuto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6" name="Segnaposto contenuto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5" name="Oval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4F3C72D-5E1A-4DDB-AD91-9065D447A632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3" name="Titolo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2DC98-EB4E-4114-B655-E3B08C0847FC}" type="datetimeFigureOut">
              <a:rPr lang="it-IT" smtClean="0"/>
              <a:pPr/>
              <a:t>16/09/2016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4F3C72D-5E1A-4DDB-AD91-9065D447A63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tangolo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tangolo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ttangolo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ttangolo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2DC98-EB4E-4114-B655-E3B08C0847FC}" type="datetimeFigureOut">
              <a:rPr lang="it-IT" smtClean="0"/>
              <a:pPr/>
              <a:t>16/09/2016</a:t>
            </a:fld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4F3C72D-5E1A-4DDB-AD91-9065D447A632}" type="slidenum">
              <a:rPr lang="it-IT" smtClean="0"/>
              <a:pPr/>
              <a:t>‹N›</a:t>
            </a:fld>
            <a:endParaRPr lang="it-IT"/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57700" y="6096000"/>
            <a:ext cx="46863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tangolo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ttango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ttangolo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ttore 1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Segnaposto contenuto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0" name="Oval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4F3C72D-5E1A-4DDB-AD91-9065D447A632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1" name="Rettangolo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2DC98-EB4E-4114-B655-E3B08C0847FC}" type="datetimeFigureOut">
              <a:rPr lang="it-IT" smtClean="0"/>
              <a:pPr/>
              <a:t>16/09/2016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AA8E7-8D7D-41DC-8D6E-768315E3693A}" type="datetimeFigureOut">
              <a:rPr lang="it-IT" smtClean="0"/>
              <a:pPr/>
              <a:t>16/09/2016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6B08-E2E9-4EB2-B8AD-0842A0FB07B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ttore 1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ttangolo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tangolo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ttangolo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4F3C72D-5E1A-4DDB-AD91-9065D447A632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22" name="Rettangolo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6B02DC98-EB4E-4114-B655-E3B08C0847FC}" type="datetimeFigureOut">
              <a:rPr lang="it-IT" smtClean="0"/>
              <a:pPr/>
              <a:t>16/09/2016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2DC98-EB4E-4114-B655-E3B08C0847FC}" type="datetimeFigureOut">
              <a:rPr lang="it-IT" smtClean="0"/>
              <a:pPr/>
              <a:t>16/09/2016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3C72D-5E1A-4DDB-AD91-9065D447A63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tangolo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tangolo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ttangolo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tangolo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ttore 1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4F3C72D-5E1A-4DDB-AD91-9065D447A632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2DC98-EB4E-4114-B655-E3B08C0847FC}" type="datetimeFigureOut">
              <a:rPr lang="it-IT" smtClean="0"/>
              <a:pPr/>
              <a:t>16/09/2016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2DC98-EB4E-4114-B655-E3B08C0847FC}" type="datetimeFigureOut">
              <a:rPr lang="it-IT" smtClean="0"/>
              <a:pPr/>
              <a:t>16/09/2016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3C72D-5E1A-4DDB-AD91-9065D447A63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2DC98-EB4E-4114-B655-E3B08C0847FC}" type="datetimeFigureOut">
              <a:rPr lang="it-IT" smtClean="0"/>
              <a:pPr/>
              <a:t>16/09/2016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3C72D-5E1A-4DDB-AD91-9065D447A63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AA8E7-8D7D-41DC-8D6E-768315E3693A}" type="datetimeFigureOut">
              <a:rPr lang="it-IT" smtClean="0"/>
              <a:pPr/>
              <a:t>16/09/2016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6B08-E2E9-4EB2-B8AD-0842A0FB07B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AA8E7-8D7D-41DC-8D6E-768315E3693A}" type="datetimeFigureOut">
              <a:rPr lang="it-IT" smtClean="0"/>
              <a:pPr/>
              <a:t>16/09/2016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6B08-E2E9-4EB2-B8AD-0842A0FB07B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AA8E7-8D7D-41DC-8D6E-768315E3693A}" type="datetimeFigureOut">
              <a:rPr lang="it-IT" smtClean="0"/>
              <a:pPr/>
              <a:t>16/09/2016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6B08-E2E9-4EB2-B8AD-0842A0FB07B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AA8E7-8D7D-41DC-8D6E-768315E3693A}" type="datetimeFigureOut">
              <a:rPr lang="it-IT" smtClean="0"/>
              <a:pPr/>
              <a:t>16/09/2016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6B08-E2E9-4EB2-B8AD-0842A0FB07B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AA8E7-8D7D-41DC-8D6E-768315E3693A}" type="datetimeFigureOut">
              <a:rPr lang="it-IT" smtClean="0"/>
              <a:pPr/>
              <a:t>16/09/2016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6B08-E2E9-4EB2-B8AD-0842A0FB07B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AA8E7-8D7D-41DC-8D6E-768315E3693A}" type="datetimeFigureOut">
              <a:rPr lang="it-IT" smtClean="0"/>
              <a:pPr/>
              <a:t>16/09/2016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6B08-E2E9-4EB2-B8AD-0842A0FB07B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AA8E7-8D7D-41DC-8D6E-768315E3693A}" type="datetimeFigureOut">
              <a:rPr lang="it-IT" smtClean="0"/>
              <a:pPr/>
              <a:t>16/09/2016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6B08-E2E9-4EB2-B8AD-0842A0FB07B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EAA8E7-8D7D-41DC-8D6E-768315E3693A}" type="datetimeFigureOut">
              <a:rPr lang="it-IT" smtClean="0"/>
              <a:pPr/>
              <a:t>16/09/2016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B76B08-E2E9-4EB2-B8AD-0842A0FB07B5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tangolo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2EAA8E7-8D7D-41DC-8D6E-768315E3693A}" type="datetimeFigureOut">
              <a:rPr lang="it-IT" smtClean="0"/>
              <a:pPr/>
              <a:t>16/09/2016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ttore 1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9B76B08-E2E9-4EB2-B8AD-0842A0FB07B5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  <p:sldLayoutId id="2147483685" r:id="rId12"/>
    <p:sldLayoutId id="2147483660" r:id="rId13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4" Type="http://schemas.openxmlformats.org/officeDocument/2006/relationships/chart" Target="../charts/char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4" Type="http://schemas.openxmlformats.org/officeDocument/2006/relationships/chart" Target="../charts/char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5724128" y="4653136"/>
            <a:ext cx="280435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b="1" dirty="0" err="1" smtClean="0">
                <a:solidFill>
                  <a:srgbClr val="FF0000"/>
                </a:solidFill>
              </a:rPr>
              <a:t>XXXVII</a:t>
            </a:r>
            <a:r>
              <a:rPr lang="it-IT" b="1" dirty="0" smtClean="0">
                <a:solidFill>
                  <a:srgbClr val="FF0000"/>
                </a:solidFill>
              </a:rPr>
              <a:t> AISRE</a:t>
            </a:r>
          </a:p>
          <a:p>
            <a:r>
              <a:rPr lang="it-IT" b="1" dirty="0" smtClean="0">
                <a:solidFill>
                  <a:srgbClr val="FF0000"/>
                </a:solidFill>
              </a:rPr>
              <a:t>Ancona, 20 settembre 2016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1619672" y="2492896"/>
            <a:ext cx="59046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400" cap="all" dirty="0" smtClean="0"/>
              <a:t>La finanza degli enti territoriali nel 2014 e 2015</a:t>
            </a:r>
          </a:p>
          <a:p>
            <a:pPr algn="ctr"/>
            <a:endParaRPr lang="it-IT" sz="2400" cap="all" dirty="0" smtClean="0"/>
          </a:p>
          <a:p>
            <a:pPr algn="ctr"/>
            <a:r>
              <a:rPr lang="it-IT" sz="2400" dirty="0" smtClean="0"/>
              <a:t>Renato COGNO, Roberta Di STEFANO </a:t>
            </a:r>
            <a:endParaRPr lang="it-IT" sz="2400" dirty="0"/>
          </a:p>
        </p:txBody>
      </p:sp>
      <p:sp>
        <p:nvSpPr>
          <p:cNvPr id="5" name="Rettangolo 4"/>
          <p:cNvSpPr/>
          <p:nvPr/>
        </p:nvSpPr>
        <p:spPr>
          <a:xfrm>
            <a:off x="251520" y="5733256"/>
            <a:ext cx="547260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dirty="0" smtClean="0"/>
              <a:t>con patrocinio della </a:t>
            </a:r>
            <a:r>
              <a:rPr lang="it-IT" sz="1200" b="1" cap="all" dirty="0" smtClean="0"/>
              <a:t>Conferenza delle Regioni e delle Province Autonome</a:t>
            </a:r>
            <a:endParaRPr lang="it-IT" sz="1200" b="1" cap="al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fico 1"/>
          <p:cNvGraphicFramePr/>
          <p:nvPr>
            <p:extLst>
              <p:ext uri="{D42A27DB-BD31-4B8C-83A1-F6EECF244321}">
                <p14:modId xmlns:p14="http://schemas.microsoft.com/office/powerpoint/2010/main" xmlns="" val="1091379023"/>
              </p:ext>
            </p:extLst>
          </p:nvPr>
        </p:nvGraphicFramePr>
        <p:xfrm>
          <a:off x="1655676" y="692696"/>
          <a:ext cx="6984776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CasellaDiTesto 2"/>
          <p:cNvSpPr txBox="1"/>
          <p:nvPr/>
        </p:nvSpPr>
        <p:spPr>
          <a:xfrm>
            <a:off x="3779912" y="4509120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Impegni di spesa – valori </a:t>
            </a:r>
            <a:r>
              <a:rPr lang="it-IT" dirty="0" err="1" smtClean="0"/>
              <a:t>procapite</a:t>
            </a:r>
            <a:r>
              <a:rPr lang="it-IT" dirty="0" smtClean="0"/>
              <a:t> in euro</a:t>
            </a:r>
            <a:endParaRPr lang="it-IT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fico 1"/>
          <p:cNvGraphicFramePr/>
          <p:nvPr/>
        </p:nvGraphicFramePr>
        <p:xfrm>
          <a:off x="1547664" y="1052736"/>
          <a:ext cx="5400600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CasellaDiTesto 2"/>
          <p:cNvSpPr txBox="1"/>
          <p:nvPr/>
        </p:nvSpPr>
        <p:spPr>
          <a:xfrm>
            <a:off x="1979712" y="5445224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Impegni di spesa – valori in milioni di euro</a:t>
            </a:r>
            <a:endParaRPr lang="it-IT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fico 1"/>
          <p:cNvGraphicFramePr/>
          <p:nvPr>
            <p:extLst>
              <p:ext uri="{D42A27DB-BD31-4B8C-83A1-F6EECF244321}">
                <p14:modId xmlns:p14="http://schemas.microsoft.com/office/powerpoint/2010/main" xmlns="" val="1629289253"/>
              </p:ext>
            </p:extLst>
          </p:nvPr>
        </p:nvGraphicFramePr>
        <p:xfrm>
          <a:off x="1043608" y="548680"/>
          <a:ext cx="6912767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fico 1"/>
          <p:cNvGraphicFramePr/>
          <p:nvPr>
            <p:extLst>
              <p:ext uri="{D42A27DB-BD31-4B8C-83A1-F6EECF244321}">
                <p14:modId xmlns:p14="http://schemas.microsoft.com/office/powerpoint/2010/main" xmlns="" val="901378692"/>
              </p:ext>
            </p:extLst>
          </p:nvPr>
        </p:nvGraphicFramePr>
        <p:xfrm>
          <a:off x="323528" y="692696"/>
          <a:ext cx="5670376" cy="34598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CasellaDiTesto 2"/>
          <p:cNvSpPr txBox="1"/>
          <p:nvPr/>
        </p:nvSpPr>
        <p:spPr>
          <a:xfrm>
            <a:off x="467544" y="332656"/>
            <a:ext cx="35942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Entrate correnti – incassi </a:t>
            </a:r>
            <a:r>
              <a:rPr lang="it-IT" sz="1400" dirty="0" err="1" smtClean="0"/>
              <a:t>procapite</a:t>
            </a:r>
            <a:r>
              <a:rPr lang="it-IT" sz="1400" dirty="0" smtClean="0"/>
              <a:t> in euro</a:t>
            </a:r>
            <a:endParaRPr lang="it-IT" sz="1400" dirty="0"/>
          </a:p>
        </p:txBody>
      </p:sp>
      <p:graphicFrame>
        <p:nvGraphicFramePr>
          <p:cNvPr id="4" name="Grafico 3"/>
          <p:cNvGraphicFramePr/>
          <p:nvPr>
            <p:extLst>
              <p:ext uri="{D42A27DB-BD31-4B8C-83A1-F6EECF244321}">
                <p14:modId xmlns:p14="http://schemas.microsoft.com/office/powerpoint/2010/main" xmlns="" val="1096331124"/>
              </p:ext>
            </p:extLst>
          </p:nvPr>
        </p:nvGraphicFramePr>
        <p:xfrm>
          <a:off x="4572000" y="306896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5004048" y="5661248"/>
            <a:ext cx="3775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Spese correnti </a:t>
            </a:r>
            <a:r>
              <a:rPr lang="it-IT" sz="1600" dirty="0" smtClean="0"/>
              <a:t>– </a:t>
            </a:r>
            <a:r>
              <a:rPr lang="it-IT" sz="1400" dirty="0" smtClean="0"/>
              <a:t>pagamenti </a:t>
            </a:r>
            <a:r>
              <a:rPr lang="it-IT" sz="1400" dirty="0" err="1" smtClean="0"/>
              <a:t>procapite</a:t>
            </a:r>
            <a:r>
              <a:rPr lang="it-IT" sz="1400" dirty="0" smtClean="0"/>
              <a:t> in euro</a:t>
            </a:r>
            <a:endParaRPr lang="it-IT" sz="1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fico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480924212"/>
              </p:ext>
            </p:extLst>
          </p:nvPr>
        </p:nvGraphicFramePr>
        <p:xfrm>
          <a:off x="4499992" y="1268760"/>
          <a:ext cx="4392488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CasellaDiTesto 2"/>
          <p:cNvSpPr txBox="1"/>
          <p:nvPr/>
        </p:nvSpPr>
        <p:spPr>
          <a:xfrm>
            <a:off x="4788024" y="476672"/>
            <a:ext cx="3888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9 Città metropolitane (ex Province)</a:t>
            </a:r>
          </a:p>
          <a:p>
            <a:r>
              <a:rPr lang="it-IT" dirty="0" smtClean="0"/>
              <a:t>- </a:t>
            </a:r>
            <a:r>
              <a:rPr lang="it-IT" dirty="0" err="1" smtClean="0"/>
              <a:t>escl</a:t>
            </a:r>
            <a:r>
              <a:rPr lang="it-IT" dirty="0" smtClean="0"/>
              <a:t>. MI nel </a:t>
            </a:r>
            <a:r>
              <a:rPr lang="it-IT" dirty="0"/>
              <a:t>2015 </a:t>
            </a:r>
            <a:r>
              <a:rPr lang="it-IT" sz="1400" dirty="0"/>
              <a:t>(milioni di euro)</a:t>
            </a:r>
          </a:p>
          <a:p>
            <a:endParaRPr lang="it-IT" dirty="0"/>
          </a:p>
        </p:txBody>
      </p:sp>
      <p:graphicFrame>
        <p:nvGraphicFramePr>
          <p:cNvPr id="4" name="Grafico 3"/>
          <p:cNvGraphicFramePr/>
          <p:nvPr>
            <p:extLst>
              <p:ext uri="{D42A27DB-BD31-4B8C-83A1-F6EECF244321}">
                <p14:modId xmlns:p14="http://schemas.microsoft.com/office/powerpoint/2010/main" xmlns="" val="2240684248"/>
              </p:ext>
            </p:extLst>
          </p:nvPr>
        </p:nvGraphicFramePr>
        <p:xfrm>
          <a:off x="179512" y="1400002"/>
          <a:ext cx="4176464" cy="37571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CasellaDiTesto 7"/>
          <p:cNvSpPr txBox="1"/>
          <p:nvPr/>
        </p:nvSpPr>
        <p:spPr>
          <a:xfrm>
            <a:off x="683568" y="404664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Tutte le Province e Città metropolitane </a:t>
            </a:r>
            <a:r>
              <a:rPr lang="it-IT" sz="1400" dirty="0" smtClean="0"/>
              <a:t>(milioni di euro)</a:t>
            </a:r>
            <a:endParaRPr lang="it-IT" dirty="0"/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ersonalizza struttura">
  <a:themeElements>
    <a:clrScheme name="Office">
      <a:dk1>
        <a:sysClr val="windowText" lastClr="000000"/>
      </a:dk1>
      <a:lt1>
        <a:sysClr val="window" lastClr="C0DCC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ittà">
  <a:themeElements>
    <a:clrScheme name="Città">
      <a:dk1>
        <a:sysClr val="windowText" lastClr="000000"/>
      </a:dk1>
      <a:lt1>
        <a:sysClr val="window" lastClr="C0DCC0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ttà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ttà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C0DCC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C0DCC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510</TotalTime>
  <Words>106</Words>
  <Application>Microsoft Office PowerPoint</Application>
  <PresentationFormat>Presentazione su schermo (4:3)</PresentationFormat>
  <Paragraphs>20</Paragraphs>
  <Slides>6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Titoli diapositive</vt:lpstr>
      </vt:variant>
      <vt:variant>
        <vt:i4>6</vt:i4>
      </vt:variant>
    </vt:vector>
  </HeadingPairs>
  <TitlesOfParts>
    <vt:vector size="8" baseType="lpstr">
      <vt:lpstr>Personalizza struttura</vt:lpstr>
      <vt:lpstr>Città</vt:lpstr>
      <vt:lpstr>Diapositiva 1</vt:lpstr>
      <vt:lpstr>Diapositiva 2</vt:lpstr>
      <vt:lpstr>Diapositiva 3</vt:lpstr>
      <vt:lpstr>Diapositiva 4</vt:lpstr>
      <vt:lpstr>Diapositiva 5</vt:lpstr>
      <vt:lpstr>Diapositiva 6</vt:lpstr>
    </vt:vector>
  </TitlesOfParts>
  <Company>Acer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Valued Acer Customer</dc:creator>
  <cp:lastModifiedBy>Valued Acer Customer</cp:lastModifiedBy>
  <cp:revision>40</cp:revision>
  <dcterms:created xsi:type="dcterms:W3CDTF">2014-11-26T10:11:09Z</dcterms:created>
  <dcterms:modified xsi:type="dcterms:W3CDTF">2016-09-16T09:16:30Z</dcterms:modified>
</cp:coreProperties>
</file>