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6" r:id="rId7"/>
    <p:sldId id="261" r:id="rId8"/>
    <p:sldId id="262" r:id="rId9"/>
    <p:sldId id="263" r:id="rId10"/>
    <p:sldId id="264" r:id="rId11"/>
    <p:sldId id="265" r:id="rId12"/>
    <p:sldId id="267" r:id="rId13"/>
    <p:sldId id="268" r:id="rId14"/>
    <p:sldId id="269" r:id="rId15"/>
    <p:sldId id="270" r:id="rId16"/>
    <p:sldId id="271" r:id="rId17"/>
    <p:sldId id="273" r:id="rId18"/>
    <p:sldId id="274" r:id="rId1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A27C5C-EC70-4A7B-A464-EA9EF2247C73}" type="doc">
      <dgm:prSet loTypeId="urn:microsoft.com/office/officeart/2009/3/layout/PieProcess" loCatId="list" qsTypeId="urn:microsoft.com/office/officeart/2005/8/quickstyle/simple1" qsCatId="simple" csTypeId="urn:microsoft.com/office/officeart/2005/8/colors/accent1_2" csCatId="accent1" phldr="1"/>
      <dgm:spPr/>
      <dgm:t>
        <a:bodyPr/>
        <a:lstStyle/>
        <a:p>
          <a:endParaRPr lang="it-IT"/>
        </a:p>
      </dgm:t>
    </dgm:pt>
    <dgm:pt modelId="{5A5BB8DB-7E34-4FC7-9DAD-E718537BB80D}">
      <dgm:prSet/>
      <dgm:spPr/>
      <dgm:t>
        <a:bodyPr/>
        <a:lstStyle/>
        <a:p>
          <a:pPr rtl="0"/>
          <a:r>
            <a:rPr lang="it-IT" smtClean="0"/>
            <a:t>Cosa?</a:t>
          </a:r>
          <a:endParaRPr lang="it-IT"/>
        </a:p>
      </dgm:t>
    </dgm:pt>
    <dgm:pt modelId="{105A7A97-26DE-4732-B511-0080687BEB87}" type="parTrans" cxnId="{0999A116-13CB-4B34-81AA-2AE8A743E193}">
      <dgm:prSet/>
      <dgm:spPr/>
      <dgm:t>
        <a:bodyPr/>
        <a:lstStyle/>
        <a:p>
          <a:endParaRPr lang="it-IT"/>
        </a:p>
      </dgm:t>
    </dgm:pt>
    <dgm:pt modelId="{611819EE-15AD-4984-B458-190339F9700B}" type="sibTrans" cxnId="{0999A116-13CB-4B34-81AA-2AE8A743E193}">
      <dgm:prSet/>
      <dgm:spPr/>
      <dgm:t>
        <a:bodyPr/>
        <a:lstStyle/>
        <a:p>
          <a:endParaRPr lang="it-IT"/>
        </a:p>
      </dgm:t>
    </dgm:pt>
    <dgm:pt modelId="{C0007575-31E2-4C0B-B0E5-E6157AAECCC5}">
      <dgm:prSet custT="1"/>
      <dgm:spPr/>
      <dgm:t>
        <a:bodyPr/>
        <a:lstStyle/>
        <a:p>
          <a:pPr rtl="0"/>
          <a:r>
            <a:rPr lang="it-IT" sz="1400" dirty="0" smtClean="0"/>
            <a:t>Esplorazione dei processi di </a:t>
          </a:r>
          <a:r>
            <a:rPr lang="it-IT" sz="1400" b="1" i="1" dirty="0" err="1" smtClean="0"/>
            <a:t>strategy-making</a:t>
          </a:r>
          <a:r>
            <a:rPr lang="it-IT" sz="1400" b="1" dirty="0" smtClean="0"/>
            <a:t>, </a:t>
          </a:r>
          <a:r>
            <a:rPr lang="it-IT" sz="1400" b="1" i="1" dirty="0" err="1" smtClean="0"/>
            <a:t>decision-making</a:t>
          </a:r>
          <a:r>
            <a:rPr lang="it-IT" sz="1400" b="1" dirty="0" smtClean="0"/>
            <a:t> e </a:t>
          </a:r>
          <a:r>
            <a:rPr lang="it-IT" sz="1400" b="1" i="1" dirty="0" smtClean="0"/>
            <a:t>policy-</a:t>
          </a:r>
          <a:r>
            <a:rPr lang="it-IT" sz="1400" b="1" i="1" dirty="0" err="1" smtClean="0"/>
            <a:t>making</a:t>
          </a:r>
          <a:r>
            <a:rPr lang="it-IT" sz="1400" b="1" dirty="0" smtClean="0"/>
            <a:t> </a:t>
          </a:r>
          <a:r>
            <a:rPr lang="it-IT" sz="1400" dirty="0" smtClean="0"/>
            <a:t>relativi al </a:t>
          </a:r>
          <a:r>
            <a:rPr lang="it-IT" sz="1400" b="1" dirty="0" smtClean="0"/>
            <a:t>miglioramento dell’accesso ai servizi di base </a:t>
          </a:r>
          <a:r>
            <a:rPr lang="it-IT" sz="1400" dirty="0" smtClean="0"/>
            <a:t>in alcune </a:t>
          </a:r>
          <a:r>
            <a:rPr lang="it-IT" sz="1400" b="1" dirty="0" smtClean="0"/>
            <a:t>aree interne italiane</a:t>
          </a:r>
          <a:r>
            <a:rPr lang="it-IT" sz="1400" dirty="0" smtClean="0"/>
            <a:t>. </a:t>
          </a:r>
          <a:endParaRPr lang="it-IT" sz="1400" dirty="0"/>
        </a:p>
      </dgm:t>
    </dgm:pt>
    <dgm:pt modelId="{95D7F562-EE12-4B27-88FA-620FB6FA2EBD}" type="parTrans" cxnId="{2EAAEE5F-1A72-4B33-AAAB-FF7780DE9D38}">
      <dgm:prSet/>
      <dgm:spPr/>
      <dgm:t>
        <a:bodyPr/>
        <a:lstStyle/>
        <a:p>
          <a:endParaRPr lang="it-IT"/>
        </a:p>
      </dgm:t>
    </dgm:pt>
    <dgm:pt modelId="{3FC0C5ED-1C97-4F2B-B315-9D5EC5656B7D}" type="sibTrans" cxnId="{2EAAEE5F-1A72-4B33-AAAB-FF7780DE9D38}">
      <dgm:prSet/>
      <dgm:spPr/>
      <dgm:t>
        <a:bodyPr/>
        <a:lstStyle/>
        <a:p>
          <a:endParaRPr lang="it-IT"/>
        </a:p>
      </dgm:t>
    </dgm:pt>
    <dgm:pt modelId="{C5A19B56-A169-421F-8D93-9324A069B311}">
      <dgm:prSet/>
      <dgm:spPr/>
      <dgm:t>
        <a:bodyPr/>
        <a:lstStyle/>
        <a:p>
          <a:pPr rtl="0"/>
          <a:r>
            <a:rPr lang="it-IT" dirty="0" smtClean="0"/>
            <a:t>Come?</a:t>
          </a:r>
          <a:endParaRPr lang="it-IT" dirty="0"/>
        </a:p>
      </dgm:t>
    </dgm:pt>
    <dgm:pt modelId="{B398F845-1874-45F1-B7AA-79F0D3A030AC}" type="parTrans" cxnId="{DF57D1BF-4D69-4FB6-8880-E2BE6B00AFA4}">
      <dgm:prSet/>
      <dgm:spPr/>
      <dgm:t>
        <a:bodyPr/>
        <a:lstStyle/>
        <a:p>
          <a:endParaRPr lang="it-IT"/>
        </a:p>
      </dgm:t>
    </dgm:pt>
    <dgm:pt modelId="{D88C1332-6BB3-4447-8210-E988997DAFC8}" type="sibTrans" cxnId="{DF57D1BF-4D69-4FB6-8880-E2BE6B00AFA4}">
      <dgm:prSet/>
      <dgm:spPr/>
      <dgm:t>
        <a:bodyPr/>
        <a:lstStyle/>
        <a:p>
          <a:endParaRPr lang="it-IT"/>
        </a:p>
      </dgm:t>
    </dgm:pt>
    <dgm:pt modelId="{B2EEB5AE-7B44-40F4-8E08-4C30B0F2607E}">
      <dgm:prSet custT="1"/>
      <dgm:spPr/>
      <dgm:t>
        <a:bodyPr/>
        <a:lstStyle/>
        <a:p>
          <a:pPr rtl="0"/>
          <a:r>
            <a:rPr lang="it-IT" sz="1400" dirty="0" smtClean="0"/>
            <a:t>Applicazione di un’</a:t>
          </a:r>
          <a:r>
            <a:rPr lang="it-IT" sz="1400" b="1" dirty="0" smtClean="0"/>
            <a:t>analisi del contenuto multi-dimensionale e relazionale dei documenti di programmazione</a:t>
          </a:r>
          <a:r>
            <a:rPr lang="it-IT" sz="1400" dirty="0" smtClean="0"/>
            <a:t> prodotti nell’ambito della Strategia Nazionale Aree Interne Italiana (</a:t>
          </a:r>
          <a:r>
            <a:rPr lang="it-IT" sz="1400" b="1" dirty="0" smtClean="0"/>
            <a:t>SNAI</a:t>
          </a:r>
          <a:r>
            <a:rPr lang="it-IT" sz="1400" dirty="0" smtClean="0"/>
            <a:t>).</a:t>
          </a:r>
          <a:endParaRPr lang="it-IT" sz="1400" dirty="0"/>
        </a:p>
      </dgm:t>
    </dgm:pt>
    <dgm:pt modelId="{A7131F0B-0731-460D-9136-1FB755B00306}" type="parTrans" cxnId="{2444F765-B376-46DA-B051-131EFC39EB8E}">
      <dgm:prSet/>
      <dgm:spPr/>
      <dgm:t>
        <a:bodyPr/>
        <a:lstStyle/>
        <a:p>
          <a:endParaRPr lang="it-IT"/>
        </a:p>
      </dgm:t>
    </dgm:pt>
    <dgm:pt modelId="{BC09791A-9185-4B6B-BFCA-7021EDCA7449}" type="sibTrans" cxnId="{2444F765-B376-46DA-B051-131EFC39EB8E}">
      <dgm:prSet/>
      <dgm:spPr/>
      <dgm:t>
        <a:bodyPr/>
        <a:lstStyle/>
        <a:p>
          <a:endParaRPr lang="it-IT"/>
        </a:p>
      </dgm:t>
    </dgm:pt>
    <dgm:pt modelId="{C1C1B5AE-4E1D-4232-AD0B-BF19674649D7}">
      <dgm:prSet/>
      <dgm:spPr/>
      <dgm:t>
        <a:bodyPr/>
        <a:lstStyle/>
        <a:p>
          <a:pPr rtl="0"/>
          <a:r>
            <a:rPr lang="it-IT" dirty="0" smtClean="0"/>
            <a:t>Obiettivi:</a:t>
          </a:r>
          <a:endParaRPr lang="it-IT" dirty="0"/>
        </a:p>
      </dgm:t>
    </dgm:pt>
    <dgm:pt modelId="{D47A608B-F89E-41C6-AE90-DC964CD24868}" type="parTrans" cxnId="{117FDBAC-6824-415B-ABD1-AE346EA15DCE}">
      <dgm:prSet/>
      <dgm:spPr/>
      <dgm:t>
        <a:bodyPr/>
        <a:lstStyle/>
        <a:p>
          <a:endParaRPr lang="it-IT"/>
        </a:p>
      </dgm:t>
    </dgm:pt>
    <dgm:pt modelId="{191AEC1F-EA6C-43F0-B4C4-036D8E16CB2D}" type="sibTrans" cxnId="{117FDBAC-6824-415B-ABD1-AE346EA15DCE}">
      <dgm:prSet/>
      <dgm:spPr/>
      <dgm:t>
        <a:bodyPr/>
        <a:lstStyle/>
        <a:p>
          <a:endParaRPr lang="it-IT"/>
        </a:p>
      </dgm:t>
    </dgm:pt>
    <dgm:pt modelId="{28C17DF8-A9C5-49DA-8CF0-48D89727A88D}">
      <dgm:prSet custT="1"/>
      <dgm:spPr/>
      <dgm:t>
        <a:bodyPr/>
        <a:lstStyle/>
        <a:p>
          <a:pPr rtl="0"/>
          <a:r>
            <a:rPr lang="it-IT" sz="1400" dirty="0" smtClean="0"/>
            <a:t>1. Comprendere quali sono le </a:t>
          </a:r>
          <a:r>
            <a:rPr lang="it-IT" sz="1400" b="1" dirty="0" smtClean="0"/>
            <a:t>differenze o le similitudini tra le concezioni emergenti </a:t>
          </a:r>
          <a:r>
            <a:rPr lang="it-IT" sz="1400" dirty="0" smtClean="0"/>
            <a:t>rispetto ai servizi di base e come queste si inseriscano nel processo generale di </a:t>
          </a:r>
          <a:r>
            <a:rPr lang="it-IT" sz="1400" b="1" dirty="0" smtClean="0"/>
            <a:t>definizione delle politiche locali </a:t>
          </a:r>
          <a:r>
            <a:rPr lang="it-IT" sz="1400" dirty="0" smtClean="0"/>
            <a:t>(applicazione di analisi delle corrispondenze lessicali su dati testuali): ispezionare le strategie pianificate per migliorare l’accesso ai servizi di base.</a:t>
          </a:r>
          <a:endParaRPr lang="it-IT" sz="1400" dirty="0"/>
        </a:p>
      </dgm:t>
    </dgm:pt>
    <dgm:pt modelId="{03EE2F74-312B-4B15-9B2E-95C57F7B72B7}" type="parTrans" cxnId="{1BC51882-B70E-4EAB-A050-9666FDB05A47}">
      <dgm:prSet/>
      <dgm:spPr/>
      <dgm:t>
        <a:bodyPr/>
        <a:lstStyle/>
        <a:p>
          <a:endParaRPr lang="it-IT"/>
        </a:p>
      </dgm:t>
    </dgm:pt>
    <dgm:pt modelId="{BA45DD7F-B962-49A2-993A-9493C0D4CC53}" type="sibTrans" cxnId="{1BC51882-B70E-4EAB-A050-9666FDB05A47}">
      <dgm:prSet/>
      <dgm:spPr/>
      <dgm:t>
        <a:bodyPr/>
        <a:lstStyle/>
        <a:p>
          <a:endParaRPr lang="it-IT"/>
        </a:p>
      </dgm:t>
    </dgm:pt>
    <dgm:pt modelId="{581A2C3B-A7D9-4701-96E1-54FB04D29342}">
      <dgm:prSet custT="1"/>
      <dgm:spPr/>
      <dgm:t>
        <a:bodyPr/>
        <a:lstStyle/>
        <a:p>
          <a:pPr rtl="0"/>
          <a:r>
            <a:rPr lang="it-IT" sz="1400" dirty="0" smtClean="0"/>
            <a:t>2. Identificare le dimensioni di significato latente alla base della </a:t>
          </a:r>
          <a:r>
            <a:rPr lang="it-IT" sz="1400" b="1" dirty="0" smtClean="0"/>
            <a:t>definizione dei diversi concetti di miglioramento </a:t>
          </a:r>
          <a:r>
            <a:rPr lang="it-IT" sz="1400" dirty="0" smtClean="0"/>
            <a:t>delle strategie d’accesso ai servizi di base: esplorazione dei modi in cui le </a:t>
          </a:r>
          <a:r>
            <a:rPr lang="it-IT" sz="1400" b="1" dirty="0" smtClean="0"/>
            <a:t>strategie</a:t>
          </a:r>
          <a:r>
            <a:rPr lang="it-IT" sz="1400" dirty="0" smtClean="0"/>
            <a:t> di accesso ai servizi vengono </a:t>
          </a:r>
          <a:r>
            <a:rPr lang="it-IT" sz="1400" b="1" dirty="0" smtClean="0"/>
            <a:t>interpretate a livello locale</a:t>
          </a:r>
          <a:r>
            <a:rPr lang="it-IT" sz="1400" dirty="0" smtClean="0"/>
            <a:t>.</a:t>
          </a:r>
          <a:endParaRPr lang="it-IT" sz="1400" dirty="0"/>
        </a:p>
      </dgm:t>
    </dgm:pt>
    <dgm:pt modelId="{FA406E31-0CF8-4FF2-962A-FA07B5A43F77}" type="parTrans" cxnId="{B51551D0-97CC-4063-8812-6B108903A0F2}">
      <dgm:prSet/>
      <dgm:spPr/>
      <dgm:t>
        <a:bodyPr/>
        <a:lstStyle/>
        <a:p>
          <a:endParaRPr lang="it-IT"/>
        </a:p>
      </dgm:t>
    </dgm:pt>
    <dgm:pt modelId="{5AF28E25-3963-47CD-B9D6-EEE2A0383B2B}" type="sibTrans" cxnId="{B51551D0-97CC-4063-8812-6B108903A0F2}">
      <dgm:prSet/>
      <dgm:spPr/>
      <dgm:t>
        <a:bodyPr/>
        <a:lstStyle/>
        <a:p>
          <a:endParaRPr lang="it-IT"/>
        </a:p>
      </dgm:t>
    </dgm:pt>
    <dgm:pt modelId="{43E07BAC-C8CC-4E08-AFC9-DA90ED0264DA}">
      <dgm:prSet custT="1"/>
      <dgm:spPr/>
      <dgm:t>
        <a:bodyPr/>
        <a:lstStyle/>
        <a:p>
          <a:pPr rtl="0"/>
          <a:r>
            <a:rPr lang="it-IT" sz="1400" dirty="0" smtClean="0"/>
            <a:t>3. Alimentare il </a:t>
          </a:r>
          <a:r>
            <a:rPr lang="it-IT" sz="1400" b="1" dirty="0" smtClean="0"/>
            <a:t>dibattito</a:t>
          </a:r>
          <a:r>
            <a:rPr lang="it-IT" sz="1400" dirty="0" smtClean="0"/>
            <a:t> sulle </a:t>
          </a:r>
          <a:r>
            <a:rPr lang="it-IT" sz="1400" b="1" dirty="0" smtClean="0"/>
            <a:t>opzioni di </a:t>
          </a:r>
          <a:r>
            <a:rPr lang="it-IT" sz="1400" b="1" i="1" dirty="0" smtClean="0"/>
            <a:t>policy</a:t>
          </a:r>
          <a:r>
            <a:rPr lang="it-IT" sz="1400" b="1" dirty="0" smtClean="0"/>
            <a:t> </a:t>
          </a:r>
          <a:r>
            <a:rPr lang="it-IT" sz="1400" dirty="0" smtClean="0"/>
            <a:t>progettate a </a:t>
          </a:r>
          <a:r>
            <a:rPr lang="it-IT" sz="1400" b="1" dirty="0" smtClean="0"/>
            <a:t>livello locale</a:t>
          </a:r>
          <a:r>
            <a:rPr lang="it-IT" sz="1400" dirty="0" smtClean="0"/>
            <a:t> per garantire l’accesso ai servizi essenziali: evidenziare gli </a:t>
          </a:r>
          <a:r>
            <a:rPr lang="it-IT" sz="1400" b="1" dirty="0" smtClean="0"/>
            <a:t>approcci più comuni di </a:t>
          </a:r>
          <a:r>
            <a:rPr lang="it-IT" sz="1400" b="1" i="1" dirty="0" smtClean="0"/>
            <a:t>policy-</a:t>
          </a:r>
          <a:r>
            <a:rPr lang="it-IT" sz="1400" b="1" i="1" dirty="0" err="1" smtClean="0"/>
            <a:t>making</a:t>
          </a:r>
          <a:r>
            <a:rPr lang="it-IT" sz="1400" b="1" dirty="0" smtClean="0"/>
            <a:t> </a:t>
          </a:r>
          <a:r>
            <a:rPr lang="it-IT" sz="1400" dirty="0" smtClean="0"/>
            <a:t>che ne derivano.</a:t>
          </a:r>
          <a:endParaRPr lang="it-IT" sz="1400" dirty="0"/>
        </a:p>
      </dgm:t>
    </dgm:pt>
    <dgm:pt modelId="{2BC8C247-E462-4DCB-A08F-B1262F6E3B95}" type="parTrans" cxnId="{AB082F9E-630F-4CD4-8F7E-D40372FCC258}">
      <dgm:prSet/>
      <dgm:spPr/>
      <dgm:t>
        <a:bodyPr/>
        <a:lstStyle/>
        <a:p>
          <a:endParaRPr lang="it-IT"/>
        </a:p>
      </dgm:t>
    </dgm:pt>
    <dgm:pt modelId="{D15A3082-F441-4C5C-9141-7F3DFCEF5C7C}" type="sibTrans" cxnId="{AB082F9E-630F-4CD4-8F7E-D40372FCC258}">
      <dgm:prSet/>
      <dgm:spPr/>
      <dgm:t>
        <a:bodyPr/>
        <a:lstStyle/>
        <a:p>
          <a:endParaRPr lang="it-IT"/>
        </a:p>
      </dgm:t>
    </dgm:pt>
    <dgm:pt modelId="{789F97FD-0AFE-457B-A73A-54F168F7CDE1}" type="pres">
      <dgm:prSet presAssocID="{33A27C5C-EC70-4A7B-A464-EA9EF2247C73}" presName="Name0" presStyleCnt="0">
        <dgm:presLayoutVars>
          <dgm:chMax val="7"/>
          <dgm:chPref val="7"/>
          <dgm:dir/>
          <dgm:animOne val="branch"/>
          <dgm:animLvl val="lvl"/>
        </dgm:presLayoutVars>
      </dgm:prSet>
      <dgm:spPr/>
      <dgm:t>
        <a:bodyPr/>
        <a:lstStyle/>
        <a:p>
          <a:endParaRPr lang="it-IT"/>
        </a:p>
      </dgm:t>
    </dgm:pt>
    <dgm:pt modelId="{292A44FF-6131-4B01-B016-450BE788B400}" type="pres">
      <dgm:prSet presAssocID="{5A5BB8DB-7E34-4FC7-9DAD-E718537BB80D}" presName="ParentComposite" presStyleCnt="0"/>
      <dgm:spPr/>
    </dgm:pt>
    <dgm:pt modelId="{21A59CC2-277E-4C72-B53C-375B8921C8B2}" type="pres">
      <dgm:prSet presAssocID="{5A5BB8DB-7E34-4FC7-9DAD-E718537BB80D}" presName="Chord" presStyleLbl="bgShp" presStyleIdx="0" presStyleCnt="3"/>
      <dgm:spPr/>
    </dgm:pt>
    <dgm:pt modelId="{75CD149E-66D4-4672-B464-2A4DCDF52C50}" type="pres">
      <dgm:prSet presAssocID="{5A5BB8DB-7E34-4FC7-9DAD-E718537BB80D}" presName="Pie" presStyleLbl="alignNode1" presStyleIdx="0" presStyleCnt="3"/>
      <dgm:spPr/>
    </dgm:pt>
    <dgm:pt modelId="{63B802A6-A83E-423D-8CAC-8D9F71091A84}" type="pres">
      <dgm:prSet presAssocID="{5A5BB8DB-7E34-4FC7-9DAD-E718537BB80D}" presName="Parent" presStyleLbl="revTx" presStyleIdx="0" presStyleCnt="6">
        <dgm:presLayoutVars>
          <dgm:chMax val="1"/>
          <dgm:chPref val="1"/>
          <dgm:bulletEnabled val="1"/>
        </dgm:presLayoutVars>
      </dgm:prSet>
      <dgm:spPr/>
      <dgm:t>
        <a:bodyPr/>
        <a:lstStyle/>
        <a:p>
          <a:endParaRPr lang="it-IT"/>
        </a:p>
      </dgm:t>
    </dgm:pt>
    <dgm:pt modelId="{568A47BE-55B5-425A-A632-9673B2422A19}" type="pres">
      <dgm:prSet presAssocID="{3FC0C5ED-1C97-4F2B-B315-9D5EC5656B7D}" presName="negSibTrans" presStyleCnt="0"/>
      <dgm:spPr/>
    </dgm:pt>
    <dgm:pt modelId="{E559A35F-B522-4C4E-8E53-FB75DF7A39DB}" type="pres">
      <dgm:prSet presAssocID="{5A5BB8DB-7E34-4FC7-9DAD-E718537BB80D}" presName="composite" presStyleCnt="0"/>
      <dgm:spPr/>
    </dgm:pt>
    <dgm:pt modelId="{B3D29F8B-2B5C-43C4-BD32-64CABB70B450}" type="pres">
      <dgm:prSet presAssocID="{5A5BB8DB-7E34-4FC7-9DAD-E718537BB80D}" presName="Child" presStyleLbl="revTx" presStyleIdx="1" presStyleCnt="6" custScaleX="92292" custScaleY="136111">
        <dgm:presLayoutVars>
          <dgm:chMax val="0"/>
          <dgm:chPref val="0"/>
          <dgm:bulletEnabled val="1"/>
        </dgm:presLayoutVars>
      </dgm:prSet>
      <dgm:spPr/>
      <dgm:t>
        <a:bodyPr/>
        <a:lstStyle/>
        <a:p>
          <a:endParaRPr lang="it-IT"/>
        </a:p>
      </dgm:t>
    </dgm:pt>
    <dgm:pt modelId="{0A707C9C-96A7-420C-AFB6-957F2892B182}" type="pres">
      <dgm:prSet presAssocID="{611819EE-15AD-4984-B458-190339F9700B}" presName="sibTrans" presStyleCnt="0"/>
      <dgm:spPr/>
    </dgm:pt>
    <dgm:pt modelId="{4CF727AC-5483-4CEA-B03B-F3282163D89B}" type="pres">
      <dgm:prSet presAssocID="{C5A19B56-A169-421F-8D93-9324A069B311}" presName="ParentComposite" presStyleCnt="0"/>
      <dgm:spPr/>
    </dgm:pt>
    <dgm:pt modelId="{AD4BF032-E49C-4619-A152-F120914065FB}" type="pres">
      <dgm:prSet presAssocID="{C5A19B56-A169-421F-8D93-9324A069B311}" presName="Chord" presStyleLbl="bgShp" presStyleIdx="1" presStyleCnt="3"/>
      <dgm:spPr/>
    </dgm:pt>
    <dgm:pt modelId="{21D35B6B-1640-4AAD-AFBD-FA3FAB973540}" type="pres">
      <dgm:prSet presAssocID="{C5A19B56-A169-421F-8D93-9324A069B311}" presName="Pie" presStyleLbl="alignNode1" presStyleIdx="1" presStyleCnt="3"/>
      <dgm:spPr/>
    </dgm:pt>
    <dgm:pt modelId="{B9AD6911-F24E-41E8-8CC1-958626E051EF}" type="pres">
      <dgm:prSet presAssocID="{C5A19B56-A169-421F-8D93-9324A069B311}" presName="Parent" presStyleLbl="revTx" presStyleIdx="2" presStyleCnt="6">
        <dgm:presLayoutVars>
          <dgm:chMax val="1"/>
          <dgm:chPref val="1"/>
          <dgm:bulletEnabled val="1"/>
        </dgm:presLayoutVars>
      </dgm:prSet>
      <dgm:spPr/>
      <dgm:t>
        <a:bodyPr/>
        <a:lstStyle/>
        <a:p>
          <a:endParaRPr lang="it-IT"/>
        </a:p>
      </dgm:t>
    </dgm:pt>
    <dgm:pt modelId="{FBA64819-94EF-42E9-943D-7CF4694E6F11}" type="pres">
      <dgm:prSet presAssocID="{BC09791A-9185-4B6B-BFCA-7021EDCA7449}" presName="negSibTrans" presStyleCnt="0"/>
      <dgm:spPr/>
    </dgm:pt>
    <dgm:pt modelId="{4FE56D9E-B16D-427B-B011-97D65FCD166D}" type="pres">
      <dgm:prSet presAssocID="{C5A19B56-A169-421F-8D93-9324A069B311}" presName="composite" presStyleCnt="0"/>
      <dgm:spPr/>
    </dgm:pt>
    <dgm:pt modelId="{57402228-D063-4FE6-AFF1-169C7BBE9FD3}" type="pres">
      <dgm:prSet presAssocID="{C5A19B56-A169-421F-8D93-9324A069B311}" presName="Child" presStyleLbl="revTx" presStyleIdx="3" presStyleCnt="6" custScaleX="111826" custScaleY="136111">
        <dgm:presLayoutVars>
          <dgm:chMax val="0"/>
          <dgm:chPref val="0"/>
          <dgm:bulletEnabled val="1"/>
        </dgm:presLayoutVars>
      </dgm:prSet>
      <dgm:spPr/>
      <dgm:t>
        <a:bodyPr/>
        <a:lstStyle/>
        <a:p>
          <a:endParaRPr lang="it-IT"/>
        </a:p>
      </dgm:t>
    </dgm:pt>
    <dgm:pt modelId="{FB8DE188-46E8-4C67-A07E-1EEB91109964}" type="pres">
      <dgm:prSet presAssocID="{D88C1332-6BB3-4447-8210-E988997DAFC8}" presName="sibTrans" presStyleCnt="0"/>
      <dgm:spPr/>
    </dgm:pt>
    <dgm:pt modelId="{2F5D4E9F-7672-4974-A842-4E48DAD939FE}" type="pres">
      <dgm:prSet presAssocID="{C1C1B5AE-4E1D-4232-AD0B-BF19674649D7}" presName="ParentComposite" presStyleCnt="0"/>
      <dgm:spPr/>
    </dgm:pt>
    <dgm:pt modelId="{C44E95FC-F9A8-4890-A1B3-F4DF3765EB95}" type="pres">
      <dgm:prSet presAssocID="{C1C1B5AE-4E1D-4232-AD0B-BF19674649D7}" presName="Chord" presStyleLbl="bgShp" presStyleIdx="2" presStyleCnt="3"/>
      <dgm:spPr/>
    </dgm:pt>
    <dgm:pt modelId="{BE2BFD23-7873-4CA7-BD0D-B47A6FC6E2D2}" type="pres">
      <dgm:prSet presAssocID="{C1C1B5AE-4E1D-4232-AD0B-BF19674649D7}" presName="Pie" presStyleLbl="alignNode1" presStyleIdx="2" presStyleCnt="3"/>
      <dgm:spPr/>
    </dgm:pt>
    <dgm:pt modelId="{803C0777-3208-40D6-B8DC-34B5747487DC}" type="pres">
      <dgm:prSet presAssocID="{C1C1B5AE-4E1D-4232-AD0B-BF19674649D7}" presName="Parent" presStyleLbl="revTx" presStyleIdx="4" presStyleCnt="6">
        <dgm:presLayoutVars>
          <dgm:chMax val="1"/>
          <dgm:chPref val="1"/>
          <dgm:bulletEnabled val="1"/>
        </dgm:presLayoutVars>
      </dgm:prSet>
      <dgm:spPr/>
      <dgm:t>
        <a:bodyPr/>
        <a:lstStyle/>
        <a:p>
          <a:endParaRPr lang="it-IT"/>
        </a:p>
      </dgm:t>
    </dgm:pt>
    <dgm:pt modelId="{14B23AAD-343B-4676-80E4-6E3DF102F8AE}" type="pres">
      <dgm:prSet presAssocID="{BA45DD7F-B962-49A2-993A-9493C0D4CC53}" presName="negSibTrans" presStyleCnt="0"/>
      <dgm:spPr/>
    </dgm:pt>
    <dgm:pt modelId="{131268D7-3533-4794-9581-CCBC6F0C75C9}" type="pres">
      <dgm:prSet presAssocID="{C1C1B5AE-4E1D-4232-AD0B-BF19674649D7}" presName="composite" presStyleCnt="0"/>
      <dgm:spPr/>
    </dgm:pt>
    <dgm:pt modelId="{EE6C4CAE-67DC-40FB-AB75-E51BD18C1500}" type="pres">
      <dgm:prSet presAssocID="{C1C1B5AE-4E1D-4232-AD0B-BF19674649D7}" presName="Child" presStyleLbl="revTx" presStyleIdx="5" presStyleCnt="6" custScaleX="280111" custScaleY="136111">
        <dgm:presLayoutVars>
          <dgm:chMax val="0"/>
          <dgm:chPref val="0"/>
          <dgm:bulletEnabled val="1"/>
        </dgm:presLayoutVars>
      </dgm:prSet>
      <dgm:spPr/>
      <dgm:t>
        <a:bodyPr/>
        <a:lstStyle/>
        <a:p>
          <a:endParaRPr lang="it-IT"/>
        </a:p>
      </dgm:t>
    </dgm:pt>
  </dgm:ptLst>
  <dgm:cxnLst>
    <dgm:cxn modelId="{A6551124-71A8-4550-9973-4A1AA1E01A21}" type="presOf" srcId="{33A27C5C-EC70-4A7B-A464-EA9EF2247C73}" destId="{789F97FD-0AFE-457B-A73A-54F168F7CDE1}" srcOrd="0" destOrd="0" presId="urn:microsoft.com/office/officeart/2009/3/layout/PieProcess"/>
    <dgm:cxn modelId="{1BC51882-B70E-4EAB-A050-9666FDB05A47}" srcId="{C1C1B5AE-4E1D-4232-AD0B-BF19674649D7}" destId="{28C17DF8-A9C5-49DA-8CF0-48D89727A88D}" srcOrd="0" destOrd="0" parTransId="{03EE2F74-312B-4B15-9B2E-95C57F7B72B7}" sibTransId="{BA45DD7F-B962-49A2-993A-9493C0D4CC53}"/>
    <dgm:cxn modelId="{0DA61E9C-252E-4D4D-80B2-F11F51BF6EF4}" type="presOf" srcId="{43E07BAC-C8CC-4E08-AFC9-DA90ED0264DA}" destId="{EE6C4CAE-67DC-40FB-AB75-E51BD18C1500}" srcOrd="0" destOrd="2" presId="urn:microsoft.com/office/officeart/2009/3/layout/PieProcess"/>
    <dgm:cxn modelId="{03862AB9-8410-420C-9301-8EC1ECC05562}" type="presOf" srcId="{28C17DF8-A9C5-49DA-8CF0-48D89727A88D}" destId="{EE6C4CAE-67DC-40FB-AB75-E51BD18C1500}" srcOrd="0" destOrd="0" presId="urn:microsoft.com/office/officeart/2009/3/layout/PieProcess"/>
    <dgm:cxn modelId="{DF57D1BF-4D69-4FB6-8880-E2BE6B00AFA4}" srcId="{33A27C5C-EC70-4A7B-A464-EA9EF2247C73}" destId="{C5A19B56-A169-421F-8D93-9324A069B311}" srcOrd="1" destOrd="0" parTransId="{B398F845-1874-45F1-B7AA-79F0D3A030AC}" sibTransId="{D88C1332-6BB3-4447-8210-E988997DAFC8}"/>
    <dgm:cxn modelId="{B51551D0-97CC-4063-8812-6B108903A0F2}" srcId="{C1C1B5AE-4E1D-4232-AD0B-BF19674649D7}" destId="{581A2C3B-A7D9-4701-96E1-54FB04D29342}" srcOrd="1" destOrd="0" parTransId="{FA406E31-0CF8-4FF2-962A-FA07B5A43F77}" sibTransId="{5AF28E25-3963-47CD-B9D6-EEE2A0383B2B}"/>
    <dgm:cxn modelId="{2EAAEE5F-1A72-4B33-AAAB-FF7780DE9D38}" srcId="{5A5BB8DB-7E34-4FC7-9DAD-E718537BB80D}" destId="{C0007575-31E2-4C0B-B0E5-E6157AAECCC5}" srcOrd="0" destOrd="0" parTransId="{95D7F562-EE12-4B27-88FA-620FB6FA2EBD}" sibTransId="{3FC0C5ED-1C97-4F2B-B315-9D5EC5656B7D}"/>
    <dgm:cxn modelId="{AB082F9E-630F-4CD4-8F7E-D40372FCC258}" srcId="{C1C1B5AE-4E1D-4232-AD0B-BF19674649D7}" destId="{43E07BAC-C8CC-4E08-AFC9-DA90ED0264DA}" srcOrd="2" destOrd="0" parTransId="{2BC8C247-E462-4DCB-A08F-B1262F6E3B95}" sibTransId="{D15A3082-F441-4C5C-9141-7F3DFCEF5C7C}"/>
    <dgm:cxn modelId="{31A39059-D831-46FF-B51D-A033BE968249}" type="presOf" srcId="{5A5BB8DB-7E34-4FC7-9DAD-E718537BB80D}" destId="{63B802A6-A83E-423D-8CAC-8D9F71091A84}" srcOrd="0" destOrd="0" presId="urn:microsoft.com/office/officeart/2009/3/layout/PieProcess"/>
    <dgm:cxn modelId="{117FDBAC-6824-415B-ABD1-AE346EA15DCE}" srcId="{33A27C5C-EC70-4A7B-A464-EA9EF2247C73}" destId="{C1C1B5AE-4E1D-4232-AD0B-BF19674649D7}" srcOrd="2" destOrd="0" parTransId="{D47A608B-F89E-41C6-AE90-DC964CD24868}" sibTransId="{191AEC1F-EA6C-43F0-B4C4-036D8E16CB2D}"/>
    <dgm:cxn modelId="{2444F765-B376-46DA-B051-131EFC39EB8E}" srcId="{C5A19B56-A169-421F-8D93-9324A069B311}" destId="{B2EEB5AE-7B44-40F4-8E08-4C30B0F2607E}" srcOrd="0" destOrd="0" parTransId="{A7131F0B-0731-460D-9136-1FB755B00306}" sibTransId="{BC09791A-9185-4B6B-BFCA-7021EDCA7449}"/>
    <dgm:cxn modelId="{0999A116-13CB-4B34-81AA-2AE8A743E193}" srcId="{33A27C5C-EC70-4A7B-A464-EA9EF2247C73}" destId="{5A5BB8DB-7E34-4FC7-9DAD-E718537BB80D}" srcOrd="0" destOrd="0" parTransId="{105A7A97-26DE-4732-B511-0080687BEB87}" sibTransId="{611819EE-15AD-4984-B458-190339F9700B}"/>
    <dgm:cxn modelId="{40BD6FB6-945F-4D35-8022-E68555FA0A59}" type="presOf" srcId="{C0007575-31E2-4C0B-B0E5-E6157AAECCC5}" destId="{B3D29F8B-2B5C-43C4-BD32-64CABB70B450}" srcOrd="0" destOrd="0" presId="urn:microsoft.com/office/officeart/2009/3/layout/PieProcess"/>
    <dgm:cxn modelId="{B4DA9D66-0A6C-48A2-AC54-890492482CBD}" type="presOf" srcId="{581A2C3B-A7D9-4701-96E1-54FB04D29342}" destId="{EE6C4CAE-67DC-40FB-AB75-E51BD18C1500}" srcOrd="0" destOrd="1" presId="urn:microsoft.com/office/officeart/2009/3/layout/PieProcess"/>
    <dgm:cxn modelId="{E87174FF-A261-4C3A-8B4C-76438F1011F9}" type="presOf" srcId="{C5A19B56-A169-421F-8D93-9324A069B311}" destId="{B9AD6911-F24E-41E8-8CC1-958626E051EF}" srcOrd="0" destOrd="0" presId="urn:microsoft.com/office/officeart/2009/3/layout/PieProcess"/>
    <dgm:cxn modelId="{BBAFC417-7B54-4905-9F27-743585D816F7}" type="presOf" srcId="{B2EEB5AE-7B44-40F4-8E08-4C30B0F2607E}" destId="{57402228-D063-4FE6-AFF1-169C7BBE9FD3}" srcOrd="0" destOrd="0" presId="urn:microsoft.com/office/officeart/2009/3/layout/PieProcess"/>
    <dgm:cxn modelId="{09DF73B7-6F77-417E-8737-A4B3E15FC375}" type="presOf" srcId="{C1C1B5AE-4E1D-4232-AD0B-BF19674649D7}" destId="{803C0777-3208-40D6-B8DC-34B5747487DC}" srcOrd="0" destOrd="0" presId="urn:microsoft.com/office/officeart/2009/3/layout/PieProcess"/>
    <dgm:cxn modelId="{D773D754-F2AA-41CE-BCB5-A57F509EE48C}" type="presParOf" srcId="{789F97FD-0AFE-457B-A73A-54F168F7CDE1}" destId="{292A44FF-6131-4B01-B016-450BE788B400}" srcOrd="0" destOrd="0" presId="urn:microsoft.com/office/officeart/2009/3/layout/PieProcess"/>
    <dgm:cxn modelId="{2EC6E98D-B478-4E7F-8D78-741C89A3E143}" type="presParOf" srcId="{292A44FF-6131-4B01-B016-450BE788B400}" destId="{21A59CC2-277E-4C72-B53C-375B8921C8B2}" srcOrd="0" destOrd="0" presId="urn:microsoft.com/office/officeart/2009/3/layout/PieProcess"/>
    <dgm:cxn modelId="{E245B39D-6234-4BBB-8BE2-E84DDFBADC3E}" type="presParOf" srcId="{292A44FF-6131-4B01-B016-450BE788B400}" destId="{75CD149E-66D4-4672-B464-2A4DCDF52C50}" srcOrd="1" destOrd="0" presId="urn:microsoft.com/office/officeart/2009/3/layout/PieProcess"/>
    <dgm:cxn modelId="{9E08A32D-8FF7-44D0-B3C3-C37FD0EBDC02}" type="presParOf" srcId="{292A44FF-6131-4B01-B016-450BE788B400}" destId="{63B802A6-A83E-423D-8CAC-8D9F71091A84}" srcOrd="2" destOrd="0" presId="urn:microsoft.com/office/officeart/2009/3/layout/PieProcess"/>
    <dgm:cxn modelId="{2B6FC6F6-79B3-4D09-8AD4-B4C11A0496C3}" type="presParOf" srcId="{789F97FD-0AFE-457B-A73A-54F168F7CDE1}" destId="{568A47BE-55B5-425A-A632-9673B2422A19}" srcOrd="1" destOrd="0" presId="urn:microsoft.com/office/officeart/2009/3/layout/PieProcess"/>
    <dgm:cxn modelId="{AB816FED-AD91-47E0-B38E-23F3AA6D64B3}" type="presParOf" srcId="{789F97FD-0AFE-457B-A73A-54F168F7CDE1}" destId="{E559A35F-B522-4C4E-8E53-FB75DF7A39DB}" srcOrd="2" destOrd="0" presId="urn:microsoft.com/office/officeart/2009/3/layout/PieProcess"/>
    <dgm:cxn modelId="{8AF3D2F5-2137-4434-89A9-64FE18C3127E}" type="presParOf" srcId="{E559A35F-B522-4C4E-8E53-FB75DF7A39DB}" destId="{B3D29F8B-2B5C-43C4-BD32-64CABB70B450}" srcOrd="0" destOrd="0" presId="urn:microsoft.com/office/officeart/2009/3/layout/PieProcess"/>
    <dgm:cxn modelId="{C4D17DF0-BC3A-4BA0-B36D-0CCB06DB973B}" type="presParOf" srcId="{789F97FD-0AFE-457B-A73A-54F168F7CDE1}" destId="{0A707C9C-96A7-420C-AFB6-957F2892B182}" srcOrd="3" destOrd="0" presId="urn:microsoft.com/office/officeart/2009/3/layout/PieProcess"/>
    <dgm:cxn modelId="{906952DB-D61A-410E-A62B-3147468D1BAA}" type="presParOf" srcId="{789F97FD-0AFE-457B-A73A-54F168F7CDE1}" destId="{4CF727AC-5483-4CEA-B03B-F3282163D89B}" srcOrd="4" destOrd="0" presId="urn:microsoft.com/office/officeart/2009/3/layout/PieProcess"/>
    <dgm:cxn modelId="{26D95074-40CC-4187-A7AE-BD6FA057EE21}" type="presParOf" srcId="{4CF727AC-5483-4CEA-B03B-F3282163D89B}" destId="{AD4BF032-E49C-4619-A152-F120914065FB}" srcOrd="0" destOrd="0" presId="urn:microsoft.com/office/officeart/2009/3/layout/PieProcess"/>
    <dgm:cxn modelId="{8251558D-1373-42F2-89F0-A73BA42F50A6}" type="presParOf" srcId="{4CF727AC-5483-4CEA-B03B-F3282163D89B}" destId="{21D35B6B-1640-4AAD-AFBD-FA3FAB973540}" srcOrd="1" destOrd="0" presId="urn:microsoft.com/office/officeart/2009/3/layout/PieProcess"/>
    <dgm:cxn modelId="{549BF3F4-E822-49A7-916E-87CC969B6446}" type="presParOf" srcId="{4CF727AC-5483-4CEA-B03B-F3282163D89B}" destId="{B9AD6911-F24E-41E8-8CC1-958626E051EF}" srcOrd="2" destOrd="0" presId="urn:microsoft.com/office/officeart/2009/3/layout/PieProcess"/>
    <dgm:cxn modelId="{7A4A50ED-0CE4-458B-9A95-6E92B6F5BB5C}" type="presParOf" srcId="{789F97FD-0AFE-457B-A73A-54F168F7CDE1}" destId="{FBA64819-94EF-42E9-943D-7CF4694E6F11}" srcOrd="5" destOrd="0" presId="urn:microsoft.com/office/officeart/2009/3/layout/PieProcess"/>
    <dgm:cxn modelId="{85B719B9-437D-407B-BED2-A728B0FC7421}" type="presParOf" srcId="{789F97FD-0AFE-457B-A73A-54F168F7CDE1}" destId="{4FE56D9E-B16D-427B-B011-97D65FCD166D}" srcOrd="6" destOrd="0" presId="urn:microsoft.com/office/officeart/2009/3/layout/PieProcess"/>
    <dgm:cxn modelId="{9C7D6C45-2D17-48EB-A806-C5D5EFE8D6FC}" type="presParOf" srcId="{4FE56D9E-B16D-427B-B011-97D65FCD166D}" destId="{57402228-D063-4FE6-AFF1-169C7BBE9FD3}" srcOrd="0" destOrd="0" presId="urn:microsoft.com/office/officeart/2009/3/layout/PieProcess"/>
    <dgm:cxn modelId="{7D04C88F-6626-4F08-9BCD-46F4FF21CDE3}" type="presParOf" srcId="{789F97FD-0AFE-457B-A73A-54F168F7CDE1}" destId="{FB8DE188-46E8-4C67-A07E-1EEB91109964}" srcOrd="7" destOrd="0" presId="urn:microsoft.com/office/officeart/2009/3/layout/PieProcess"/>
    <dgm:cxn modelId="{6F9E5E58-DE62-4882-BFC0-B380197117A8}" type="presParOf" srcId="{789F97FD-0AFE-457B-A73A-54F168F7CDE1}" destId="{2F5D4E9F-7672-4974-A842-4E48DAD939FE}" srcOrd="8" destOrd="0" presId="urn:microsoft.com/office/officeart/2009/3/layout/PieProcess"/>
    <dgm:cxn modelId="{2E278AA6-6323-484D-A206-B78437C4869E}" type="presParOf" srcId="{2F5D4E9F-7672-4974-A842-4E48DAD939FE}" destId="{C44E95FC-F9A8-4890-A1B3-F4DF3765EB95}" srcOrd="0" destOrd="0" presId="urn:microsoft.com/office/officeart/2009/3/layout/PieProcess"/>
    <dgm:cxn modelId="{45691B98-52B4-4A05-BB6F-000E1DC739EB}" type="presParOf" srcId="{2F5D4E9F-7672-4974-A842-4E48DAD939FE}" destId="{BE2BFD23-7873-4CA7-BD0D-B47A6FC6E2D2}" srcOrd="1" destOrd="0" presId="urn:microsoft.com/office/officeart/2009/3/layout/PieProcess"/>
    <dgm:cxn modelId="{8A11C75F-ADA8-45C1-B860-8F03355A9746}" type="presParOf" srcId="{2F5D4E9F-7672-4974-A842-4E48DAD939FE}" destId="{803C0777-3208-40D6-B8DC-34B5747487DC}" srcOrd="2" destOrd="0" presId="urn:microsoft.com/office/officeart/2009/3/layout/PieProcess"/>
    <dgm:cxn modelId="{FDBE6533-3448-4692-9650-3FA0C8DA9970}" type="presParOf" srcId="{789F97FD-0AFE-457B-A73A-54F168F7CDE1}" destId="{14B23AAD-343B-4676-80E4-6E3DF102F8AE}" srcOrd="9" destOrd="0" presId="urn:microsoft.com/office/officeart/2009/3/layout/PieProcess"/>
    <dgm:cxn modelId="{904179FC-B927-44FF-AD95-FF63D9E35C70}" type="presParOf" srcId="{789F97FD-0AFE-457B-A73A-54F168F7CDE1}" destId="{131268D7-3533-4794-9581-CCBC6F0C75C9}" srcOrd="10" destOrd="0" presId="urn:microsoft.com/office/officeart/2009/3/layout/PieProcess"/>
    <dgm:cxn modelId="{6B9902A0-3DFD-46CB-858B-9C2951D1F7A7}" type="presParOf" srcId="{131268D7-3533-4794-9581-CCBC6F0C75C9}" destId="{EE6C4CAE-67DC-40FB-AB75-E51BD18C1500}"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AB88D55-2EAC-406F-A3B9-7CF1D72982A0}" type="doc">
      <dgm:prSet loTypeId="urn:microsoft.com/office/officeart/2005/8/layout/target3" loCatId="relationship" qsTypeId="urn:microsoft.com/office/officeart/2005/8/quickstyle/3d2" qsCatId="3D" csTypeId="urn:microsoft.com/office/officeart/2005/8/colors/accent1_1" csCatId="accent1" phldr="1"/>
      <dgm:spPr/>
      <dgm:t>
        <a:bodyPr/>
        <a:lstStyle/>
        <a:p>
          <a:endParaRPr lang="it-IT"/>
        </a:p>
      </dgm:t>
    </dgm:pt>
    <dgm:pt modelId="{389D46C2-EA77-4203-B4B5-150188EFD47D}">
      <dgm:prSet/>
      <dgm:spPr/>
      <dgm:t>
        <a:bodyPr/>
        <a:lstStyle/>
        <a:p>
          <a:pPr rtl="0"/>
          <a:r>
            <a:rPr lang="it-IT" dirty="0" smtClean="0"/>
            <a:t>Ai preliminari di strategia selezionati è stata applicata un’</a:t>
          </a:r>
          <a:r>
            <a:rPr lang="it-IT" b="1" dirty="0" smtClean="0"/>
            <a:t>Analisi delle corrispondenze Lessicali </a:t>
          </a:r>
          <a:r>
            <a:rPr lang="it-IT" dirty="0" smtClean="0"/>
            <a:t>che segue l’</a:t>
          </a:r>
          <a:r>
            <a:rPr lang="it-IT" b="1" dirty="0" smtClean="0"/>
            <a:t>approccio quantitativo</a:t>
          </a:r>
          <a:r>
            <a:rPr lang="it-IT" dirty="0" smtClean="0"/>
            <a:t> di analisi del contenuto di stampo </a:t>
          </a:r>
          <a:r>
            <a:rPr lang="it-IT" b="1" dirty="0" smtClean="0"/>
            <a:t>esplorativa</a:t>
          </a:r>
          <a:r>
            <a:rPr lang="it-IT" dirty="0" smtClean="0"/>
            <a:t>; questa consente di comprendere non solo i concetti emergenti, ma anche in che modo questi concetti sono usati nei testi prodotti, quali strategie producono, quali sono le differenze o le similitudini tra le concezioni delle diverse aree, e come i concetti e gli argomenti rilevati contribuiscono alla costruzione di spazi di significato (anche latenti) e di capitale cognitivo nel processo generale di definizione delle politiche locali. Pertanto è tesa a: </a:t>
          </a:r>
          <a:endParaRPr lang="it-IT" dirty="0"/>
        </a:p>
      </dgm:t>
    </dgm:pt>
    <dgm:pt modelId="{72084122-D8E6-45CA-A5B1-083DB93AE1E6}" type="parTrans" cxnId="{DCD62018-1B2D-4B94-9F14-9157B79A2457}">
      <dgm:prSet/>
      <dgm:spPr/>
      <dgm:t>
        <a:bodyPr/>
        <a:lstStyle/>
        <a:p>
          <a:endParaRPr lang="it-IT"/>
        </a:p>
      </dgm:t>
    </dgm:pt>
    <dgm:pt modelId="{CF902F5D-8DCE-48B6-9456-E1F1FB36FC86}" type="sibTrans" cxnId="{DCD62018-1B2D-4B94-9F14-9157B79A2457}">
      <dgm:prSet/>
      <dgm:spPr/>
      <dgm:t>
        <a:bodyPr/>
        <a:lstStyle/>
        <a:p>
          <a:endParaRPr lang="it-IT"/>
        </a:p>
      </dgm:t>
    </dgm:pt>
    <dgm:pt modelId="{D48CE8CA-F51F-42E8-B73E-7486480229DC}">
      <dgm:prSet custT="1"/>
      <dgm:spPr/>
      <dgm:t>
        <a:bodyPr/>
        <a:lstStyle/>
        <a:p>
          <a:pPr rtl="0"/>
          <a:r>
            <a:rPr lang="it-IT" sz="1300" dirty="0" smtClean="0"/>
            <a:t>Una </a:t>
          </a:r>
          <a:r>
            <a:rPr lang="it-IT" sz="1300" b="1" dirty="0" smtClean="0"/>
            <a:t>sintesi delle informazioni contenute nei testi</a:t>
          </a:r>
          <a:r>
            <a:rPr lang="it-IT" sz="1300" dirty="0" smtClean="0"/>
            <a:t>, senza preventivamente leggerne o interpretarne i contenuti in modo ermeneutico. La procedura applicata genera un </a:t>
          </a:r>
          <a:r>
            <a:rPr lang="it-IT" sz="1300" b="1" dirty="0" smtClean="0"/>
            <a:t>elenco delle parole più frequenti</a:t>
          </a:r>
          <a:r>
            <a:rPr lang="it-IT" sz="1300" dirty="0" smtClean="0"/>
            <a:t> – quindi, considerate più rilevanti – e un </a:t>
          </a:r>
          <a:r>
            <a:rPr lang="it-IT" sz="1300" b="1" dirty="0" smtClean="0"/>
            <a:t>elenco delle associazioni </a:t>
          </a:r>
          <a:r>
            <a:rPr lang="it-IT" sz="1300" dirty="0" smtClean="0"/>
            <a:t>tra le parole – con la </a:t>
          </a:r>
          <a:r>
            <a:rPr lang="it-IT" sz="1300" b="1" dirty="0" smtClean="0"/>
            <a:t>creazione di spazi concettuali</a:t>
          </a:r>
          <a:r>
            <a:rPr lang="it-IT" sz="1300" dirty="0" smtClean="0"/>
            <a:t> entro cui si formano le strategia di miglioramento dell’accesso ai servizi di base;</a:t>
          </a:r>
          <a:endParaRPr lang="it-IT" sz="1300" dirty="0"/>
        </a:p>
      </dgm:t>
    </dgm:pt>
    <dgm:pt modelId="{54FD4551-0703-41E3-B08C-AE6BD339DF50}" type="parTrans" cxnId="{CCA3169E-E022-4F81-B6DB-E2239AEC6BB5}">
      <dgm:prSet/>
      <dgm:spPr/>
      <dgm:t>
        <a:bodyPr/>
        <a:lstStyle/>
        <a:p>
          <a:endParaRPr lang="it-IT"/>
        </a:p>
      </dgm:t>
    </dgm:pt>
    <dgm:pt modelId="{A35F098E-DF4C-478B-8752-8F0169786E5B}" type="sibTrans" cxnId="{CCA3169E-E022-4F81-B6DB-E2239AEC6BB5}">
      <dgm:prSet/>
      <dgm:spPr/>
      <dgm:t>
        <a:bodyPr/>
        <a:lstStyle/>
        <a:p>
          <a:endParaRPr lang="it-IT"/>
        </a:p>
      </dgm:t>
    </dgm:pt>
    <dgm:pt modelId="{4B856407-7BBA-4475-B883-F82F8B7D875D}">
      <dgm:prSet custT="1"/>
      <dgm:spPr/>
      <dgm:t>
        <a:bodyPr/>
        <a:lstStyle/>
        <a:p>
          <a:pPr rtl="0"/>
          <a:r>
            <a:rPr lang="it-IT" sz="1300" dirty="0" smtClean="0"/>
            <a:t>Una </a:t>
          </a:r>
          <a:r>
            <a:rPr lang="it-IT" sz="1300" b="1" dirty="0" smtClean="0"/>
            <a:t>rappresentazione sintetica e bidimensionale di queste associazioni molteplici</a:t>
          </a:r>
          <a:r>
            <a:rPr lang="it-IT" sz="1300" dirty="0" smtClean="0"/>
            <a:t> che permettono di capire la </a:t>
          </a:r>
          <a:r>
            <a:rPr lang="it-IT" sz="1300" b="1" dirty="0" smtClean="0"/>
            <a:t>differenza tra i testi</a:t>
          </a:r>
          <a:r>
            <a:rPr lang="it-IT" sz="1300" dirty="0" smtClean="0"/>
            <a:t> – o tra </a:t>
          </a:r>
          <a:r>
            <a:rPr lang="it-IT" sz="1300" b="1" dirty="0" smtClean="0"/>
            <a:t>le aree tematiche </a:t>
          </a:r>
          <a:r>
            <a:rPr lang="it-IT" sz="1300" dirty="0" smtClean="0"/>
            <a:t>nei testi – e tra </a:t>
          </a:r>
          <a:r>
            <a:rPr lang="it-IT" sz="1300" b="1" dirty="0" smtClean="0"/>
            <a:t>i modi in cui diversi testi si occupano di questioni specifiche</a:t>
          </a:r>
          <a:r>
            <a:rPr lang="it-IT" sz="1300" dirty="0" smtClean="0"/>
            <a:t>;</a:t>
          </a:r>
          <a:endParaRPr lang="it-IT" sz="1300" dirty="0"/>
        </a:p>
      </dgm:t>
    </dgm:pt>
    <dgm:pt modelId="{B52D1D18-C1B0-4B5E-9925-78893180ACC3}" type="parTrans" cxnId="{BA4F9DF5-95EA-44D3-9417-3433F5F5ACC1}">
      <dgm:prSet/>
      <dgm:spPr/>
      <dgm:t>
        <a:bodyPr/>
        <a:lstStyle/>
        <a:p>
          <a:endParaRPr lang="it-IT"/>
        </a:p>
      </dgm:t>
    </dgm:pt>
    <dgm:pt modelId="{467A7826-1B47-43D1-A0F6-77822726E1E6}" type="sibTrans" cxnId="{BA4F9DF5-95EA-44D3-9417-3433F5F5ACC1}">
      <dgm:prSet/>
      <dgm:spPr/>
      <dgm:t>
        <a:bodyPr/>
        <a:lstStyle/>
        <a:p>
          <a:endParaRPr lang="it-IT"/>
        </a:p>
      </dgm:t>
    </dgm:pt>
    <dgm:pt modelId="{723A9707-67C0-4ECB-8144-FCD6E61C552C}">
      <dgm:prSet custT="1"/>
      <dgm:spPr/>
      <dgm:t>
        <a:bodyPr/>
        <a:lstStyle/>
        <a:p>
          <a:pPr rtl="0"/>
          <a:r>
            <a:rPr lang="it-IT" sz="1300" dirty="0" smtClean="0"/>
            <a:t>Una </a:t>
          </a:r>
          <a:r>
            <a:rPr lang="it-IT" sz="1300" b="1" dirty="0" smtClean="0"/>
            <a:t>sovrapposizione degli spazi concettuali emergenti e delle caratteristiche intrinseche di testi</a:t>
          </a:r>
          <a:r>
            <a:rPr lang="it-IT" sz="1300" dirty="0" smtClean="0"/>
            <a:t> (ad esempio argomenti prevalenti, spazio dedicato ad ogni tema, stile di comunicazione, etc.).</a:t>
          </a:r>
          <a:endParaRPr lang="it-IT" sz="1300" dirty="0"/>
        </a:p>
      </dgm:t>
    </dgm:pt>
    <dgm:pt modelId="{C83B0E29-2309-41C1-B735-B1FDCB4C3218}" type="parTrans" cxnId="{DFC28F61-8732-4F25-A81D-424F40C500F8}">
      <dgm:prSet/>
      <dgm:spPr/>
      <dgm:t>
        <a:bodyPr/>
        <a:lstStyle/>
        <a:p>
          <a:endParaRPr lang="it-IT"/>
        </a:p>
      </dgm:t>
    </dgm:pt>
    <dgm:pt modelId="{641512CA-6A0A-4E3A-9AAA-55819B3403D9}" type="sibTrans" cxnId="{DFC28F61-8732-4F25-A81D-424F40C500F8}">
      <dgm:prSet/>
      <dgm:spPr/>
      <dgm:t>
        <a:bodyPr/>
        <a:lstStyle/>
        <a:p>
          <a:endParaRPr lang="it-IT"/>
        </a:p>
      </dgm:t>
    </dgm:pt>
    <dgm:pt modelId="{9EC70A54-D453-413C-8EA5-C8E714EC8FB3}" type="pres">
      <dgm:prSet presAssocID="{AAB88D55-2EAC-406F-A3B9-7CF1D72982A0}" presName="Name0" presStyleCnt="0">
        <dgm:presLayoutVars>
          <dgm:chMax val="7"/>
          <dgm:dir/>
          <dgm:animLvl val="lvl"/>
          <dgm:resizeHandles val="exact"/>
        </dgm:presLayoutVars>
      </dgm:prSet>
      <dgm:spPr/>
      <dgm:t>
        <a:bodyPr/>
        <a:lstStyle/>
        <a:p>
          <a:endParaRPr lang="it-IT"/>
        </a:p>
      </dgm:t>
    </dgm:pt>
    <dgm:pt modelId="{4DD005CF-D3E6-4983-A0E9-5E1117F7CBDB}" type="pres">
      <dgm:prSet presAssocID="{389D46C2-EA77-4203-B4B5-150188EFD47D}" presName="circle1" presStyleLbl="node1" presStyleIdx="0" presStyleCnt="1"/>
      <dgm:spPr/>
    </dgm:pt>
    <dgm:pt modelId="{2C1A08CA-4E67-4185-8A80-91017183853F}" type="pres">
      <dgm:prSet presAssocID="{389D46C2-EA77-4203-B4B5-150188EFD47D}" presName="space" presStyleCnt="0"/>
      <dgm:spPr/>
    </dgm:pt>
    <dgm:pt modelId="{5249F333-AB4F-4DB1-8DBF-21C861ED5E86}" type="pres">
      <dgm:prSet presAssocID="{389D46C2-EA77-4203-B4B5-150188EFD47D}" presName="rect1" presStyleLbl="alignAcc1" presStyleIdx="0" presStyleCnt="1" custScaleX="111531" custLinFactNeighborX="-3402"/>
      <dgm:spPr/>
      <dgm:t>
        <a:bodyPr/>
        <a:lstStyle/>
        <a:p>
          <a:endParaRPr lang="it-IT"/>
        </a:p>
      </dgm:t>
    </dgm:pt>
    <dgm:pt modelId="{F706177F-4C9B-46BB-878A-0B0777B98DD0}" type="pres">
      <dgm:prSet presAssocID="{389D46C2-EA77-4203-B4B5-150188EFD47D}" presName="rect1ParTx" presStyleLbl="alignAcc1" presStyleIdx="0" presStyleCnt="1">
        <dgm:presLayoutVars>
          <dgm:chMax val="1"/>
          <dgm:bulletEnabled val="1"/>
        </dgm:presLayoutVars>
      </dgm:prSet>
      <dgm:spPr/>
      <dgm:t>
        <a:bodyPr/>
        <a:lstStyle/>
        <a:p>
          <a:endParaRPr lang="it-IT"/>
        </a:p>
      </dgm:t>
    </dgm:pt>
    <dgm:pt modelId="{CA9A8A64-3882-4120-BAF6-C3C0BBE27245}" type="pres">
      <dgm:prSet presAssocID="{389D46C2-EA77-4203-B4B5-150188EFD47D}" presName="rect1ChTx" presStyleLbl="alignAcc1" presStyleIdx="0" presStyleCnt="1" custScaleX="130529">
        <dgm:presLayoutVars>
          <dgm:bulletEnabled val="1"/>
        </dgm:presLayoutVars>
      </dgm:prSet>
      <dgm:spPr/>
      <dgm:t>
        <a:bodyPr/>
        <a:lstStyle/>
        <a:p>
          <a:endParaRPr lang="it-IT"/>
        </a:p>
      </dgm:t>
    </dgm:pt>
  </dgm:ptLst>
  <dgm:cxnLst>
    <dgm:cxn modelId="{A95F3A00-5826-4624-9472-A5A7C8D42029}" type="presOf" srcId="{AAB88D55-2EAC-406F-A3B9-7CF1D72982A0}" destId="{9EC70A54-D453-413C-8EA5-C8E714EC8FB3}" srcOrd="0" destOrd="0" presId="urn:microsoft.com/office/officeart/2005/8/layout/target3"/>
    <dgm:cxn modelId="{F835CADC-E2D4-42FE-8989-76BE3C280092}" type="presOf" srcId="{723A9707-67C0-4ECB-8144-FCD6E61C552C}" destId="{CA9A8A64-3882-4120-BAF6-C3C0BBE27245}" srcOrd="0" destOrd="2" presId="urn:microsoft.com/office/officeart/2005/8/layout/target3"/>
    <dgm:cxn modelId="{DCD62018-1B2D-4B94-9F14-9157B79A2457}" srcId="{AAB88D55-2EAC-406F-A3B9-7CF1D72982A0}" destId="{389D46C2-EA77-4203-B4B5-150188EFD47D}" srcOrd="0" destOrd="0" parTransId="{72084122-D8E6-45CA-A5B1-083DB93AE1E6}" sibTransId="{CF902F5D-8DCE-48B6-9456-E1F1FB36FC86}"/>
    <dgm:cxn modelId="{50BA82D8-43EC-46F6-849D-5A0B9F259918}" type="presOf" srcId="{389D46C2-EA77-4203-B4B5-150188EFD47D}" destId="{F706177F-4C9B-46BB-878A-0B0777B98DD0}" srcOrd="1" destOrd="0" presId="urn:microsoft.com/office/officeart/2005/8/layout/target3"/>
    <dgm:cxn modelId="{08DDCB4E-ED16-4091-AAD4-1B89BA0F45CD}" type="presOf" srcId="{4B856407-7BBA-4475-B883-F82F8B7D875D}" destId="{CA9A8A64-3882-4120-BAF6-C3C0BBE27245}" srcOrd="0" destOrd="1" presId="urn:microsoft.com/office/officeart/2005/8/layout/target3"/>
    <dgm:cxn modelId="{DFC28F61-8732-4F25-A81D-424F40C500F8}" srcId="{389D46C2-EA77-4203-B4B5-150188EFD47D}" destId="{723A9707-67C0-4ECB-8144-FCD6E61C552C}" srcOrd="2" destOrd="0" parTransId="{C83B0E29-2309-41C1-B735-B1FDCB4C3218}" sibTransId="{641512CA-6A0A-4E3A-9AAA-55819B3403D9}"/>
    <dgm:cxn modelId="{BA4F9DF5-95EA-44D3-9417-3433F5F5ACC1}" srcId="{389D46C2-EA77-4203-B4B5-150188EFD47D}" destId="{4B856407-7BBA-4475-B883-F82F8B7D875D}" srcOrd="1" destOrd="0" parTransId="{B52D1D18-C1B0-4B5E-9925-78893180ACC3}" sibTransId="{467A7826-1B47-43D1-A0F6-77822726E1E6}"/>
    <dgm:cxn modelId="{90CDC8B6-46AE-4409-808A-D0F442A88FA9}" type="presOf" srcId="{D48CE8CA-F51F-42E8-B73E-7486480229DC}" destId="{CA9A8A64-3882-4120-BAF6-C3C0BBE27245}" srcOrd="0" destOrd="0" presId="urn:microsoft.com/office/officeart/2005/8/layout/target3"/>
    <dgm:cxn modelId="{CCA3169E-E022-4F81-B6DB-E2239AEC6BB5}" srcId="{389D46C2-EA77-4203-B4B5-150188EFD47D}" destId="{D48CE8CA-F51F-42E8-B73E-7486480229DC}" srcOrd="0" destOrd="0" parTransId="{54FD4551-0703-41E3-B08C-AE6BD339DF50}" sibTransId="{A35F098E-DF4C-478B-8752-8F0169786E5B}"/>
    <dgm:cxn modelId="{50490DB0-19FE-4751-8EDB-3B65CB5786AA}" type="presOf" srcId="{389D46C2-EA77-4203-B4B5-150188EFD47D}" destId="{5249F333-AB4F-4DB1-8DBF-21C861ED5E86}" srcOrd="0" destOrd="0" presId="urn:microsoft.com/office/officeart/2005/8/layout/target3"/>
    <dgm:cxn modelId="{1FFF0CBC-30F3-47DA-8762-105EC7274F25}" type="presParOf" srcId="{9EC70A54-D453-413C-8EA5-C8E714EC8FB3}" destId="{4DD005CF-D3E6-4983-A0E9-5E1117F7CBDB}" srcOrd="0" destOrd="0" presId="urn:microsoft.com/office/officeart/2005/8/layout/target3"/>
    <dgm:cxn modelId="{A4D9E142-DB29-4890-9BE8-7BD544251C6F}" type="presParOf" srcId="{9EC70A54-D453-413C-8EA5-C8E714EC8FB3}" destId="{2C1A08CA-4E67-4185-8A80-91017183853F}" srcOrd="1" destOrd="0" presId="urn:microsoft.com/office/officeart/2005/8/layout/target3"/>
    <dgm:cxn modelId="{89DD87B2-D48E-484B-BC8A-90F8D7C747FD}" type="presParOf" srcId="{9EC70A54-D453-413C-8EA5-C8E714EC8FB3}" destId="{5249F333-AB4F-4DB1-8DBF-21C861ED5E86}" srcOrd="2" destOrd="0" presId="urn:microsoft.com/office/officeart/2005/8/layout/target3"/>
    <dgm:cxn modelId="{D2E58640-31EE-49A6-B0F5-3CD881419CBA}" type="presParOf" srcId="{9EC70A54-D453-413C-8EA5-C8E714EC8FB3}" destId="{F706177F-4C9B-46BB-878A-0B0777B98DD0}" srcOrd="3" destOrd="0" presId="urn:microsoft.com/office/officeart/2005/8/layout/target3"/>
    <dgm:cxn modelId="{90B40B96-F1A3-4E9E-92B1-EEC922CD2913}" type="presParOf" srcId="{9EC70A54-D453-413C-8EA5-C8E714EC8FB3}" destId="{CA9A8A64-3882-4120-BAF6-C3C0BBE27245}"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B43926C-C559-4F94-857C-E2CFB0834BD5}" type="doc">
      <dgm:prSet loTypeId="urn:microsoft.com/office/officeart/2005/8/layout/process1" loCatId="process" qsTypeId="urn:microsoft.com/office/officeart/2005/8/quickstyle/3d2" qsCatId="3D" csTypeId="urn:microsoft.com/office/officeart/2005/8/colors/accent1_1" csCatId="accent1" phldr="1"/>
      <dgm:spPr/>
      <dgm:t>
        <a:bodyPr/>
        <a:lstStyle/>
        <a:p>
          <a:endParaRPr lang="it-IT"/>
        </a:p>
      </dgm:t>
    </dgm:pt>
    <dgm:pt modelId="{31504D14-6827-471D-9CF6-903368977091}">
      <dgm:prSet custT="1"/>
      <dgm:spPr/>
      <dgm:t>
        <a:bodyPr/>
        <a:lstStyle/>
        <a:p>
          <a:pPr rtl="0"/>
          <a:r>
            <a:rPr lang="it-IT" sz="1400" dirty="0" smtClean="0"/>
            <a:t>Nel valutare se e in quale misura l’uso di un determinato </a:t>
          </a:r>
          <a:r>
            <a:rPr lang="it-IT" sz="1400" b="1" dirty="0" smtClean="0"/>
            <a:t>linguaggio e di determinate concettualizzazioni </a:t>
          </a:r>
          <a:r>
            <a:rPr lang="it-IT" sz="1400" dirty="0" smtClean="0"/>
            <a:t>nella costruzione delle politiche locali rischia di </a:t>
          </a:r>
          <a:r>
            <a:rPr lang="it-IT" sz="1400" b="1" dirty="0" smtClean="0"/>
            <a:t>influenzare il tipo, la quantità e </a:t>
          </a:r>
          <a:r>
            <a:rPr lang="it-IT" sz="1400" dirty="0" smtClean="0"/>
            <a:t>soprattutto la </a:t>
          </a:r>
          <a:r>
            <a:rPr lang="it-IT" sz="1400" b="1" dirty="0" smtClean="0"/>
            <a:t>qualità delle opzioni di </a:t>
          </a:r>
          <a:r>
            <a:rPr lang="it-IT" sz="1400" b="1" i="1" dirty="0" smtClean="0"/>
            <a:t>policy</a:t>
          </a:r>
          <a:r>
            <a:rPr lang="it-IT" sz="1400" b="1" dirty="0" smtClean="0"/>
            <a:t> possibili </a:t>
          </a:r>
          <a:r>
            <a:rPr lang="it-IT" sz="1400" dirty="0" smtClean="0"/>
            <a:t>attraverso l’analisi condotta si è cercato di entrare nelle </a:t>
          </a:r>
          <a:r>
            <a:rPr lang="it-IT" sz="1400" b="1" dirty="0" smtClean="0"/>
            <a:t>capacità di apprendimento dei territori</a:t>
          </a:r>
          <a:r>
            <a:rPr lang="it-IT" sz="1400" dirty="0" smtClean="0"/>
            <a:t> nel momento in cui si costruisce una strategia locale. </a:t>
          </a:r>
          <a:endParaRPr lang="it-IT" sz="1400" dirty="0"/>
        </a:p>
      </dgm:t>
    </dgm:pt>
    <dgm:pt modelId="{6B159462-F7EB-416D-BE0A-F58A08E604E3}" type="parTrans" cxnId="{AEE41D66-E81A-431D-A680-CF60D80DAC98}">
      <dgm:prSet/>
      <dgm:spPr/>
      <dgm:t>
        <a:bodyPr/>
        <a:lstStyle/>
        <a:p>
          <a:endParaRPr lang="it-IT" sz="1400"/>
        </a:p>
      </dgm:t>
    </dgm:pt>
    <dgm:pt modelId="{E28B1FB6-488C-4099-BEBC-134BC1BBF476}" type="sibTrans" cxnId="{AEE41D66-E81A-431D-A680-CF60D80DAC98}">
      <dgm:prSet custT="1"/>
      <dgm:spPr/>
      <dgm:t>
        <a:bodyPr/>
        <a:lstStyle/>
        <a:p>
          <a:endParaRPr lang="it-IT" sz="1400"/>
        </a:p>
      </dgm:t>
    </dgm:pt>
    <dgm:pt modelId="{C943809D-F1CD-491B-9900-F1EC220F5F7E}">
      <dgm:prSet custT="1"/>
      <dgm:spPr/>
      <dgm:t>
        <a:bodyPr/>
        <a:lstStyle/>
        <a:p>
          <a:pPr rtl="0"/>
          <a:r>
            <a:rPr lang="it-IT" sz="1400" dirty="0" smtClean="0"/>
            <a:t>Sia il </a:t>
          </a:r>
          <a:r>
            <a:rPr lang="it-IT" sz="1400" b="1" dirty="0" smtClean="0"/>
            <a:t>quadro strategico nazionale </a:t>
          </a:r>
          <a:r>
            <a:rPr lang="it-IT" sz="1400" dirty="0" smtClean="0"/>
            <a:t>sia le </a:t>
          </a:r>
          <a:r>
            <a:rPr lang="it-IT" sz="1400" b="1" dirty="0" smtClean="0"/>
            <a:t>linee guida </a:t>
          </a:r>
          <a:r>
            <a:rPr lang="it-IT" sz="1400" dirty="0" smtClean="0"/>
            <a:t>fornite dai diversi ministeri hanno agito da </a:t>
          </a:r>
          <a:r>
            <a:rPr lang="it-IT" sz="1400" b="1" dirty="0" smtClean="0"/>
            <a:t>elemento consolidante </a:t>
          </a:r>
          <a:r>
            <a:rPr lang="it-IT" sz="1400" dirty="0" smtClean="0"/>
            <a:t>della capacità di ragionamento espressa localmente, dimostrandosi </a:t>
          </a:r>
          <a:r>
            <a:rPr lang="it-IT" sz="1400" b="1" dirty="0" smtClean="0"/>
            <a:t>validi indirizzi </a:t>
          </a:r>
          <a:r>
            <a:rPr lang="it-IT" sz="1400" dirty="0" smtClean="0"/>
            <a:t>e guide anche per una realtà frammentata, policentrica e dispersa come quella delle aree interne. </a:t>
          </a:r>
          <a:endParaRPr lang="it-IT" sz="1400" dirty="0"/>
        </a:p>
      </dgm:t>
    </dgm:pt>
    <dgm:pt modelId="{E0DCDDA8-3E42-4FF4-8C3C-7B836A119666}" type="parTrans" cxnId="{5613CEDA-A4AD-4F8D-8BC4-D0FDF810F505}">
      <dgm:prSet/>
      <dgm:spPr/>
      <dgm:t>
        <a:bodyPr/>
        <a:lstStyle/>
        <a:p>
          <a:endParaRPr lang="it-IT" sz="1400"/>
        </a:p>
      </dgm:t>
    </dgm:pt>
    <dgm:pt modelId="{A225924A-F81A-49DA-B59D-2318409F7C55}" type="sibTrans" cxnId="{5613CEDA-A4AD-4F8D-8BC4-D0FDF810F505}">
      <dgm:prSet custT="1"/>
      <dgm:spPr/>
      <dgm:t>
        <a:bodyPr/>
        <a:lstStyle/>
        <a:p>
          <a:endParaRPr lang="it-IT" sz="1400"/>
        </a:p>
      </dgm:t>
    </dgm:pt>
    <dgm:pt modelId="{AE1526BB-C8C3-4F07-BCC3-323382CF7E0D}">
      <dgm:prSet custT="1"/>
      <dgm:spPr/>
      <dgm:t>
        <a:bodyPr/>
        <a:lstStyle/>
        <a:p>
          <a:pPr rtl="0"/>
          <a:r>
            <a:rPr lang="it-IT" sz="1400" dirty="0" smtClean="0"/>
            <a:t>L’altra faccia della medaglia è che nonostante opzioni e strategie di </a:t>
          </a:r>
          <a:r>
            <a:rPr lang="it-IT" sz="1400" i="1" dirty="0" smtClean="0"/>
            <a:t>policy</a:t>
          </a:r>
          <a:r>
            <a:rPr lang="it-IT" sz="1400" dirty="0" smtClean="0"/>
            <a:t> differenti emergano nei sei contesti indagati rispetto alle tre macro dimensioni di salute, mobilità e istruzione, ne risulta anche uno </a:t>
          </a:r>
          <a:r>
            <a:rPr lang="it-IT" sz="1400" b="1" dirty="0" smtClean="0"/>
            <a:t>scarso impegno cognitivo di differenziazione anche quando i livelli di partenza contestuali sono molto diversi</a:t>
          </a:r>
          <a:r>
            <a:rPr lang="it-IT" sz="1400" dirty="0" smtClean="0"/>
            <a:t> tra loro (conformazione fisica e demografica dell’area, condizioni socio-economiche, etc.): un </a:t>
          </a:r>
          <a:r>
            <a:rPr lang="it-IT" sz="1400" b="1" dirty="0" smtClean="0"/>
            <a:t>appiattimento delle opzioni disponibili </a:t>
          </a:r>
          <a:r>
            <a:rPr lang="it-IT" sz="1400" dirty="0" smtClean="0"/>
            <a:t>a prescindere dalle differenze evidenti e da quelle che forse neppure i territori stessi hanno saputo far emergere con più forza e determinazione. </a:t>
          </a:r>
          <a:endParaRPr lang="it-IT" sz="1400" dirty="0"/>
        </a:p>
      </dgm:t>
    </dgm:pt>
    <dgm:pt modelId="{49393550-9C25-400F-8BBF-7F56A6140AEA}" type="parTrans" cxnId="{8E145D14-797E-4DEF-96C3-945EED569074}">
      <dgm:prSet/>
      <dgm:spPr/>
      <dgm:t>
        <a:bodyPr/>
        <a:lstStyle/>
        <a:p>
          <a:endParaRPr lang="it-IT" sz="1400"/>
        </a:p>
      </dgm:t>
    </dgm:pt>
    <dgm:pt modelId="{660DA5E8-8058-457D-AC8C-5574587DF2FF}" type="sibTrans" cxnId="{8E145D14-797E-4DEF-96C3-945EED569074}">
      <dgm:prSet/>
      <dgm:spPr/>
      <dgm:t>
        <a:bodyPr/>
        <a:lstStyle/>
        <a:p>
          <a:endParaRPr lang="it-IT" sz="1400"/>
        </a:p>
      </dgm:t>
    </dgm:pt>
    <dgm:pt modelId="{B4FBDFD7-8B08-4707-8C7A-CAC2864BE284}" type="pres">
      <dgm:prSet presAssocID="{EB43926C-C559-4F94-857C-E2CFB0834BD5}" presName="Name0" presStyleCnt="0">
        <dgm:presLayoutVars>
          <dgm:dir/>
          <dgm:resizeHandles val="exact"/>
        </dgm:presLayoutVars>
      </dgm:prSet>
      <dgm:spPr/>
    </dgm:pt>
    <dgm:pt modelId="{8045C62F-6C7D-45D1-B7E1-732BCE2BE87A}" type="pres">
      <dgm:prSet presAssocID="{31504D14-6827-471D-9CF6-903368977091}" presName="node" presStyleLbl="node1" presStyleIdx="0" presStyleCnt="3" custScaleX="109178">
        <dgm:presLayoutVars>
          <dgm:bulletEnabled val="1"/>
        </dgm:presLayoutVars>
      </dgm:prSet>
      <dgm:spPr/>
    </dgm:pt>
    <dgm:pt modelId="{10BFAB55-E3E2-4CFA-B643-720DFE8B21FC}" type="pres">
      <dgm:prSet presAssocID="{E28B1FB6-488C-4099-BEBC-134BC1BBF476}" presName="sibTrans" presStyleLbl="sibTrans2D1" presStyleIdx="0" presStyleCnt="2"/>
      <dgm:spPr/>
    </dgm:pt>
    <dgm:pt modelId="{7557AA39-A494-4E95-A968-A2818AF87309}" type="pres">
      <dgm:prSet presAssocID="{E28B1FB6-488C-4099-BEBC-134BC1BBF476}" presName="connectorText" presStyleLbl="sibTrans2D1" presStyleIdx="0" presStyleCnt="2"/>
      <dgm:spPr/>
    </dgm:pt>
    <dgm:pt modelId="{B2BEBFE9-063E-428E-95DB-C5DE5343E700}" type="pres">
      <dgm:prSet presAssocID="{C943809D-F1CD-491B-9900-F1EC220F5F7E}" presName="node" presStyleLbl="node1" presStyleIdx="1" presStyleCnt="3" custScaleX="90990">
        <dgm:presLayoutVars>
          <dgm:bulletEnabled val="1"/>
        </dgm:presLayoutVars>
      </dgm:prSet>
      <dgm:spPr/>
    </dgm:pt>
    <dgm:pt modelId="{E3508D1A-9F56-4524-BA01-1A681FA01D8D}" type="pres">
      <dgm:prSet presAssocID="{A225924A-F81A-49DA-B59D-2318409F7C55}" presName="sibTrans" presStyleLbl="sibTrans2D1" presStyleIdx="1" presStyleCnt="2"/>
      <dgm:spPr/>
    </dgm:pt>
    <dgm:pt modelId="{AD7D4171-0121-422D-8C1B-FBA2634CDD56}" type="pres">
      <dgm:prSet presAssocID="{A225924A-F81A-49DA-B59D-2318409F7C55}" presName="connectorText" presStyleLbl="sibTrans2D1" presStyleIdx="1" presStyleCnt="2"/>
      <dgm:spPr/>
    </dgm:pt>
    <dgm:pt modelId="{87F46F91-906E-445C-8BFE-89EC175BBC06}" type="pres">
      <dgm:prSet presAssocID="{AE1526BB-C8C3-4F07-BCC3-323382CF7E0D}" presName="node" presStyleLbl="node1" presStyleIdx="2" presStyleCnt="3" custScaleX="151466">
        <dgm:presLayoutVars>
          <dgm:bulletEnabled val="1"/>
        </dgm:presLayoutVars>
      </dgm:prSet>
      <dgm:spPr/>
    </dgm:pt>
  </dgm:ptLst>
  <dgm:cxnLst>
    <dgm:cxn modelId="{A9AC589D-71A9-45C3-9D9F-E92659A080EE}" type="presOf" srcId="{AE1526BB-C8C3-4F07-BCC3-323382CF7E0D}" destId="{87F46F91-906E-445C-8BFE-89EC175BBC06}" srcOrd="0" destOrd="0" presId="urn:microsoft.com/office/officeart/2005/8/layout/process1"/>
    <dgm:cxn modelId="{B059AFCD-FDF2-4C42-833D-33BF5AAF7F07}" type="presOf" srcId="{A225924A-F81A-49DA-B59D-2318409F7C55}" destId="{E3508D1A-9F56-4524-BA01-1A681FA01D8D}" srcOrd="0" destOrd="0" presId="urn:microsoft.com/office/officeart/2005/8/layout/process1"/>
    <dgm:cxn modelId="{5613CEDA-A4AD-4F8D-8BC4-D0FDF810F505}" srcId="{EB43926C-C559-4F94-857C-E2CFB0834BD5}" destId="{C943809D-F1CD-491B-9900-F1EC220F5F7E}" srcOrd="1" destOrd="0" parTransId="{E0DCDDA8-3E42-4FF4-8C3C-7B836A119666}" sibTransId="{A225924A-F81A-49DA-B59D-2318409F7C55}"/>
    <dgm:cxn modelId="{3CEBB485-1490-44DD-9F27-8F05EEBF3EBD}" type="presOf" srcId="{C943809D-F1CD-491B-9900-F1EC220F5F7E}" destId="{B2BEBFE9-063E-428E-95DB-C5DE5343E700}" srcOrd="0" destOrd="0" presId="urn:microsoft.com/office/officeart/2005/8/layout/process1"/>
    <dgm:cxn modelId="{8E145D14-797E-4DEF-96C3-945EED569074}" srcId="{EB43926C-C559-4F94-857C-E2CFB0834BD5}" destId="{AE1526BB-C8C3-4F07-BCC3-323382CF7E0D}" srcOrd="2" destOrd="0" parTransId="{49393550-9C25-400F-8BBF-7F56A6140AEA}" sibTransId="{660DA5E8-8058-457D-AC8C-5574587DF2FF}"/>
    <dgm:cxn modelId="{62260168-6834-4F0A-AF0C-02C972CEE766}" type="presOf" srcId="{EB43926C-C559-4F94-857C-E2CFB0834BD5}" destId="{B4FBDFD7-8B08-4707-8C7A-CAC2864BE284}" srcOrd="0" destOrd="0" presId="urn:microsoft.com/office/officeart/2005/8/layout/process1"/>
    <dgm:cxn modelId="{D537F49C-E610-4087-869B-172975CC9A08}" type="presOf" srcId="{31504D14-6827-471D-9CF6-903368977091}" destId="{8045C62F-6C7D-45D1-B7E1-732BCE2BE87A}" srcOrd="0" destOrd="0" presId="urn:microsoft.com/office/officeart/2005/8/layout/process1"/>
    <dgm:cxn modelId="{3209B572-A0B8-4691-B082-1AFA4C8D0A5C}" type="presOf" srcId="{E28B1FB6-488C-4099-BEBC-134BC1BBF476}" destId="{10BFAB55-E3E2-4CFA-B643-720DFE8B21FC}" srcOrd="0" destOrd="0" presId="urn:microsoft.com/office/officeart/2005/8/layout/process1"/>
    <dgm:cxn modelId="{386B0B78-1420-47D8-8559-B73C44B5C791}" type="presOf" srcId="{A225924A-F81A-49DA-B59D-2318409F7C55}" destId="{AD7D4171-0121-422D-8C1B-FBA2634CDD56}" srcOrd="1" destOrd="0" presId="urn:microsoft.com/office/officeart/2005/8/layout/process1"/>
    <dgm:cxn modelId="{4BBE76F0-EE48-4266-AAF8-81710022687E}" type="presOf" srcId="{E28B1FB6-488C-4099-BEBC-134BC1BBF476}" destId="{7557AA39-A494-4E95-A968-A2818AF87309}" srcOrd="1" destOrd="0" presId="urn:microsoft.com/office/officeart/2005/8/layout/process1"/>
    <dgm:cxn modelId="{AEE41D66-E81A-431D-A680-CF60D80DAC98}" srcId="{EB43926C-C559-4F94-857C-E2CFB0834BD5}" destId="{31504D14-6827-471D-9CF6-903368977091}" srcOrd="0" destOrd="0" parTransId="{6B159462-F7EB-416D-BE0A-F58A08E604E3}" sibTransId="{E28B1FB6-488C-4099-BEBC-134BC1BBF476}"/>
    <dgm:cxn modelId="{D610284C-F1E0-4BA7-A804-6C21183218E7}" type="presParOf" srcId="{B4FBDFD7-8B08-4707-8C7A-CAC2864BE284}" destId="{8045C62F-6C7D-45D1-B7E1-732BCE2BE87A}" srcOrd="0" destOrd="0" presId="urn:microsoft.com/office/officeart/2005/8/layout/process1"/>
    <dgm:cxn modelId="{01C2F9FD-00BA-42BF-B965-CB453076739E}" type="presParOf" srcId="{B4FBDFD7-8B08-4707-8C7A-CAC2864BE284}" destId="{10BFAB55-E3E2-4CFA-B643-720DFE8B21FC}" srcOrd="1" destOrd="0" presId="urn:microsoft.com/office/officeart/2005/8/layout/process1"/>
    <dgm:cxn modelId="{6EC215F8-B50E-463C-AE3F-67B38E9A2D32}" type="presParOf" srcId="{10BFAB55-E3E2-4CFA-B643-720DFE8B21FC}" destId="{7557AA39-A494-4E95-A968-A2818AF87309}" srcOrd="0" destOrd="0" presId="urn:microsoft.com/office/officeart/2005/8/layout/process1"/>
    <dgm:cxn modelId="{BC27F6A2-C2BA-452E-8C5E-40387A8B2A92}" type="presParOf" srcId="{B4FBDFD7-8B08-4707-8C7A-CAC2864BE284}" destId="{B2BEBFE9-063E-428E-95DB-C5DE5343E700}" srcOrd="2" destOrd="0" presId="urn:microsoft.com/office/officeart/2005/8/layout/process1"/>
    <dgm:cxn modelId="{B4CEFB92-7EEC-4CDA-BB1C-3B4BE813152F}" type="presParOf" srcId="{B4FBDFD7-8B08-4707-8C7A-CAC2864BE284}" destId="{E3508D1A-9F56-4524-BA01-1A681FA01D8D}" srcOrd="3" destOrd="0" presId="urn:microsoft.com/office/officeart/2005/8/layout/process1"/>
    <dgm:cxn modelId="{D60FE2D8-D1DE-4140-B1F4-CB05CD8F6BCF}" type="presParOf" srcId="{E3508D1A-9F56-4524-BA01-1A681FA01D8D}" destId="{AD7D4171-0121-422D-8C1B-FBA2634CDD56}" srcOrd="0" destOrd="0" presId="urn:microsoft.com/office/officeart/2005/8/layout/process1"/>
    <dgm:cxn modelId="{1C26E142-4B96-44B6-A7B9-346C3A57B66A}" type="presParOf" srcId="{B4FBDFD7-8B08-4707-8C7A-CAC2864BE284}" destId="{87F46F91-906E-445C-8BFE-89EC175BBC0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A9984C4-6001-4AB6-9B0D-5A74C7EC5D6A}" type="doc">
      <dgm:prSet loTypeId="urn:microsoft.com/office/officeart/2008/layout/LinedList" loCatId="list" qsTypeId="urn:microsoft.com/office/officeart/2005/8/quickstyle/3d3" qsCatId="3D" csTypeId="urn:microsoft.com/office/officeart/2005/8/colors/accent1_1" csCatId="accent1" phldr="1"/>
      <dgm:spPr/>
      <dgm:t>
        <a:bodyPr/>
        <a:lstStyle/>
        <a:p>
          <a:endParaRPr lang="it-IT"/>
        </a:p>
      </dgm:t>
    </dgm:pt>
    <dgm:pt modelId="{1AA0F90F-1D94-4A6A-B351-D5AEC43AE1CD}">
      <dgm:prSet/>
      <dgm:spPr/>
      <dgm:t>
        <a:bodyPr/>
        <a:lstStyle/>
        <a:p>
          <a:pPr rtl="0"/>
          <a:r>
            <a:rPr lang="it-IT" dirty="0" smtClean="0"/>
            <a:t>I documenti indagati hanno una </a:t>
          </a:r>
          <a:r>
            <a:rPr lang="it-IT" b="1" dirty="0" smtClean="0"/>
            <a:t>struttura ben definita e precisa</a:t>
          </a:r>
          <a:r>
            <a:rPr lang="it-IT" dirty="0" smtClean="0"/>
            <a:t>: </a:t>
          </a:r>
          <a:endParaRPr lang="it-IT" dirty="0"/>
        </a:p>
      </dgm:t>
    </dgm:pt>
    <dgm:pt modelId="{C10E7CD7-B29D-45E3-A951-D9FC020991D2}" type="parTrans" cxnId="{69C35F5C-02B6-4480-93DA-3FCADED3AC4E}">
      <dgm:prSet/>
      <dgm:spPr/>
      <dgm:t>
        <a:bodyPr/>
        <a:lstStyle/>
        <a:p>
          <a:endParaRPr lang="it-IT"/>
        </a:p>
      </dgm:t>
    </dgm:pt>
    <dgm:pt modelId="{E61DBA11-2D42-456B-9995-F8B6FB4FEE06}" type="sibTrans" cxnId="{69C35F5C-02B6-4480-93DA-3FCADED3AC4E}">
      <dgm:prSet/>
      <dgm:spPr/>
      <dgm:t>
        <a:bodyPr/>
        <a:lstStyle/>
        <a:p>
          <a:endParaRPr lang="it-IT"/>
        </a:p>
      </dgm:t>
    </dgm:pt>
    <dgm:pt modelId="{A71B5B6E-9449-4702-99F2-3DE8A429F6E2}">
      <dgm:prSet/>
      <dgm:spPr/>
      <dgm:t>
        <a:bodyPr/>
        <a:lstStyle/>
        <a:p>
          <a:pPr rtl="0"/>
          <a:r>
            <a:rPr lang="it-IT" dirty="0" smtClean="0"/>
            <a:t>questo facilita </a:t>
          </a:r>
          <a:r>
            <a:rPr lang="it-IT" b="1" dirty="0" smtClean="0"/>
            <a:t>l’organizzazione del materiale testuale </a:t>
          </a:r>
          <a:r>
            <a:rPr lang="it-IT" dirty="0" smtClean="0"/>
            <a:t>sottoposto ad analisi da un lato, mentre, dall’altro ha indubbie </a:t>
          </a:r>
          <a:r>
            <a:rPr lang="it-IT" b="1" dirty="0" smtClean="0"/>
            <a:t>conseguenze sull’emersione delle dimensioni latenti</a:t>
          </a:r>
          <a:r>
            <a:rPr lang="it-IT" dirty="0" smtClean="0"/>
            <a:t>, molto spesso caratterizzate proprio da una riproduzione dello schema predisposto.</a:t>
          </a:r>
          <a:endParaRPr lang="it-IT" dirty="0"/>
        </a:p>
      </dgm:t>
    </dgm:pt>
    <dgm:pt modelId="{D0E0ACAB-1ECF-463C-A163-AD05C139B445}" type="parTrans" cxnId="{F0158251-A6CA-47CB-8BCD-5C8973F55D57}">
      <dgm:prSet/>
      <dgm:spPr/>
      <dgm:t>
        <a:bodyPr/>
        <a:lstStyle/>
        <a:p>
          <a:endParaRPr lang="it-IT"/>
        </a:p>
      </dgm:t>
    </dgm:pt>
    <dgm:pt modelId="{7D3FCF8B-86CE-4EB7-9009-4A4A46AA13AE}" type="sibTrans" cxnId="{F0158251-A6CA-47CB-8BCD-5C8973F55D57}">
      <dgm:prSet/>
      <dgm:spPr/>
      <dgm:t>
        <a:bodyPr/>
        <a:lstStyle/>
        <a:p>
          <a:endParaRPr lang="it-IT"/>
        </a:p>
      </dgm:t>
    </dgm:pt>
    <dgm:pt modelId="{CADDEBF4-A16F-4BFE-A086-7EA73FE0889E}">
      <dgm:prSet/>
      <dgm:spPr/>
      <dgm:t>
        <a:bodyPr/>
        <a:lstStyle/>
        <a:p>
          <a:pPr rtl="0"/>
          <a:r>
            <a:rPr lang="it-IT" dirty="0" smtClean="0"/>
            <a:t>Il </a:t>
          </a:r>
          <a:r>
            <a:rPr lang="it-IT" b="1" dirty="0" smtClean="0"/>
            <a:t>non avere ben chiaro quali attori della comunità locale </a:t>
          </a:r>
          <a:r>
            <a:rPr lang="it-IT" dirty="0" smtClean="0"/>
            <a:t>portino alla definizione e alla concreta produzione del preliminare di strategia indagato non facilita la comprensione di un meccanismo fondamentale nella costruzione di diversi percorsi di </a:t>
          </a:r>
          <a:r>
            <a:rPr lang="it-IT" i="1" dirty="0" smtClean="0"/>
            <a:t>policy: </a:t>
          </a:r>
          <a:endParaRPr lang="it-IT" dirty="0"/>
        </a:p>
      </dgm:t>
    </dgm:pt>
    <dgm:pt modelId="{5FC473AA-0C21-49DD-B079-1211EA66C2E9}" type="parTrans" cxnId="{3963C90E-3AB4-474C-A025-44835A97BB8A}">
      <dgm:prSet/>
      <dgm:spPr/>
      <dgm:t>
        <a:bodyPr/>
        <a:lstStyle/>
        <a:p>
          <a:endParaRPr lang="it-IT"/>
        </a:p>
      </dgm:t>
    </dgm:pt>
    <dgm:pt modelId="{27E76409-FE0B-4C7D-ADAE-49898445781E}" type="sibTrans" cxnId="{3963C90E-3AB4-474C-A025-44835A97BB8A}">
      <dgm:prSet/>
      <dgm:spPr/>
      <dgm:t>
        <a:bodyPr/>
        <a:lstStyle/>
        <a:p>
          <a:endParaRPr lang="it-IT"/>
        </a:p>
      </dgm:t>
    </dgm:pt>
    <dgm:pt modelId="{F0B92288-6B25-4D1F-A195-4D50C56BD94F}">
      <dgm:prSet/>
      <dgm:spPr/>
      <dgm:t>
        <a:bodyPr/>
        <a:lstStyle/>
        <a:p>
          <a:pPr rtl="0"/>
          <a:r>
            <a:rPr lang="it-IT" b="1" dirty="0" smtClean="0"/>
            <a:t>comprendere come una diversa costellazione di attori possa influenzare attivamente </a:t>
          </a:r>
          <a:r>
            <a:rPr lang="it-IT" dirty="0" smtClean="0"/>
            <a:t>la definizione del problema, gli strumenti cognitivo-interpretativi utilizzati e quelli attuativi pensati, realizzati e implementati localmente.</a:t>
          </a:r>
          <a:endParaRPr lang="it-IT" dirty="0"/>
        </a:p>
      </dgm:t>
    </dgm:pt>
    <dgm:pt modelId="{52A87B36-D4ED-4F83-AFE6-9E1D200DB395}" type="parTrans" cxnId="{67FF060A-0753-4C74-A96D-7FA268B66B6A}">
      <dgm:prSet/>
      <dgm:spPr/>
      <dgm:t>
        <a:bodyPr/>
        <a:lstStyle/>
        <a:p>
          <a:endParaRPr lang="it-IT"/>
        </a:p>
      </dgm:t>
    </dgm:pt>
    <dgm:pt modelId="{0D1AA32D-8727-4D7B-B329-7183BD274F7C}" type="sibTrans" cxnId="{67FF060A-0753-4C74-A96D-7FA268B66B6A}">
      <dgm:prSet/>
      <dgm:spPr/>
      <dgm:t>
        <a:bodyPr/>
        <a:lstStyle/>
        <a:p>
          <a:endParaRPr lang="it-IT"/>
        </a:p>
      </dgm:t>
    </dgm:pt>
    <dgm:pt modelId="{523DE330-9F91-4DF0-A560-AAEA0C57C6AC}">
      <dgm:prSet/>
      <dgm:spPr/>
      <dgm:t>
        <a:bodyPr/>
        <a:lstStyle/>
        <a:p>
          <a:pPr rtl="0"/>
          <a:r>
            <a:rPr lang="it-IT" smtClean="0"/>
            <a:t>Limiti e vantaggi:</a:t>
          </a:r>
          <a:endParaRPr lang="it-IT"/>
        </a:p>
      </dgm:t>
    </dgm:pt>
    <dgm:pt modelId="{4D16B6AA-2467-45EA-AB96-7F661127FB44}" type="sibTrans" cxnId="{6D1E33DD-4899-4E40-8F4E-A60A5658F113}">
      <dgm:prSet/>
      <dgm:spPr/>
      <dgm:t>
        <a:bodyPr/>
        <a:lstStyle/>
        <a:p>
          <a:endParaRPr lang="it-IT"/>
        </a:p>
      </dgm:t>
    </dgm:pt>
    <dgm:pt modelId="{6F39BD07-53DC-4266-8635-7E4F96798286}" type="parTrans" cxnId="{6D1E33DD-4899-4E40-8F4E-A60A5658F113}">
      <dgm:prSet/>
      <dgm:spPr/>
      <dgm:t>
        <a:bodyPr/>
        <a:lstStyle/>
        <a:p>
          <a:endParaRPr lang="it-IT"/>
        </a:p>
      </dgm:t>
    </dgm:pt>
    <dgm:pt modelId="{1C6E5D9A-B881-41CE-BFB9-C77F9E629913}" type="pres">
      <dgm:prSet presAssocID="{4A9984C4-6001-4AB6-9B0D-5A74C7EC5D6A}" presName="vert0" presStyleCnt="0">
        <dgm:presLayoutVars>
          <dgm:dir/>
          <dgm:animOne val="branch"/>
          <dgm:animLvl val="lvl"/>
        </dgm:presLayoutVars>
      </dgm:prSet>
      <dgm:spPr/>
    </dgm:pt>
    <dgm:pt modelId="{C267597D-1158-451B-A054-07141CB1D616}" type="pres">
      <dgm:prSet presAssocID="{523DE330-9F91-4DF0-A560-AAEA0C57C6AC}" presName="thickLine" presStyleLbl="alignNode1" presStyleIdx="0" presStyleCnt="1"/>
      <dgm:spPr/>
    </dgm:pt>
    <dgm:pt modelId="{C9101C9D-9D72-435D-B685-5775F2956A20}" type="pres">
      <dgm:prSet presAssocID="{523DE330-9F91-4DF0-A560-AAEA0C57C6AC}" presName="horz1" presStyleCnt="0"/>
      <dgm:spPr/>
    </dgm:pt>
    <dgm:pt modelId="{8E09489B-2EC4-427E-A2A4-66E6E382B8B9}" type="pres">
      <dgm:prSet presAssocID="{523DE330-9F91-4DF0-A560-AAEA0C57C6AC}" presName="tx1" presStyleLbl="revTx" presStyleIdx="0" presStyleCnt="5"/>
      <dgm:spPr/>
    </dgm:pt>
    <dgm:pt modelId="{119B3BF9-75C4-47A6-B3A1-5B4A7B5DA8BB}" type="pres">
      <dgm:prSet presAssocID="{523DE330-9F91-4DF0-A560-AAEA0C57C6AC}" presName="vert1" presStyleCnt="0"/>
      <dgm:spPr/>
    </dgm:pt>
    <dgm:pt modelId="{58E1C80A-4B0C-4E2B-AAC0-B36EBF037AF6}" type="pres">
      <dgm:prSet presAssocID="{1AA0F90F-1D94-4A6A-B351-D5AEC43AE1CD}" presName="vertSpace2a" presStyleCnt="0"/>
      <dgm:spPr/>
    </dgm:pt>
    <dgm:pt modelId="{16373C5E-2351-4F39-B3B2-92DC3CE35BA8}" type="pres">
      <dgm:prSet presAssocID="{1AA0F90F-1D94-4A6A-B351-D5AEC43AE1CD}" presName="horz2" presStyleCnt="0"/>
      <dgm:spPr/>
    </dgm:pt>
    <dgm:pt modelId="{81319BF2-0A64-4535-B818-AC20BCE53961}" type="pres">
      <dgm:prSet presAssocID="{1AA0F90F-1D94-4A6A-B351-D5AEC43AE1CD}" presName="horzSpace2" presStyleCnt="0"/>
      <dgm:spPr/>
    </dgm:pt>
    <dgm:pt modelId="{6DC4F65B-FF5F-4356-917B-98E39025A150}" type="pres">
      <dgm:prSet presAssocID="{1AA0F90F-1D94-4A6A-B351-D5AEC43AE1CD}" presName="tx2" presStyleLbl="revTx" presStyleIdx="1" presStyleCnt="5"/>
      <dgm:spPr/>
      <dgm:t>
        <a:bodyPr/>
        <a:lstStyle/>
        <a:p>
          <a:endParaRPr lang="it-IT"/>
        </a:p>
      </dgm:t>
    </dgm:pt>
    <dgm:pt modelId="{92CB5606-45F1-43AE-BDF6-861D04C92B30}" type="pres">
      <dgm:prSet presAssocID="{1AA0F90F-1D94-4A6A-B351-D5AEC43AE1CD}" presName="vert2" presStyleCnt="0"/>
      <dgm:spPr/>
    </dgm:pt>
    <dgm:pt modelId="{C23F46CC-0E96-4856-8250-24C7DF7541F3}" type="pres">
      <dgm:prSet presAssocID="{A71B5B6E-9449-4702-99F2-3DE8A429F6E2}" presName="horz3" presStyleCnt="0"/>
      <dgm:spPr/>
    </dgm:pt>
    <dgm:pt modelId="{71DD0735-1C31-4CC3-A888-EAD9FE05A58E}" type="pres">
      <dgm:prSet presAssocID="{A71B5B6E-9449-4702-99F2-3DE8A429F6E2}" presName="horzSpace3" presStyleCnt="0"/>
      <dgm:spPr/>
    </dgm:pt>
    <dgm:pt modelId="{3170A888-E78E-4CBA-8034-4732E594BE04}" type="pres">
      <dgm:prSet presAssocID="{A71B5B6E-9449-4702-99F2-3DE8A429F6E2}" presName="tx3" presStyleLbl="revTx" presStyleIdx="2" presStyleCnt="5"/>
      <dgm:spPr/>
    </dgm:pt>
    <dgm:pt modelId="{BFD46E57-1766-4D91-B024-ED852C510643}" type="pres">
      <dgm:prSet presAssocID="{A71B5B6E-9449-4702-99F2-3DE8A429F6E2}" presName="vert3" presStyleCnt="0"/>
      <dgm:spPr/>
    </dgm:pt>
    <dgm:pt modelId="{DB6E9ED8-ED7D-42A6-A951-83F3F4A04A85}" type="pres">
      <dgm:prSet presAssocID="{1AA0F90F-1D94-4A6A-B351-D5AEC43AE1CD}" presName="thinLine2b" presStyleLbl="callout" presStyleIdx="0" presStyleCnt="2"/>
      <dgm:spPr/>
    </dgm:pt>
    <dgm:pt modelId="{DEADC7CE-C836-425B-A35C-5880C4FF5E7F}" type="pres">
      <dgm:prSet presAssocID="{1AA0F90F-1D94-4A6A-B351-D5AEC43AE1CD}" presName="vertSpace2b" presStyleCnt="0"/>
      <dgm:spPr/>
    </dgm:pt>
    <dgm:pt modelId="{BA42AA2F-40F3-4178-A2E2-D3EE88508125}" type="pres">
      <dgm:prSet presAssocID="{CADDEBF4-A16F-4BFE-A086-7EA73FE0889E}" presName="horz2" presStyleCnt="0"/>
      <dgm:spPr/>
    </dgm:pt>
    <dgm:pt modelId="{3E7B96F4-A42B-411E-8CC7-7E59CE227833}" type="pres">
      <dgm:prSet presAssocID="{CADDEBF4-A16F-4BFE-A086-7EA73FE0889E}" presName="horzSpace2" presStyleCnt="0"/>
      <dgm:spPr/>
    </dgm:pt>
    <dgm:pt modelId="{9771A577-4277-4024-92CA-072BCF3FB223}" type="pres">
      <dgm:prSet presAssocID="{CADDEBF4-A16F-4BFE-A086-7EA73FE0889E}" presName="tx2" presStyleLbl="revTx" presStyleIdx="3" presStyleCnt="5"/>
      <dgm:spPr/>
    </dgm:pt>
    <dgm:pt modelId="{CA7C05F1-6BE3-4C4F-B5E7-42130E0685D9}" type="pres">
      <dgm:prSet presAssocID="{CADDEBF4-A16F-4BFE-A086-7EA73FE0889E}" presName="vert2" presStyleCnt="0"/>
      <dgm:spPr/>
    </dgm:pt>
    <dgm:pt modelId="{A9BCD3FE-784B-469F-9208-D6CD825C54EA}" type="pres">
      <dgm:prSet presAssocID="{F0B92288-6B25-4D1F-A195-4D50C56BD94F}" presName="horz3" presStyleCnt="0"/>
      <dgm:spPr/>
    </dgm:pt>
    <dgm:pt modelId="{9B40EC26-E91A-477C-B7DC-AFEF9A1FBDFD}" type="pres">
      <dgm:prSet presAssocID="{F0B92288-6B25-4D1F-A195-4D50C56BD94F}" presName="horzSpace3" presStyleCnt="0"/>
      <dgm:spPr/>
    </dgm:pt>
    <dgm:pt modelId="{A541F804-06AF-4C16-A9A5-5FF3A1451E98}" type="pres">
      <dgm:prSet presAssocID="{F0B92288-6B25-4D1F-A195-4D50C56BD94F}" presName="tx3" presStyleLbl="revTx" presStyleIdx="4" presStyleCnt="5"/>
      <dgm:spPr/>
    </dgm:pt>
    <dgm:pt modelId="{8EDBDC7C-FBC4-4D2D-8F1A-D87A943567BD}" type="pres">
      <dgm:prSet presAssocID="{F0B92288-6B25-4D1F-A195-4D50C56BD94F}" presName="vert3" presStyleCnt="0"/>
      <dgm:spPr/>
    </dgm:pt>
    <dgm:pt modelId="{2E9F1A59-825D-4FB5-B362-845DDAA4A1FC}" type="pres">
      <dgm:prSet presAssocID="{CADDEBF4-A16F-4BFE-A086-7EA73FE0889E}" presName="thinLine2b" presStyleLbl="callout" presStyleIdx="1" presStyleCnt="2"/>
      <dgm:spPr/>
    </dgm:pt>
    <dgm:pt modelId="{F5F1F047-F477-4EC7-8E1B-681109EF9700}" type="pres">
      <dgm:prSet presAssocID="{CADDEBF4-A16F-4BFE-A086-7EA73FE0889E}" presName="vertSpace2b" presStyleCnt="0"/>
      <dgm:spPr/>
    </dgm:pt>
  </dgm:ptLst>
  <dgm:cxnLst>
    <dgm:cxn modelId="{5AA7266E-2021-4891-80FC-D7A0E8E5CC3A}" type="presOf" srcId="{1AA0F90F-1D94-4A6A-B351-D5AEC43AE1CD}" destId="{6DC4F65B-FF5F-4356-917B-98E39025A150}" srcOrd="0" destOrd="0" presId="urn:microsoft.com/office/officeart/2008/layout/LinedList"/>
    <dgm:cxn modelId="{67FF060A-0753-4C74-A96D-7FA268B66B6A}" srcId="{CADDEBF4-A16F-4BFE-A086-7EA73FE0889E}" destId="{F0B92288-6B25-4D1F-A195-4D50C56BD94F}" srcOrd="0" destOrd="0" parTransId="{52A87B36-D4ED-4F83-AFE6-9E1D200DB395}" sibTransId="{0D1AA32D-8727-4D7B-B329-7183BD274F7C}"/>
    <dgm:cxn modelId="{3963C90E-3AB4-474C-A025-44835A97BB8A}" srcId="{523DE330-9F91-4DF0-A560-AAEA0C57C6AC}" destId="{CADDEBF4-A16F-4BFE-A086-7EA73FE0889E}" srcOrd="1" destOrd="0" parTransId="{5FC473AA-0C21-49DD-B079-1211EA66C2E9}" sibTransId="{27E76409-FE0B-4C7D-ADAE-49898445781E}"/>
    <dgm:cxn modelId="{F0158251-A6CA-47CB-8BCD-5C8973F55D57}" srcId="{1AA0F90F-1D94-4A6A-B351-D5AEC43AE1CD}" destId="{A71B5B6E-9449-4702-99F2-3DE8A429F6E2}" srcOrd="0" destOrd="0" parTransId="{D0E0ACAB-1ECF-463C-A163-AD05C139B445}" sibTransId="{7D3FCF8B-86CE-4EB7-9009-4A4A46AA13AE}"/>
    <dgm:cxn modelId="{6D1E33DD-4899-4E40-8F4E-A60A5658F113}" srcId="{4A9984C4-6001-4AB6-9B0D-5A74C7EC5D6A}" destId="{523DE330-9F91-4DF0-A560-AAEA0C57C6AC}" srcOrd="0" destOrd="0" parTransId="{6F39BD07-53DC-4266-8635-7E4F96798286}" sibTransId="{4D16B6AA-2467-45EA-AB96-7F661127FB44}"/>
    <dgm:cxn modelId="{4FEA3933-BDB3-4DFB-B90C-A621F415EC15}" type="presOf" srcId="{4A9984C4-6001-4AB6-9B0D-5A74C7EC5D6A}" destId="{1C6E5D9A-B881-41CE-BFB9-C77F9E629913}" srcOrd="0" destOrd="0" presId="urn:microsoft.com/office/officeart/2008/layout/LinedList"/>
    <dgm:cxn modelId="{407B64D2-9598-4143-8B0B-9F1CFC2A6834}" type="presOf" srcId="{CADDEBF4-A16F-4BFE-A086-7EA73FE0889E}" destId="{9771A577-4277-4024-92CA-072BCF3FB223}" srcOrd="0" destOrd="0" presId="urn:microsoft.com/office/officeart/2008/layout/LinedList"/>
    <dgm:cxn modelId="{5DD517E5-3053-491F-BB1D-7A9DE0776318}" type="presOf" srcId="{A71B5B6E-9449-4702-99F2-3DE8A429F6E2}" destId="{3170A888-E78E-4CBA-8034-4732E594BE04}" srcOrd="0" destOrd="0" presId="urn:microsoft.com/office/officeart/2008/layout/LinedList"/>
    <dgm:cxn modelId="{3AEDE508-7FEF-4F1E-B81E-618138547B80}" type="presOf" srcId="{F0B92288-6B25-4D1F-A195-4D50C56BD94F}" destId="{A541F804-06AF-4C16-A9A5-5FF3A1451E98}" srcOrd="0" destOrd="0" presId="urn:microsoft.com/office/officeart/2008/layout/LinedList"/>
    <dgm:cxn modelId="{75EE60AD-BEB1-4E66-8639-E8CDD1D17A6F}" type="presOf" srcId="{523DE330-9F91-4DF0-A560-AAEA0C57C6AC}" destId="{8E09489B-2EC4-427E-A2A4-66E6E382B8B9}" srcOrd="0" destOrd="0" presId="urn:microsoft.com/office/officeart/2008/layout/LinedList"/>
    <dgm:cxn modelId="{69C35F5C-02B6-4480-93DA-3FCADED3AC4E}" srcId="{523DE330-9F91-4DF0-A560-AAEA0C57C6AC}" destId="{1AA0F90F-1D94-4A6A-B351-D5AEC43AE1CD}" srcOrd="0" destOrd="0" parTransId="{C10E7CD7-B29D-45E3-A951-D9FC020991D2}" sibTransId="{E61DBA11-2D42-456B-9995-F8B6FB4FEE06}"/>
    <dgm:cxn modelId="{F868F2C4-C8EF-4EAF-AE98-3B3DF3F1021D}" type="presParOf" srcId="{1C6E5D9A-B881-41CE-BFB9-C77F9E629913}" destId="{C267597D-1158-451B-A054-07141CB1D616}" srcOrd="0" destOrd="0" presId="urn:microsoft.com/office/officeart/2008/layout/LinedList"/>
    <dgm:cxn modelId="{6EDB588A-F2A0-473A-A653-2E6A03278060}" type="presParOf" srcId="{1C6E5D9A-B881-41CE-BFB9-C77F9E629913}" destId="{C9101C9D-9D72-435D-B685-5775F2956A20}" srcOrd="1" destOrd="0" presId="urn:microsoft.com/office/officeart/2008/layout/LinedList"/>
    <dgm:cxn modelId="{EE0B1B6C-6B99-4870-9605-09D8D3714E23}" type="presParOf" srcId="{C9101C9D-9D72-435D-B685-5775F2956A20}" destId="{8E09489B-2EC4-427E-A2A4-66E6E382B8B9}" srcOrd="0" destOrd="0" presId="urn:microsoft.com/office/officeart/2008/layout/LinedList"/>
    <dgm:cxn modelId="{4C93D140-34D3-466B-8D41-5ED280B6A42B}" type="presParOf" srcId="{C9101C9D-9D72-435D-B685-5775F2956A20}" destId="{119B3BF9-75C4-47A6-B3A1-5B4A7B5DA8BB}" srcOrd="1" destOrd="0" presId="urn:microsoft.com/office/officeart/2008/layout/LinedList"/>
    <dgm:cxn modelId="{1959B0EC-94EE-43C8-9D27-70A589F7E25C}" type="presParOf" srcId="{119B3BF9-75C4-47A6-B3A1-5B4A7B5DA8BB}" destId="{58E1C80A-4B0C-4E2B-AAC0-B36EBF037AF6}" srcOrd="0" destOrd="0" presId="urn:microsoft.com/office/officeart/2008/layout/LinedList"/>
    <dgm:cxn modelId="{609BB049-7687-403D-B4D9-F888F67C241D}" type="presParOf" srcId="{119B3BF9-75C4-47A6-B3A1-5B4A7B5DA8BB}" destId="{16373C5E-2351-4F39-B3B2-92DC3CE35BA8}" srcOrd="1" destOrd="0" presId="urn:microsoft.com/office/officeart/2008/layout/LinedList"/>
    <dgm:cxn modelId="{0287DA27-F801-4BB4-BBCA-C5FE043942FC}" type="presParOf" srcId="{16373C5E-2351-4F39-B3B2-92DC3CE35BA8}" destId="{81319BF2-0A64-4535-B818-AC20BCE53961}" srcOrd="0" destOrd="0" presId="urn:microsoft.com/office/officeart/2008/layout/LinedList"/>
    <dgm:cxn modelId="{4758D47E-6C5A-4CB9-8AD7-6F1E03947F6E}" type="presParOf" srcId="{16373C5E-2351-4F39-B3B2-92DC3CE35BA8}" destId="{6DC4F65B-FF5F-4356-917B-98E39025A150}" srcOrd="1" destOrd="0" presId="urn:microsoft.com/office/officeart/2008/layout/LinedList"/>
    <dgm:cxn modelId="{50CACAF7-5831-47C8-BD3C-DFB2139D29BF}" type="presParOf" srcId="{16373C5E-2351-4F39-B3B2-92DC3CE35BA8}" destId="{92CB5606-45F1-43AE-BDF6-861D04C92B30}" srcOrd="2" destOrd="0" presId="urn:microsoft.com/office/officeart/2008/layout/LinedList"/>
    <dgm:cxn modelId="{F87CC520-562C-4F9C-8EE3-BAA2665B5D17}" type="presParOf" srcId="{92CB5606-45F1-43AE-BDF6-861D04C92B30}" destId="{C23F46CC-0E96-4856-8250-24C7DF7541F3}" srcOrd="0" destOrd="0" presId="urn:microsoft.com/office/officeart/2008/layout/LinedList"/>
    <dgm:cxn modelId="{7204028C-DA05-4F7E-89C5-6EF778D72082}" type="presParOf" srcId="{C23F46CC-0E96-4856-8250-24C7DF7541F3}" destId="{71DD0735-1C31-4CC3-A888-EAD9FE05A58E}" srcOrd="0" destOrd="0" presId="urn:microsoft.com/office/officeart/2008/layout/LinedList"/>
    <dgm:cxn modelId="{A1866BA8-61B1-4104-896D-6179FA1B8418}" type="presParOf" srcId="{C23F46CC-0E96-4856-8250-24C7DF7541F3}" destId="{3170A888-E78E-4CBA-8034-4732E594BE04}" srcOrd="1" destOrd="0" presId="urn:microsoft.com/office/officeart/2008/layout/LinedList"/>
    <dgm:cxn modelId="{430B5F05-CC18-4CE4-83E2-25C1BA6900FB}" type="presParOf" srcId="{C23F46CC-0E96-4856-8250-24C7DF7541F3}" destId="{BFD46E57-1766-4D91-B024-ED852C510643}" srcOrd="2" destOrd="0" presId="urn:microsoft.com/office/officeart/2008/layout/LinedList"/>
    <dgm:cxn modelId="{45F6C970-F8BC-41DA-A677-CE24039294D0}" type="presParOf" srcId="{119B3BF9-75C4-47A6-B3A1-5B4A7B5DA8BB}" destId="{DB6E9ED8-ED7D-42A6-A951-83F3F4A04A85}" srcOrd="2" destOrd="0" presId="urn:microsoft.com/office/officeart/2008/layout/LinedList"/>
    <dgm:cxn modelId="{941DE4B5-7C47-4C4E-A58A-232AEEC7FEE3}" type="presParOf" srcId="{119B3BF9-75C4-47A6-B3A1-5B4A7B5DA8BB}" destId="{DEADC7CE-C836-425B-A35C-5880C4FF5E7F}" srcOrd="3" destOrd="0" presId="urn:microsoft.com/office/officeart/2008/layout/LinedList"/>
    <dgm:cxn modelId="{B95CA9D5-4087-4766-A453-EA2587070764}" type="presParOf" srcId="{119B3BF9-75C4-47A6-B3A1-5B4A7B5DA8BB}" destId="{BA42AA2F-40F3-4178-A2E2-D3EE88508125}" srcOrd="4" destOrd="0" presId="urn:microsoft.com/office/officeart/2008/layout/LinedList"/>
    <dgm:cxn modelId="{04483D3B-5509-40C6-810F-93061DEC8AAD}" type="presParOf" srcId="{BA42AA2F-40F3-4178-A2E2-D3EE88508125}" destId="{3E7B96F4-A42B-411E-8CC7-7E59CE227833}" srcOrd="0" destOrd="0" presId="urn:microsoft.com/office/officeart/2008/layout/LinedList"/>
    <dgm:cxn modelId="{E5204799-EFCC-4C6F-A633-A0C766F66817}" type="presParOf" srcId="{BA42AA2F-40F3-4178-A2E2-D3EE88508125}" destId="{9771A577-4277-4024-92CA-072BCF3FB223}" srcOrd="1" destOrd="0" presId="urn:microsoft.com/office/officeart/2008/layout/LinedList"/>
    <dgm:cxn modelId="{9022DC0C-5696-4C9D-99A1-F93603FD7F16}" type="presParOf" srcId="{BA42AA2F-40F3-4178-A2E2-D3EE88508125}" destId="{CA7C05F1-6BE3-4C4F-B5E7-42130E0685D9}" srcOrd="2" destOrd="0" presId="urn:microsoft.com/office/officeart/2008/layout/LinedList"/>
    <dgm:cxn modelId="{0F045CFD-D4E5-4D7A-AF85-2138FF133936}" type="presParOf" srcId="{CA7C05F1-6BE3-4C4F-B5E7-42130E0685D9}" destId="{A9BCD3FE-784B-469F-9208-D6CD825C54EA}" srcOrd="0" destOrd="0" presId="urn:microsoft.com/office/officeart/2008/layout/LinedList"/>
    <dgm:cxn modelId="{07057723-64E3-4B8C-B099-FD0FC97F95C6}" type="presParOf" srcId="{A9BCD3FE-784B-469F-9208-D6CD825C54EA}" destId="{9B40EC26-E91A-477C-B7DC-AFEF9A1FBDFD}" srcOrd="0" destOrd="0" presId="urn:microsoft.com/office/officeart/2008/layout/LinedList"/>
    <dgm:cxn modelId="{D637E5D7-14C0-4F81-B68A-9B06EE86D8C7}" type="presParOf" srcId="{A9BCD3FE-784B-469F-9208-D6CD825C54EA}" destId="{A541F804-06AF-4C16-A9A5-5FF3A1451E98}" srcOrd="1" destOrd="0" presId="urn:microsoft.com/office/officeart/2008/layout/LinedList"/>
    <dgm:cxn modelId="{95E558C7-33E4-4E30-BF12-1395E24D87AB}" type="presParOf" srcId="{A9BCD3FE-784B-469F-9208-D6CD825C54EA}" destId="{8EDBDC7C-FBC4-4D2D-8F1A-D87A943567BD}" srcOrd="2" destOrd="0" presId="urn:microsoft.com/office/officeart/2008/layout/LinedList"/>
    <dgm:cxn modelId="{CF67483E-12C7-4402-8BD1-27ADD72DDCB3}" type="presParOf" srcId="{119B3BF9-75C4-47A6-B3A1-5B4A7B5DA8BB}" destId="{2E9F1A59-825D-4FB5-B362-845DDAA4A1FC}" srcOrd="5" destOrd="0" presId="urn:microsoft.com/office/officeart/2008/layout/LinedList"/>
    <dgm:cxn modelId="{ED5F4CA8-2BD9-4B65-B7C2-15B0BE50C050}" type="presParOf" srcId="{119B3BF9-75C4-47A6-B3A1-5B4A7B5DA8BB}" destId="{F5F1F047-F477-4EC7-8E1B-681109EF9700}"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F07BD3-96B6-4702-AF41-B22BD6B6F2B3}"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it-IT"/>
        </a:p>
      </dgm:t>
    </dgm:pt>
    <dgm:pt modelId="{F96489FA-4754-4FC2-A2F1-C7404D682AFC}">
      <dgm:prSet custT="1"/>
      <dgm:spPr/>
      <dgm:t>
        <a:bodyPr/>
        <a:lstStyle/>
        <a:p>
          <a:pPr rtl="0"/>
          <a:r>
            <a:rPr lang="it-IT" sz="1400" dirty="0" smtClean="0"/>
            <a:t>Assunte le problematiche d’accesso ai servizi nelle zone indagate per la stessa definizione che le accomuna, </a:t>
          </a:r>
          <a:r>
            <a:rPr lang="it-IT" sz="1400" b="1" dirty="0" smtClean="0"/>
            <a:t>diverso peso e importanza viene dato ai tre settori</a:t>
          </a:r>
          <a:r>
            <a:rPr lang="it-IT" sz="1400" dirty="0" smtClean="0"/>
            <a:t>:</a:t>
          </a:r>
          <a:endParaRPr lang="it-IT" sz="1400" dirty="0"/>
        </a:p>
      </dgm:t>
    </dgm:pt>
    <dgm:pt modelId="{A4D5AC63-5171-446D-B10A-F0017474069A}" type="parTrans" cxnId="{A27EF96D-2AB7-48A0-99CB-86DC079DBE73}">
      <dgm:prSet/>
      <dgm:spPr/>
      <dgm:t>
        <a:bodyPr/>
        <a:lstStyle/>
        <a:p>
          <a:endParaRPr lang="it-IT"/>
        </a:p>
      </dgm:t>
    </dgm:pt>
    <dgm:pt modelId="{9696E9D8-9761-4EA8-82F5-0CC8816C2090}" type="sibTrans" cxnId="{A27EF96D-2AB7-48A0-99CB-86DC079DBE73}">
      <dgm:prSet/>
      <dgm:spPr/>
      <dgm:t>
        <a:bodyPr/>
        <a:lstStyle/>
        <a:p>
          <a:endParaRPr lang="it-IT"/>
        </a:p>
      </dgm:t>
    </dgm:pt>
    <dgm:pt modelId="{14ABDA47-1D59-4B02-A0FF-0FC8F50AF069}">
      <dgm:prSet custT="1"/>
      <dgm:spPr/>
      <dgm:t>
        <a:bodyPr/>
        <a:lstStyle/>
        <a:p>
          <a:pPr rtl="0"/>
          <a:r>
            <a:rPr lang="it-IT" sz="1400" b="1" dirty="0" smtClean="0"/>
            <a:t>maggiori</a:t>
          </a:r>
          <a:r>
            <a:rPr lang="it-IT" sz="1400" dirty="0" smtClean="0"/>
            <a:t> sforzi di programmazione e visione strategica di sviluppo dei territori sono dedicati ai settori della </a:t>
          </a:r>
          <a:r>
            <a:rPr lang="it-IT" sz="1400" b="1" dirty="0" smtClean="0"/>
            <a:t>sanità</a:t>
          </a:r>
          <a:r>
            <a:rPr lang="it-IT" sz="1400" dirty="0" smtClean="0"/>
            <a:t> e dell’</a:t>
          </a:r>
          <a:r>
            <a:rPr lang="it-IT" sz="1400" b="1" dirty="0" smtClean="0"/>
            <a:t>istruzione </a:t>
          </a:r>
          <a:r>
            <a:rPr lang="it-IT" sz="1400" dirty="0" smtClean="0"/>
            <a:t>a discapito di quello dei trasporti. </a:t>
          </a:r>
          <a:endParaRPr lang="it-IT" sz="1400" dirty="0"/>
        </a:p>
      </dgm:t>
    </dgm:pt>
    <dgm:pt modelId="{5E9C4245-790C-41BB-B9DE-8533D252BD61}" type="parTrans" cxnId="{5F51FA17-FB2B-4BA5-AA8C-563591559C7C}">
      <dgm:prSet/>
      <dgm:spPr/>
      <dgm:t>
        <a:bodyPr/>
        <a:lstStyle/>
        <a:p>
          <a:endParaRPr lang="it-IT"/>
        </a:p>
      </dgm:t>
    </dgm:pt>
    <dgm:pt modelId="{1CF057B9-45A1-49DE-B95B-75F6E76A64DC}" type="sibTrans" cxnId="{5F51FA17-FB2B-4BA5-AA8C-563591559C7C}">
      <dgm:prSet/>
      <dgm:spPr/>
      <dgm:t>
        <a:bodyPr/>
        <a:lstStyle/>
        <a:p>
          <a:endParaRPr lang="it-IT"/>
        </a:p>
      </dgm:t>
    </dgm:pt>
    <dgm:pt modelId="{D97A5CFA-E489-407E-88C0-492BF42B6246}">
      <dgm:prSet custT="1"/>
      <dgm:spPr/>
      <dgm:t>
        <a:bodyPr/>
        <a:lstStyle/>
        <a:p>
          <a:pPr rtl="0"/>
          <a:r>
            <a:rPr lang="it-IT" sz="1400" smtClean="0"/>
            <a:t>Una spiegazione: </a:t>
          </a:r>
          <a:endParaRPr lang="it-IT" sz="1400"/>
        </a:p>
      </dgm:t>
    </dgm:pt>
    <dgm:pt modelId="{D5D2EBC6-39EB-4FEF-91F5-F46E73569F4B}" type="parTrans" cxnId="{0BC54AAF-4C0E-403C-B24A-945FB5DF22E1}">
      <dgm:prSet/>
      <dgm:spPr/>
      <dgm:t>
        <a:bodyPr/>
        <a:lstStyle/>
        <a:p>
          <a:endParaRPr lang="it-IT"/>
        </a:p>
      </dgm:t>
    </dgm:pt>
    <dgm:pt modelId="{5D6FE8C3-5A39-4F3C-8B14-2D47827CF4FF}" type="sibTrans" cxnId="{0BC54AAF-4C0E-403C-B24A-945FB5DF22E1}">
      <dgm:prSet/>
      <dgm:spPr/>
      <dgm:t>
        <a:bodyPr/>
        <a:lstStyle/>
        <a:p>
          <a:endParaRPr lang="it-IT"/>
        </a:p>
      </dgm:t>
    </dgm:pt>
    <dgm:pt modelId="{D9C2FA2E-1715-464B-9D48-90E68D88A61D}">
      <dgm:prSet custT="1"/>
      <dgm:spPr/>
      <dgm:t>
        <a:bodyPr/>
        <a:lstStyle/>
        <a:p>
          <a:pPr rtl="0"/>
          <a:r>
            <a:rPr lang="it-IT" sz="1400" dirty="0" smtClean="0"/>
            <a:t>gli </a:t>
          </a:r>
          <a:r>
            <a:rPr lang="it-IT" sz="1400" b="1" dirty="0" smtClean="0"/>
            <a:t>interventi finanziabili </a:t>
          </a:r>
          <a:r>
            <a:rPr lang="it-IT" sz="1400" dirty="0" smtClean="0"/>
            <a:t>nell’ambito della SNAI </a:t>
          </a:r>
          <a:r>
            <a:rPr lang="it-IT" sz="1400" b="1" dirty="0" smtClean="0"/>
            <a:t>non sono di tipo strutturale </a:t>
          </a:r>
          <a:r>
            <a:rPr lang="it-IT" sz="1400" dirty="0" smtClean="0"/>
            <a:t>e quindi non si è percepita forse la necessità di uno sforzo cognitivo in più sulla mobilità. </a:t>
          </a:r>
          <a:endParaRPr lang="it-IT" sz="1400" dirty="0"/>
        </a:p>
      </dgm:t>
    </dgm:pt>
    <dgm:pt modelId="{1FF150E4-A73A-4FC5-8409-87E4E75B63F0}" type="parTrans" cxnId="{77927D68-7360-499C-82A4-84A71A134949}">
      <dgm:prSet/>
      <dgm:spPr/>
      <dgm:t>
        <a:bodyPr/>
        <a:lstStyle/>
        <a:p>
          <a:endParaRPr lang="it-IT"/>
        </a:p>
      </dgm:t>
    </dgm:pt>
    <dgm:pt modelId="{74612415-69F5-44E3-B403-DCE617502F72}" type="sibTrans" cxnId="{77927D68-7360-499C-82A4-84A71A134949}">
      <dgm:prSet/>
      <dgm:spPr/>
      <dgm:t>
        <a:bodyPr/>
        <a:lstStyle/>
        <a:p>
          <a:endParaRPr lang="it-IT"/>
        </a:p>
      </dgm:t>
    </dgm:pt>
    <dgm:pt modelId="{02F99FE2-1487-4FA2-A7FB-2C6A61FCDBCF}">
      <dgm:prSet custT="1"/>
      <dgm:spPr/>
      <dgm:t>
        <a:bodyPr/>
        <a:lstStyle/>
        <a:p>
          <a:pPr rtl="0"/>
          <a:r>
            <a:rPr lang="it-IT" sz="1400" dirty="0" smtClean="0"/>
            <a:t>Maggiore </a:t>
          </a:r>
          <a:r>
            <a:rPr lang="it-IT" sz="1400" b="1" dirty="0" smtClean="0"/>
            <a:t>indistinguibilità</a:t>
          </a:r>
          <a:r>
            <a:rPr lang="it-IT" sz="1400" dirty="0" smtClean="0"/>
            <a:t> dei preliminari per </a:t>
          </a:r>
          <a:r>
            <a:rPr lang="it-IT" sz="1400" b="1" dirty="0" smtClean="0"/>
            <a:t>sanità e istruzione</a:t>
          </a:r>
          <a:r>
            <a:rPr lang="it-IT" sz="1400" dirty="0" smtClean="0"/>
            <a:t>, mostrando ampie sovrapposizioni sia tra i testi sia tra i significati emergenti dai testi e le strategie:</a:t>
          </a:r>
          <a:endParaRPr lang="it-IT" sz="1400" dirty="0"/>
        </a:p>
      </dgm:t>
    </dgm:pt>
    <dgm:pt modelId="{AA514FD7-AE0F-4585-AAD0-C04EFA83490E}" type="parTrans" cxnId="{727B2691-CC72-4271-B97E-9ECFE001D4A1}">
      <dgm:prSet/>
      <dgm:spPr/>
      <dgm:t>
        <a:bodyPr/>
        <a:lstStyle/>
        <a:p>
          <a:endParaRPr lang="it-IT"/>
        </a:p>
      </dgm:t>
    </dgm:pt>
    <dgm:pt modelId="{229E7E38-9F50-4C72-ACE3-F86DCF0C7FEE}" type="sibTrans" cxnId="{727B2691-CC72-4271-B97E-9ECFE001D4A1}">
      <dgm:prSet/>
      <dgm:spPr/>
      <dgm:t>
        <a:bodyPr/>
        <a:lstStyle/>
        <a:p>
          <a:endParaRPr lang="it-IT"/>
        </a:p>
      </dgm:t>
    </dgm:pt>
    <dgm:pt modelId="{BF92BC5F-8E9F-4B78-94BB-00970DA12672}">
      <dgm:prSet custT="1"/>
      <dgm:spPr/>
      <dgm:t>
        <a:bodyPr/>
        <a:lstStyle/>
        <a:p>
          <a:pPr rtl="0"/>
          <a:r>
            <a:rPr lang="it-IT" sz="1400" dirty="0" smtClean="0"/>
            <a:t>ingabbiamento della </a:t>
          </a:r>
          <a:r>
            <a:rPr lang="it-IT" sz="1400" b="1" dirty="0" smtClean="0"/>
            <a:t>struttura preimpostata </a:t>
          </a:r>
          <a:r>
            <a:rPr lang="it-IT" sz="1400" dirty="0" smtClean="0"/>
            <a:t>o un vero e proprio </a:t>
          </a:r>
          <a:r>
            <a:rPr lang="it-IT" sz="1400" b="1" dirty="0" smtClean="0"/>
            <a:t>processo di </a:t>
          </a:r>
          <a:r>
            <a:rPr lang="it-IT" sz="1400" b="1" i="1" dirty="0" smtClean="0"/>
            <a:t>policy </a:t>
          </a:r>
          <a:r>
            <a:rPr lang="it-IT" sz="1400" b="1" i="1" dirty="0" err="1" smtClean="0"/>
            <a:t>learning</a:t>
          </a:r>
          <a:r>
            <a:rPr lang="it-IT" sz="1400" dirty="0" smtClean="0"/>
            <a:t> per cui i diversi territori ad apprendono da quei contesti che per primi hanno sviluppato il preliminare di strategia? (i preliminari sono pubblici e liberamente fruibili on line).</a:t>
          </a:r>
          <a:endParaRPr lang="it-IT" sz="1400" dirty="0"/>
        </a:p>
      </dgm:t>
    </dgm:pt>
    <dgm:pt modelId="{2E9772D2-D4F0-469F-AFED-02BB850C463C}" type="parTrans" cxnId="{67C5E46F-3A3C-4DAC-A4D1-00324B5EA201}">
      <dgm:prSet/>
      <dgm:spPr/>
      <dgm:t>
        <a:bodyPr/>
        <a:lstStyle/>
        <a:p>
          <a:endParaRPr lang="it-IT"/>
        </a:p>
      </dgm:t>
    </dgm:pt>
    <dgm:pt modelId="{457BA413-51C7-4BEA-BF33-27A5F1CAA1F4}" type="sibTrans" cxnId="{67C5E46F-3A3C-4DAC-A4D1-00324B5EA201}">
      <dgm:prSet/>
      <dgm:spPr/>
      <dgm:t>
        <a:bodyPr/>
        <a:lstStyle/>
        <a:p>
          <a:endParaRPr lang="it-IT"/>
        </a:p>
      </dgm:t>
    </dgm:pt>
    <dgm:pt modelId="{C50BBD67-DE79-43D7-8C9A-C2D906ADB365}">
      <dgm:prSet custT="1"/>
      <dgm:spPr/>
      <dgm:t>
        <a:bodyPr/>
        <a:lstStyle/>
        <a:p>
          <a:pPr rtl="0"/>
          <a:r>
            <a:rPr lang="it-IT" sz="1400" smtClean="0"/>
            <a:t>Ma questo non trova riscontro nell’analisi proposta: </a:t>
          </a:r>
          <a:endParaRPr lang="it-IT" sz="1400"/>
        </a:p>
      </dgm:t>
    </dgm:pt>
    <dgm:pt modelId="{EAA98B52-1F57-40B5-A7AA-01E5485D927F}" type="parTrans" cxnId="{7BA1DC6F-1036-46D0-BDF5-0EC3ABBDAE21}">
      <dgm:prSet/>
      <dgm:spPr/>
      <dgm:t>
        <a:bodyPr/>
        <a:lstStyle/>
        <a:p>
          <a:endParaRPr lang="it-IT"/>
        </a:p>
      </dgm:t>
    </dgm:pt>
    <dgm:pt modelId="{CFE04F2A-04F5-46CE-B84E-AE38D8BB74CF}" type="sibTrans" cxnId="{7BA1DC6F-1036-46D0-BDF5-0EC3ABBDAE21}">
      <dgm:prSet/>
      <dgm:spPr/>
      <dgm:t>
        <a:bodyPr/>
        <a:lstStyle/>
        <a:p>
          <a:endParaRPr lang="it-IT"/>
        </a:p>
      </dgm:t>
    </dgm:pt>
    <dgm:pt modelId="{A1189E22-638D-4546-9B01-D403EE196369}">
      <dgm:prSet custT="1"/>
      <dgm:spPr/>
      <dgm:t>
        <a:bodyPr/>
        <a:lstStyle/>
        <a:p>
          <a:pPr rtl="0"/>
          <a:r>
            <a:rPr lang="it-IT" sz="1400" smtClean="0"/>
            <a:t>si distaccano dal gruppo di sei preliminari la Valtellina e la Valchiavenna, che sono le due aree partite per prime insieme all’Antola-Tigullio, la quale mostra ampi spazi di sovrapposizione, in termini di proposte di </a:t>
          </a:r>
          <a:r>
            <a:rPr lang="it-IT" sz="1400" i="1" smtClean="0"/>
            <a:t>policy</a:t>
          </a:r>
          <a:r>
            <a:rPr lang="it-IT" sz="1400" smtClean="0"/>
            <a:t>, con i testi prodotti nella seconda fase dal Casentino-Valtiberina e Basso Pesarese e Anconetano; fa eccezione l’Alta Irpina che, a parte per il settore sanità, mostra un carattere differente rispetto agli altri preliminari indagati.</a:t>
          </a:r>
          <a:endParaRPr lang="it-IT" sz="1400"/>
        </a:p>
      </dgm:t>
    </dgm:pt>
    <dgm:pt modelId="{9E9346D4-C9D0-4393-A1FC-C7118E25883D}" type="parTrans" cxnId="{7600C4D3-DB6B-41C7-B81A-CA9EDC9A6081}">
      <dgm:prSet/>
      <dgm:spPr/>
      <dgm:t>
        <a:bodyPr/>
        <a:lstStyle/>
        <a:p>
          <a:endParaRPr lang="it-IT"/>
        </a:p>
      </dgm:t>
    </dgm:pt>
    <dgm:pt modelId="{E190C22D-DF07-4E37-B4A0-68920E76B9F4}" type="sibTrans" cxnId="{7600C4D3-DB6B-41C7-B81A-CA9EDC9A6081}">
      <dgm:prSet/>
      <dgm:spPr/>
      <dgm:t>
        <a:bodyPr/>
        <a:lstStyle/>
        <a:p>
          <a:endParaRPr lang="it-IT"/>
        </a:p>
      </dgm:t>
    </dgm:pt>
    <dgm:pt modelId="{46F6D281-5293-474A-A03C-F00AF5376463}" type="pres">
      <dgm:prSet presAssocID="{9AF07BD3-96B6-4702-AF41-B22BD6B6F2B3}" presName="linear" presStyleCnt="0">
        <dgm:presLayoutVars>
          <dgm:animLvl val="lvl"/>
          <dgm:resizeHandles val="exact"/>
        </dgm:presLayoutVars>
      </dgm:prSet>
      <dgm:spPr/>
      <dgm:t>
        <a:bodyPr/>
        <a:lstStyle/>
        <a:p>
          <a:endParaRPr lang="it-IT"/>
        </a:p>
      </dgm:t>
    </dgm:pt>
    <dgm:pt modelId="{2A968DE4-AC3A-4F76-A22F-2D5651E6F296}" type="pres">
      <dgm:prSet presAssocID="{F96489FA-4754-4FC2-A2F1-C7404D682AFC}" presName="parentText" presStyleLbl="node1" presStyleIdx="0" presStyleCnt="4" custLinFactNeighborY="-27639">
        <dgm:presLayoutVars>
          <dgm:chMax val="0"/>
          <dgm:bulletEnabled val="1"/>
        </dgm:presLayoutVars>
      </dgm:prSet>
      <dgm:spPr/>
      <dgm:t>
        <a:bodyPr/>
        <a:lstStyle/>
        <a:p>
          <a:endParaRPr lang="it-IT"/>
        </a:p>
      </dgm:t>
    </dgm:pt>
    <dgm:pt modelId="{AA73CDF7-4F72-4337-8447-35823F4AC7CB}" type="pres">
      <dgm:prSet presAssocID="{F96489FA-4754-4FC2-A2F1-C7404D682AFC}" presName="childText" presStyleLbl="revTx" presStyleIdx="0" presStyleCnt="4" custLinFactNeighborY="2884">
        <dgm:presLayoutVars>
          <dgm:bulletEnabled val="1"/>
        </dgm:presLayoutVars>
      </dgm:prSet>
      <dgm:spPr/>
      <dgm:t>
        <a:bodyPr/>
        <a:lstStyle/>
        <a:p>
          <a:endParaRPr lang="it-IT"/>
        </a:p>
      </dgm:t>
    </dgm:pt>
    <dgm:pt modelId="{2D5266C0-91A4-4ABD-8504-5E052FD31987}" type="pres">
      <dgm:prSet presAssocID="{D97A5CFA-E489-407E-88C0-492BF42B6246}" presName="parentText" presStyleLbl="node1" presStyleIdx="1" presStyleCnt="4" custScaleY="75651" custLinFactNeighborY="-10294">
        <dgm:presLayoutVars>
          <dgm:chMax val="0"/>
          <dgm:bulletEnabled val="1"/>
        </dgm:presLayoutVars>
      </dgm:prSet>
      <dgm:spPr/>
      <dgm:t>
        <a:bodyPr/>
        <a:lstStyle/>
        <a:p>
          <a:endParaRPr lang="it-IT"/>
        </a:p>
      </dgm:t>
    </dgm:pt>
    <dgm:pt modelId="{A9CF10B5-1E0D-4592-9B22-9B45831F51B4}" type="pres">
      <dgm:prSet presAssocID="{D97A5CFA-E489-407E-88C0-492BF42B6246}" presName="childText" presStyleLbl="revTx" presStyleIdx="1" presStyleCnt="4" custLinFactNeighborY="2884">
        <dgm:presLayoutVars>
          <dgm:bulletEnabled val="1"/>
        </dgm:presLayoutVars>
      </dgm:prSet>
      <dgm:spPr/>
      <dgm:t>
        <a:bodyPr/>
        <a:lstStyle/>
        <a:p>
          <a:endParaRPr lang="it-IT"/>
        </a:p>
      </dgm:t>
    </dgm:pt>
    <dgm:pt modelId="{A167DB62-10DB-409D-950A-1D9F967E7833}" type="pres">
      <dgm:prSet presAssocID="{02F99FE2-1487-4FA2-A7FB-2C6A61FCDBCF}" presName="parentText" presStyleLbl="node1" presStyleIdx="2" presStyleCnt="4" custLinFactNeighborY="-1325">
        <dgm:presLayoutVars>
          <dgm:chMax val="0"/>
          <dgm:bulletEnabled val="1"/>
        </dgm:presLayoutVars>
      </dgm:prSet>
      <dgm:spPr/>
      <dgm:t>
        <a:bodyPr/>
        <a:lstStyle/>
        <a:p>
          <a:endParaRPr lang="it-IT"/>
        </a:p>
      </dgm:t>
    </dgm:pt>
    <dgm:pt modelId="{63C8BCAD-25E0-427C-AFB2-D7ACAC6A856E}" type="pres">
      <dgm:prSet presAssocID="{02F99FE2-1487-4FA2-A7FB-2C6A61FCDBCF}" presName="childText" presStyleLbl="revTx" presStyleIdx="2" presStyleCnt="4" custLinFactNeighborY="2884">
        <dgm:presLayoutVars>
          <dgm:bulletEnabled val="1"/>
        </dgm:presLayoutVars>
      </dgm:prSet>
      <dgm:spPr/>
      <dgm:t>
        <a:bodyPr/>
        <a:lstStyle/>
        <a:p>
          <a:endParaRPr lang="it-IT"/>
        </a:p>
      </dgm:t>
    </dgm:pt>
    <dgm:pt modelId="{5938D8F1-0B26-4742-8CED-20EE88A19A74}" type="pres">
      <dgm:prSet presAssocID="{C50BBD67-DE79-43D7-8C9A-C2D906ADB365}" presName="parentText" presStyleLbl="node1" presStyleIdx="3" presStyleCnt="4" custScaleY="82807">
        <dgm:presLayoutVars>
          <dgm:chMax val="0"/>
          <dgm:bulletEnabled val="1"/>
        </dgm:presLayoutVars>
      </dgm:prSet>
      <dgm:spPr/>
      <dgm:t>
        <a:bodyPr/>
        <a:lstStyle/>
        <a:p>
          <a:endParaRPr lang="it-IT"/>
        </a:p>
      </dgm:t>
    </dgm:pt>
    <dgm:pt modelId="{A54A99C1-E494-409C-BC36-D93FDFDE41CD}" type="pres">
      <dgm:prSet presAssocID="{C50BBD67-DE79-43D7-8C9A-C2D906ADB365}" presName="childText" presStyleLbl="revTx" presStyleIdx="3" presStyleCnt="4">
        <dgm:presLayoutVars>
          <dgm:bulletEnabled val="1"/>
        </dgm:presLayoutVars>
      </dgm:prSet>
      <dgm:spPr/>
      <dgm:t>
        <a:bodyPr/>
        <a:lstStyle/>
        <a:p>
          <a:endParaRPr lang="it-IT"/>
        </a:p>
      </dgm:t>
    </dgm:pt>
  </dgm:ptLst>
  <dgm:cxnLst>
    <dgm:cxn modelId="{77927D68-7360-499C-82A4-84A71A134949}" srcId="{D97A5CFA-E489-407E-88C0-492BF42B6246}" destId="{D9C2FA2E-1715-464B-9D48-90E68D88A61D}" srcOrd="0" destOrd="0" parTransId="{1FF150E4-A73A-4FC5-8409-87E4E75B63F0}" sibTransId="{74612415-69F5-44E3-B403-DCE617502F72}"/>
    <dgm:cxn modelId="{67C5E46F-3A3C-4DAC-A4D1-00324B5EA201}" srcId="{02F99FE2-1487-4FA2-A7FB-2C6A61FCDBCF}" destId="{BF92BC5F-8E9F-4B78-94BB-00970DA12672}" srcOrd="0" destOrd="0" parTransId="{2E9772D2-D4F0-469F-AFED-02BB850C463C}" sibTransId="{457BA413-51C7-4BEA-BF33-27A5F1CAA1F4}"/>
    <dgm:cxn modelId="{DE842858-9163-4A6B-A366-B3D156CD6C2F}" type="presOf" srcId="{D9C2FA2E-1715-464B-9D48-90E68D88A61D}" destId="{A9CF10B5-1E0D-4592-9B22-9B45831F51B4}" srcOrd="0" destOrd="0" presId="urn:microsoft.com/office/officeart/2005/8/layout/vList2"/>
    <dgm:cxn modelId="{EE93A7F3-422B-48B2-9EC7-5079FB6B0C58}" type="presOf" srcId="{D97A5CFA-E489-407E-88C0-492BF42B6246}" destId="{2D5266C0-91A4-4ABD-8504-5E052FD31987}" srcOrd="0" destOrd="0" presId="urn:microsoft.com/office/officeart/2005/8/layout/vList2"/>
    <dgm:cxn modelId="{10EC1999-7B3A-4185-8B9B-A0A6E7A018A1}" type="presOf" srcId="{14ABDA47-1D59-4B02-A0FF-0FC8F50AF069}" destId="{AA73CDF7-4F72-4337-8447-35823F4AC7CB}" srcOrd="0" destOrd="0" presId="urn:microsoft.com/office/officeart/2005/8/layout/vList2"/>
    <dgm:cxn modelId="{54C4246C-EFD4-48BE-A21A-CCD4CBBE1E54}" type="presOf" srcId="{9AF07BD3-96B6-4702-AF41-B22BD6B6F2B3}" destId="{46F6D281-5293-474A-A03C-F00AF5376463}" srcOrd="0" destOrd="0" presId="urn:microsoft.com/office/officeart/2005/8/layout/vList2"/>
    <dgm:cxn modelId="{7BA1DC6F-1036-46D0-BDF5-0EC3ABBDAE21}" srcId="{9AF07BD3-96B6-4702-AF41-B22BD6B6F2B3}" destId="{C50BBD67-DE79-43D7-8C9A-C2D906ADB365}" srcOrd="3" destOrd="0" parTransId="{EAA98B52-1F57-40B5-A7AA-01E5485D927F}" sibTransId="{CFE04F2A-04F5-46CE-B84E-AE38D8BB74CF}"/>
    <dgm:cxn modelId="{A27EF96D-2AB7-48A0-99CB-86DC079DBE73}" srcId="{9AF07BD3-96B6-4702-AF41-B22BD6B6F2B3}" destId="{F96489FA-4754-4FC2-A2F1-C7404D682AFC}" srcOrd="0" destOrd="0" parTransId="{A4D5AC63-5171-446D-B10A-F0017474069A}" sibTransId="{9696E9D8-9761-4EA8-82F5-0CC8816C2090}"/>
    <dgm:cxn modelId="{AE4CB93E-B9ED-4C11-9BAD-6751D7391DFC}" type="presOf" srcId="{A1189E22-638D-4546-9B01-D403EE196369}" destId="{A54A99C1-E494-409C-BC36-D93FDFDE41CD}" srcOrd="0" destOrd="0" presId="urn:microsoft.com/office/officeart/2005/8/layout/vList2"/>
    <dgm:cxn modelId="{A2934535-7B31-469E-AE90-B46E5E3DD809}" type="presOf" srcId="{02F99FE2-1487-4FA2-A7FB-2C6A61FCDBCF}" destId="{A167DB62-10DB-409D-950A-1D9F967E7833}" srcOrd="0" destOrd="0" presId="urn:microsoft.com/office/officeart/2005/8/layout/vList2"/>
    <dgm:cxn modelId="{924F03C7-CD1A-4FC5-AB36-E5DAF675A2F7}" type="presOf" srcId="{C50BBD67-DE79-43D7-8C9A-C2D906ADB365}" destId="{5938D8F1-0B26-4742-8CED-20EE88A19A74}" srcOrd="0" destOrd="0" presId="urn:microsoft.com/office/officeart/2005/8/layout/vList2"/>
    <dgm:cxn modelId="{D1240492-8E16-40BD-BDBD-4E7029CD3B13}" type="presOf" srcId="{BF92BC5F-8E9F-4B78-94BB-00970DA12672}" destId="{63C8BCAD-25E0-427C-AFB2-D7ACAC6A856E}" srcOrd="0" destOrd="0" presId="urn:microsoft.com/office/officeart/2005/8/layout/vList2"/>
    <dgm:cxn modelId="{5F51FA17-FB2B-4BA5-AA8C-563591559C7C}" srcId="{F96489FA-4754-4FC2-A2F1-C7404D682AFC}" destId="{14ABDA47-1D59-4B02-A0FF-0FC8F50AF069}" srcOrd="0" destOrd="0" parTransId="{5E9C4245-790C-41BB-B9DE-8533D252BD61}" sibTransId="{1CF057B9-45A1-49DE-B95B-75F6E76A64DC}"/>
    <dgm:cxn modelId="{B7E74B7B-3E9D-41A0-80C9-0807396DC3D0}" type="presOf" srcId="{F96489FA-4754-4FC2-A2F1-C7404D682AFC}" destId="{2A968DE4-AC3A-4F76-A22F-2D5651E6F296}" srcOrd="0" destOrd="0" presId="urn:microsoft.com/office/officeart/2005/8/layout/vList2"/>
    <dgm:cxn modelId="{727B2691-CC72-4271-B97E-9ECFE001D4A1}" srcId="{9AF07BD3-96B6-4702-AF41-B22BD6B6F2B3}" destId="{02F99FE2-1487-4FA2-A7FB-2C6A61FCDBCF}" srcOrd="2" destOrd="0" parTransId="{AA514FD7-AE0F-4585-AAD0-C04EFA83490E}" sibTransId="{229E7E38-9F50-4C72-ACE3-F86DCF0C7FEE}"/>
    <dgm:cxn modelId="{7600C4D3-DB6B-41C7-B81A-CA9EDC9A6081}" srcId="{C50BBD67-DE79-43D7-8C9A-C2D906ADB365}" destId="{A1189E22-638D-4546-9B01-D403EE196369}" srcOrd="0" destOrd="0" parTransId="{9E9346D4-C9D0-4393-A1FC-C7118E25883D}" sibTransId="{E190C22D-DF07-4E37-B4A0-68920E76B9F4}"/>
    <dgm:cxn modelId="{0BC54AAF-4C0E-403C-B24A-945FB5DF22E1}" srcId="{9AF07BD3-96B6-4702-AF41-B22BD6B6F2B3}" destId="{D97A5CFA-E489-407E-88C0-492BF42B6246}" srcOrd="1" destOrd="0" parTransId="{D5D2EBC6-39EB-4FEF-91F5-F46E73569F4B}" sibTransId="{5D6FE8C3-5A39-4F3C-8B14-2D47827CF4FF}"/>
    <dgm:cxn modelId="{0B682A63-DBAA-494C-AD4D-B6F64A3B2652}" type="presParOf" srcId="{46F6D281-5293-474A-A03C-F00AF5376463}" destId="{2A968DE4-AC3A-4F76-A22F-2D5651E6F296}" srcOrd="0" destOrd="0" presId="urn:microsoft.com/office/officeart/2005/8/layout/vList2"/>
    <dgm:cxn modelId="{DD55CDAF-E514-4BC7-B44A-DCE39D677214}" type="presParOf" srcId="{46F6D281-5293-474A-A03C-F00AF5376463}" destId="{AA73CDF7-4F72-4337-8447-35823F4AC7CB}" srcOrd="1" destOrd="0" presId="urn:microsoft.com/office/officeart/2005/8/layout/vList2"/>
    <dgm:cxn modelId="{6EEB6309-9D47-4B32-90A3-2AC700A8AFDA}" type="presParOf" srcId="{46F6D281-5293-474A-A03C-F00AF5376463}" destId="{2D5266C0-91A4-4ABD-8504-5E052FD31987}" srcOrd="2" destOrd="0" presId="urn:microsoft.com/office/officeart/2005/8/layout/vList2"/>
    <dgm:cxn modelId="{6A9BB5E9-A870-48E3-94FF-7F73D61C9317}" type="presParOf" srcId="{46F6D281-5293-474A-A03C-F00AF5376463}" destId="{A9CF10B5-1E0D-4592-9B22-9B45831F51B4}" srcOrd="3" destOrd="0" presId="urn:microsoft.com/office/officeart/2005/8/layout/vList2"/>
    <dgm:cxn modelId="{CC1680BD-3AFE-4981-9E5E-12F682064C22}" type="presParOf" srcId="{46F6D281-5293-474A-A03C-F00AF5376463}" destId="{A167DB62-10DB-409D-950A-1D9F967E7833}" srcOrd="4" destOrd="0" presId="urn:microsoft.com/office/officeart/2005/8/layout/vList2"/>
    <dgm:cxn modelId="{BBC817A0-B419-4CA4-9F37-8BF877871E17}" type="presParOf" srcId="{46F6D281-5293-474A-A03C-F00AF5376463}" destId="{63C8BCAD-25E0-427C-AFB2-D7ACAC6A856E}" srcOrd="5" destOrd="0" presId="urn:microsoft.com/office/officeart/2005/8/layout/vList2"/>
    <dgm:cxn modelId="{27CBC396-BA98-493F-8E97-69F519BF2736}" type="presParOf" srcId="{46F6D281-5293-474A-A03C-F00AF5376463}" destId="{5938D8F1-0B26-4742-8CED-20EE88A19A74}" srcOrd="6" destOrd="0" presId="urn:microsoft.com/office/officeart/2005/8/layout/vList2"/>
    <dgm:cxn modelId="{02EC1D31-4C33-42EC-9B29-9FAE916CCD4D}" type="presParOf" srcId="{46F6D281-5293-474A-A03C-F00AF5376463}" destId="{A54A99C1-E494-409C-BC36-D93FDFDE41CD}"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72F7BE5-9603-4657-B00F-D2B35A0F4286}" type="doc">
      <dgm:prSet loTypeId="urn:microsoft.com/office/officeart/2005/8/layout/process3" loCatId="process" qsTypeId="urn:microsoft.com/office/officeart/2005/8/quickstyle/3d2" qsCatId="3D" csTypeId="urn:microsoft.com/office/officeart/2005/8/colors/accent1_1" csCatId="accent1" phldr="1"/>
      <dgm:spPr/>
      <dgm:t>
        <a:bodyPr/>
        <a:lstStyle/>
        <a:p>
          <a:endParaRPr lang="it-IT"/>
        </a:p>
      </dgm:t>
    </dgm:pt>
    <dgm:pt modelId="{E57A4CB9-DB47-4A3E-9B37-D16A83ABE578}">
      <dgm:prSet custT="1"/>
      <dgm:spPr/>
      <dgm:t>
        <a:bodyPr/>
        <a:lstStyle/>
        <a:p>
          <a:pPr rtl="0"/>
          <a:r>
            <a:rPr lang="it-IT" sz="1500" dirty="0" smtClean="0"/>
            <a:t>L’analisi del contenuto si mostra come potente </a:t>
          </a:r>
          <a:r>
            <a:rPr lang="it-IT" sz="1500" b="1" dirty="0" smtClean="0"/>
            <a:t>strumento per valutazione ex-ante, in itinere ed ex-post </a:t>
          </a:r>
          <a:r>
            <a:rPr lang="it-IT" sz="1500" dirty="0" smtClean="0"/>
            <a:t>nell’ambito analizzato.</a:t>
          </a:r>
          <a:endParaRPr lang="it-IT" sz="1500" dirty="0"/>
        </a:p>
      </dgm:t>
    </dgm:pt>
    <dgm:pt modelId="{A368D638-4DEF-4194-B9F1-488FFC16015D}" type="parTrans" cxnId="{4BF0DB33-99C5-4C7D-8AC0-45EB6485C4EC}">
      <dgm:prSet/>
      <dgm:spPr/>
      <dgm:t>
        <a:bodyPr/>
        <a:lstStyle/>
        <a:p>
          <a:endParaRPr lang="it-IT"/>
        </a:p>
      </dgm:t>
    </dgm:pt>
    <dgm:pt modelId="{958A01EA-568C-484D-B6EC-84483EDFB284}" type="sibTrans" cxnId="{4BF0DB33-99C5-4C7D-8AC0-45EB6485C4EC}">
      <dgm:prSet/>
      <dgm:spPr/>
      <dgm:t>
        <a:bodyPr/>
        <a:lstStyle/>
        <a:p>
          <a:endParaRPr lang="it-IT"/>
        </a:p>
      </dgm:t>
    </dgm:pt>
    <dgm:pt modelId="{88310001-D5E2-436E-83F8-224693537E64}">
      <dgm:prSet custT="1"/>
      <dgm:spPr/>
      <dgm:t>
        <a:bodyPr/>
        <a:lstStyle/>
        <a:p>
          <a:pPr rtl="0"/>
          <a:r>
            <a:rPr lang="it-IT" sz="1500" dirty="0" smtClean="0"/>
            <a:t>Questa consente di osservare gli </a:t>
          </a:r>
          <a:r>
            <a:rPr lang="it-IT" sz="1500" b="1" dirty="0" smtClean="0"/>
            <a:t>effetti di determinate concettualizzazioni </a:t>
          </a:r>
          <a:r>
            <a:rPr lang="it-IT" sz="1500" dirty="0" smtClean="0"/>
            <a:t>e </a:t>
          </a:r>
          <a:r>
            <a:rPr lang="it-IT" sz="1500" b="1" dirty="0" smtClean="0"/>
            <a:t>indirizzi</a:t>
          </a:r>
          <a:r>
            <a:rPr lang="it-IT" sz="1500" dirty="0" smtClean="0"/>
            <a:t> e la loro </a:t>
          </a:r>
          <a:r>
            <a:rPr lang="it-IT" sz="1500" b="1" dirty="0" smtClean="0"/>
            <a:t>capacità di produrre cambiamenti </a:t>
          </a:r>
          <a:r>
            <a:rPr lang="it-IT" sz="1500" dirty="0" smtClean="0"/>
            <a:t>sugli interventi generati e sui risultai raggiunti o raggiungibili nel lungo periodo.</a:t>
          </a:r>
          <a:endParaRPr lang="it-IT" sz="1500" dirty="0"/>
        </a:p>
      </dgm:t>
    </dgm:pt>
    <dgm:pt modelId="{780A2B36-9DB3-4143-8870-446716A26E26}" type="parTrans" cxnId="{C4C90D67-E876-47C9-9D95-1BD1A9E3F93D}">
      <dgm:prSet/>
      <dgm:spPr/>
      <dgm:t>
        <a:bodyPr/>
        <a:lstStyle/>
        <a:p>
          <a:endParaRPr lang="it-IT"/>
        </a:p>
      </dgm:t>
    </dgm:pt>
    <dgm:pt modelId="{49AB908F-9D16-4123-9729-9FD508D12F26}" type="sibTrans" cxnId="{C4C90D67-E876-47C9-9D95-1BD1A9E3F93D}">
      <dgm:prSet/>
      <dgm:spPr/>
      <dgm:t>
        <a:bodyPr/>
        <a:lstStyle/>
        <a:p>
          <a:endParaRPr lang="it-IT"/>
        </a:p>
      </dgm:t>
    </dgm:pt>
    <dgm:pt modelId="{3DB3C5CC-6AD2-4C4B-B197-44BC80E97BB5}">
      <dgm:prSet custT="1"/>
      <dgm:spPr/>
      <dgm:t>
        <a:bodyPr/>
        <a:lstStyle/>
        <a:p>
          <a:pPr rtl="0"/>
          <a:r>
            <a:rPr lang="it-IT" sz="1500" dirty="0" smtClean="0"/>
            <a:t>L’analisi del contenuto contribuisce utilmente a individuare i </a:t>
          </a:r>
          <a:r>
            <a:rPr lang="it-IT" sz="1500" b="1" dirty="0" smtClean="0"/>
            <a:t>processi di apprendimento e di </a:t>
          </a:r>
          <a:r>
            <a:rPr lang="it-IT" sz="1500" b="1" i="1" dirty="0" err="1" smtClean="0"/>
            <a:t>capacity</a:t>
          </a:r>
          <a:r>
            <a:rPr lang="it-IT" sz="1500" b="1" i="1" dirty="0" smtClean="0"/>
            <a:t> building</a:t>
          </a:r>
          <a:r>
            <a:rPr lang="it-IT" sz="1500" b="1" dirty="0" smtClean="0"/>
            <a:t> </a:t>
          </a:r>
          <a:r>
            <a:rPr lang="it-IT" sz="1500" dirty="0" smtClean="0"/>
            <a:t>che consistono nella costruzione, rafforzamento e miglioramento delle capacità di gestione e pianificazione di strategie di </a:t>
          </a:r>
          <a:r>
            <a:rPr lang="it-IT" sz="1500" i="1" dirty="0" smtClean="0"/>
            <a:t>policy </a:t>
          </a:r>
          <a:r>
            <a:rPr lang="it-IT" sz="1500" i="1" dirty="0" err="1" smtClean="0"/>
            <a:t>making</a:t>
          </a:r>
          <a:r>
            <a:rPr lang="it-IT" sz="1500" dirty="0" smtClean="0"/>
            <a:t> locale. </a:t>
          </a:r>
          <a:endParaRPr lang="it-IT" sz="1500" dirty="0"/>
        </a:p>
      </dgm:t>
    </dgm:pt>
    <dgm:pt modelId="{1E6EA048-2B4B-402B-8D65-2CB559031E16}" type="parTrans" cxnId="{530E9E92-A623-4380-992A-5E9375757644}">
      <dgm:prSet/>
      <dgm:spPr/>
      <dgm:t>
        <a:bodyPr/>
        <a:lstStyle/>
        <a:p>
          <a:endParaRPr lang="it-IT"/>
        </a:p>
      </dgm:t>
    </dgm:pt>
    <dgm:pt modelId="{0CE9B552-91A9-4E9B-8440-92F06A460075}" type="sibTrans" cxnId="{530E9E92-A623-4380-992A-5E9375757644}">
      <dgm:prSet/>
      <dgm:spPr/>
      <dgm:t>
        <a:bodyPr/>
        <a:lstStyle/>
        <a:p>
          <a:endParaRPr lang="it-IT"/>
        </a:p>
      </dgm:t>
    </dgm:pt>
    <dgm:pt modelId="{31EA32E0-62A1-4B25-9286-FFEB2C619A98}">
      <dgm:prSet custT="1"/>
      <dgm:spPr/>
      <dgm:t>
        <a:bodyPr/>
        <a:lstStyle/>
        <a:p>
          <a:pPr rtl="0"/>
          <a:r>
            <a:rPr lang="it-IT" sz="1500" dirty="0" smtClean="0"/>
            <a:t>L’analisi proposta </a:t>
          </a:r>
          <a:r>
            <a:rPr lang="it-IT" sz="1500" b="1" dirty="0" smtClean="0"/>
            <a:t>non punta a un risultato definitivo</a:t>
          </a:r>
          <a:r>
            <a:rPr lang="it-IT" sz="1500" dirty="0" smtClean="0"/>
            <a:t>, ma lavora in un quadro molto più ampio in cui diventa funzionale a creare quel legame tra linguaggio, pensiero e pratiche nei processi di gestione e valutazione della formazione e dell’indirizzo del </a:t>
          </a:r>
          <a:r>
            <a:rPr lang="it-IT" sz="1500" b="1" i="1" dirty="0" smtClean="0"/>
            <a:t>policy </a:t>
          </a:r>
          <a:r>
            <a:rPr lang="it-IT" sz="1500" b="1" i="1" dirty="0" err="1" smtClean="0"/>
            <a:t>making</a:t>
          </a:r>
          <a:r>
            <a:rPr lang="it-IT" sz="1500" b="1" i="1" dirty="0" smtClean="0"/>
            <a:t> </a:t>
          </a:r>
          <a:r>
            <a:rPr lang="it-IT" sz="1500" b="1" dirty="0" smtClean="0"/>
            <a:t>locale</a:t>
          </a:r>
          <a:r>
            <a:rPr lang="it-IT" sz="1500" dirty="0" smtClean="0"/>
            <a:t>.</a:t>
          </a:r>
          <a:endParaRPr lang="it-IT" sz="1500" dirty="0"/>
        </a:p>
      </dgm:t>
    </dgm:pt>
    <dgm:pt modelId="{713F9FC6-A8AC-414F-92CD-DE619C252677}" type="parTrans" cxnId="{14C55C67-F395-45D4-8EB7-61E15CD6EDC2}">
      <dgm:prSet/>
      <dgm:spPr/>
      <dgm:t>
        <a:bodyPr/>
        <a:lstStyle/>
        <a:p>
          <a:endParaRPr lang="it-IT"/>
        </a:p>
      </dgm:t>
    </dgm:pt>
    <dgm:pt modelId="{0CAA91F0-2812-4244-8238-6C01C17BBCBB}" type="sibTrans" cxnId="{14C55C67-F395-45D4-8EB7-61E15CD6EDC2}">
      <dgm:prSet/>
      <dgm:spPr/>
      <dgm:t>
        <a:bodyPr/>
        <a:lstStyle/>
        <a:p>
          <a:endParaRPr lang="it-IT"/>
        </a:p>
      </dgm:t>
    </dgm:pt>
    <dgm:pt modelId="{0318FEB1-B0FB-47F7-A8FF-5EFE2ABA7B76}" type="pres">
      <dgm:prSet presAssocID="{E72F7BE5-9603-4657-B00F-D2B35A0F4286}" presName="linearFlow" presStyleCnt="0">
        <dgm:presLayoutVars>
          <dgm:dir/>
          <dgm:animLvl val="lvl"/>
          <dgm:resizeHandles val="exact"/>
        </dgm:presLayoutVars>
      </dgm:prSet>
      <dgm:spPr/>
      <dgm:t>
        <a:bodyPr/>
        <a:lstStyle/>
        <a:p>
          <a:endParaRPr lang="it-IT"/>
        </a:p>
      </dgm:t>
    </dgm:pt>
    <dgm:pt modelId="{25AD0C78-D143-4607-8BCD-D5734A1486A5}" type="pres">
      <dgm:prSet presAssocID="{E57A4CB9-DB47-4A3E-9B37-D16A83ABE578}" presName="composite" presStyleCnt="0"/>
      <dgm:spPr/>
    </dgm:pt>
    <dgm:pt modelId="{2E8AF2CB-F344-447E-91D4-1D534E57F83B}" type="pres">
      <dgm:prSet presAssocID="{E57A4CB9-DB47-4A3E-9B37-D16A83ABE578}" presName="parTx" presStyleLbl="node1" presStyleIdx="0" presStyleCnt="2">
        <dgm:presLayoutVars>
          <dgm:chMax val="0"/>
          <dgm:chPref val="0"/>
          <dgm:bulletEnabled val="1"/>
        </dgm:presLayoutVars>
      </dgm:prSet>
      <dgm:spPr/>
      <dgm:t>
        <a:bodyPr/>
        <a:lstStyle/>
        <a:p>
          <a:endParaRPr lang="it-IT"/>
        </a:p>
      </dgm:t>
    </dgm:pt>
    <dgm:pt modelId="{66B82C59-D203-45F6-8444-EE473DFAEB8F}" type="pres">
      <dgm:prSet presAssocID="{E57A4CB9-DB47-4A3E-9B37-D16A83ABE578}" presName="parSh" presStyleLbl="node1" presStyleIdx="0" presStyleCnt="2" custLinFactNeighborY="-13689"/>
      <dgm:spPr/>
      <dgm:t>
        <a:bodyPr/>
        <a:lstStyle/>
        <a:p>
          <a:endParaRPr lang="it-IT"/>
        </a:p>
      </dgm:t>
    </dgm:pt>
    <dgm:pt modelId="{CF13B6AA-E32F-43B9-B80B-003036446664}" type="pres">
      <dgm:prSet presAssocID="{E57A4CB9-DB47-4A3E-9B37-D16A83ABE578}" presName="desTx" presStyleLbl="fgAcc1" presStyleIdx="0" presStyleCnt="2" custScaleX="115957" custScaleY="73610" custLinFactNeighborY="8311">
        <dgm:presLayoutVars>
          <dgm:bulletEnabled val="1"/>
        </dgm:presLayoutVars>
      </dgm:prSet>
      <dgm:spPr/>
      <dgm:t>
        <a:bodyPr/>
        <a:lstStyle/>
        <a:p>
          <a:endParaRPr lang="it-IT"/>
        </a:p>
      </dgm:t>
    </dgm:pt>
    <dgm:pt modelId="{9C4CEB6D-7A21-4139-97F7-ADD6E29D85FA}" type="pres">
      <dgm:prSet presAssocID="{958A01EA-568C-484D-B6EC-84483EDFB284}" presName="sibTrans" presStyleLbl="sibTrans2D1" presStyleIdx="0" presStyleCnt="1"/>
      <dgm:spPr/>
      <dgm:t>
        <a:bodyPr/>
        <a:lstStyle/>
        <a:p>
          <a:endParaRPr lang="it-IT"/>
        </a:p>
      </dgm:t>
    </dgm:pt>
    <dgm:pt modelId="{24A798B5-D6F4-4644-961D-F847A7E11678}" type="pres">
      <dgm:prSet presAssocID="{958A01EA-568C-484D-B6EC-84483EDFB284}" presName="connTx" presStyleLbl="sibTrans2D1" presStyleIdx="0" presStyleCnt="1"/>
      <dgm:spPr/>
      <dgm:t>
        <a:bodyPr/>
        <a:lstStyle/>
        <a:p>
          <a:endParaRPr lang="it-IT"/>
        </a:p>
      </dgm:t>
    </dgm:pt>
    <dgm:pt modelId="{41DC7D27-42FA-4C29-8E7D-EAD28787B395}" type="pres">
      <dgm:prSet presAssocID="{3DB3C5CC-6AD2-4C4B-B197-44BC80E97BB5}" presName="composite" presStyleCnt="0"/>
      <dgm:spPr/>
    </dgm:pt>
    <dgm:pt modelId="{F452FDDA-94A8-4E09-ABB9-32D33B0653CB}" type="pres">
      <dgm:prSet presAssocID="{3DB3C5CC-6AD2-4C4B-B197-44BC80E97BB5}" presName="parTx" presStyleLbl="node1" presStyleIdx="0" presStyleCnt="2">
        <dgm:presLayoutVars>
          <dgm:chMax val="0"/>
          <dgm:chPref val="0"/>
          <dgm:bulletEnabled val="1"/>
        </dgm:presLayoutVars>
      </dgm:prSet>
      <dgm:spPr/>
      <dgm:t>
        <a:bodyPr/>
        <a:lstStyle/>
        <a:p>
          <a:endParaRPr lang="it-IT"/>
        </a:p>
      </dgm:t>
    </dgm:pt>
    <dgm:pt modelId="{7CB2D419-57FE-46E6-AAAA-618ABA86023F}" type="pres">
      <dgm:prSet presAssocID="{3DB3C5CC-6AD2-4C4B-B197-44BC80E97BB5}" presName="parSh" presStyleLbl="node1" presStyleIdx="1" presStyleCnt="2" custScaleX="120213" custLinFactNeighborY="-13689"/>
      <dgm:spPr/>
      <dgm:t>
        <a:bodyPr/>
        <a:lstStyle/>
        <a:p>
          <a:endParaRPr lang="it-IT"/>
        </a:p>
      </dgm:t>
    </dgm:pt>
    <dgm:pt modelId="{80FA9E40-81EC-4B6C-BAFB-587DBF657659}" type="pres">
      <dgm:prSet presAssocID="{3DB3C5CC-6AD2-4C4B-B197-44BC80E97BB5}" presName="desTx" presStyleLbl="fgAcc1" presStyleIdx="1" presStyleCnt="2" custScaleX="115957" custScaleY="73610" custLinFactNeighborY="8311">
        <dgm:presLayoutVars>
          <dgm:bulletEnabled val="1"/>
        </dgm:presLayoutVars>
      </dgm:prSet>
      <dgm:spPr/>
      <dgm:t>
        <a:bodyPr/>
        <a:lstStyle/>
        <a:p>
          <a:endParaRPr lang="it-IT"/>
        </a:p>
      </dgm:t>
    </dgm:pt>
  </dgm:ptLst>
  <dgm:cxnLst>
    <dgm:cxn modelId="{C4C90D67-E876-47C9-9D95-1BD1A9E3F93D}" srcId="{E57A4CB9-DB47-4A3E-9B37-D16A83ABE578}" destId="{88310001-D5E2-436E-83F8-224693537E64}" srcOrd="0" destOrd="0" parTransId="{780A2B36-9DB3-4143-8870-446716A26E26}" sibTransId="{49AB908F-9D16-4123-9729-9FD508D12F26}"/>
    <dgm:cxn modelId="{52CE5633-7003-4F0D-932A-571C01826248}" type="presOf" srcId="{3DB3C5CC-6AD2-4C4B-B197-44BC80E97BB5}" destId="{7CB2D419-57FE-46E6-AAAA-618ABA86023F}" srcOrd="1" destOrd="0" presId="urn:microsoft.com/office/officeart/2005/8/layout/process3"/>
    <dgm:cxn modelId="{E80EF999-5D99-475B-9BA0-F5E52FC55040}" type="presOf" srcId="{958A01EA-568C-484D-B6EC-84483EDFB284}" destId="{24A798B5-D6F4-4644-961D-F847A7E11678}" srcOrd="1" destOrd="0" presId="urn:microsoft.com/office/officeart/2005/8/layout/process3"/>
    <dgm:cxn modelId="{33F5A441-ED7C-4459-AAE4-D771F3606119}" type="presOf" srcId="{3DB3C5CC-6AD2-4C4B-B197-44BC80E97BB5}" destId="{F452FDDA-94A8-4E09-ABB9-32D33B0653CB}" srcOrd="0" destOrd="0" presId="urn:microsoft.com/office/officeart/2005/8/layout/process3"/>
    <dgm:cxn modelId="{ACB7178D-7022-4B08-8B0F-ADEA05C0F635}" type="presOf" srcId="{88310001-D5E2-436E-83F8-224693537E64}" destId="{CF13B6AA-E32F-43B9-B80B-003036446664}" srcOrd="0" destOrd="0" presId="urn:microsoft.com/office/officeart/2005/8/layout/process3"/>
    <dgm:cxn modelId="{E4AF566A-6323-4C28-81DB-70C803C4C92E}" type="presOf" srcId="{958A01EA-568C-484D-B6EC-84483EDFB284}" destId="{9C4CEB6D-7A21-4139-97F7-ADD6E29D85FA}" srcOrd="0" destOrd="0" presId="urn:microsoft.com/office/officeart/2005/8/layout/process3"/>
    <dgm:cxn modelId="{582BCD8D-C5CF-4869-89DF-2E5A35B5D2CB}" type="presOf" srcId="{E72F7BE5-9603-4657-B00F-D2B35A0F4286}" destId="{0318FEB1-B0FB-47F7-A8FF-5EFE2ABA7B76}" srcOrd="0" destOrd="0" presId="urn:microsoft.com/office/officeart/2005/8/layout/process3"/>
    <dgm:cxn modelId="{4BF0DB33-99C5-4C7D-8AC0-45EB6485C4EC}" srcId="{E72F7BE5-9603-4657-B00F-D2B35A0F4286}" destId="{E57A4CB9-DB47-4A3E-9B37-D16A83ABE578}" srcOrd="0" destOrd="0" parTransId="{A368D638-4DEF-4194-B9F1-488FFC16015D}" sibTransId="{958A01EA-568C-484D-B6EC-84483EDFB284}"/>
    <dgm:cxn modelId="{1D249D56-2F7A-4F60-8DF6-695B6CF65826}" type="presOf" srcId="{31EA32E0-62A1-4B25-9286-FFEB2C619A98}" destId="{80FA9E40-81EC-4B6C-BAFB-587DBF657659}" srcOrd="0" destOrd="0" presId="urn:microsoft.com/office/officeart/2005/8/layout/process3"/>
    <dgm:cxn modelId="{3EBECCD8-8105-4484-B07A-E71704FD3E6C}" type="presOf" srcId="{E57A4CB9-DB47-4A3E-9B37-D16A83ABE578}" destId="{2E8AF2CB-F344-447E-91D4-1D534E57F83B}" srcOrd="0" destOrd="0" presId="urn:microsoft.com/office/officeart/2005/8/layout/process3"/>
    <dgm:cxn modelId="{14C55C67-F395-45D4-8EB7-61E15CD6EDC2}" srcId="{3DB3C5CC-6AD2-4C4B-B197-44BC80E97BB5}" destId="{31EA32E0-62A1-4B25-9286-FFEB2C619A98}" srcOrd="0" destOrd="0" parTransId="{713F9FC6-A8AC-414F-92CD-DE619C252677}" sibTransId="{0CAA91F0-2812-4244-8238-6C01C17BBCBB}"/>
    <dgm:cxn modelId="{FFA7DDD5-F199-42E3-A7CD-51133BAC76DA}" type="presOf" srcId="{E57A4CB9-DB47-4A3E-9B37-D16A83ABE578}" destId="{66B82C59-D203-45F6-8444-EE473DFAEB8F}" srcOrd="1" destOrd="0" presId="urn:microsoft.com/office/officeart/2005/8/layout/process3"/>
    <dgm:cxn modelId="{530E9E92-A623-4380-992A-5E9375757644}" srcId="{E72F7BE5-9603-4657-B00F-D2B35A0F4286}" destId="{3DB3C5CC-6AD2-4C4B-B197-44BC80E97BB5}" srcOrd="1" destOrd="0" parTransId="{1E6EA048-2B4B-402B-8D65-2CB559031E16}" sibTransId="{0CE9B552-91A9-4E9B-8440-92F06A460075}"/>
    <dgm:cxn modelId="{A2D3DF52-797C-46EE-89BF-07B15DFE214F}" type="presParOf" srcId="{0318FEB1-B0FB-47F7-A8FF-5EFE2ABA7B76}" destId="{25AD0C78-D143-4607-8BCD-D5734A1486A5}" srcOrd="0" destOrd="0" presId="urn:microsoft.com/office/officeart/2005/8/layout/process3"/>
    <dgm:cxn modelId="{17AAF819-E9C2-468C-8517-5C1658E048A8}" type="presParOf" srcId="{25AD0C78-D143-4607-8BCD-D5734A1486A5}" destId="{2E8AF2CB-F344-447E-91D4-1D534E57F83B}" srcOrd="0" destOrd="0" presId="urn:microsoft.com/office/officeart/2005/8/layout/process3"/>
    <dgm:cxn modelId="{D614F843-D835-446E-82E9-F8ADB4A7540A}" type="presParOf" srcId="{25AD0C78-D143-4607-8BCD-D5734A1486A5}" destId="{66B82C59-D203-45F6-8444-EE473DFAEB8F}" srcOrd="1" destOrd="0" presId="urn:microsoft.com/office/officeart/2005/8/layout/process3"/>
    <dgm:cxn modelId="{8DC2BE9F-5B05-41E7-8C25-B6F4BE1F41A2}" type="presParOf" srcId="{25AD0C78-D143-4607-8BCD-D5734A1486A5}" destId="{CF13B6AA-E32F-43B9-B80B-003036446664}" srcOrd="2" destOrd="0" presId="urn:microsoft.com/office/officeart/2005/8/layout/process3"/>
    <dgm:cxn modelId="{23B7B79E-59FE-41F5-925D-318C433D614F}" type="presParOf" srcId="{0318FEB1-B0FB-47F7-A8FF-5EFE2ABA7B76}" destId="{9C4CEB6D-7A21-4139-97F7-ADD6E29D85FA}" srcOrd="1" destOrd="0" presId="urn:microsoft.com/office/officeart/2005/8/layout/process3"/>
    <dgm:cxn modelId="{CF5DE21E-6291-4755-A5E6-405E8AD047A9}" type="presParOf" srcId="{9C4CEB6D-7A21-4139-97F7-ADD6E29D85FA}" destId="{24A798B5-D6F4-4644-961D-F847A7E11678}" srcOrd="0" destOrd="0" presId="urn:microsoft.com/office/officeart/2005/8/layout/process3"/>
    <dgm:cxn modelId="{4449879E-F3D3-482A-93C4-18D0FC9BE867}" type="presParOf" srcId="{0318FEB1-B0FB-47F7-A8FF-5EFE2ABA7B76}" destId="{41DC7D27-42FA-4C29-8E7D-EAD28787B395}" srcOrd="2" destOrd="0" presId="urn:microsoft.com/office/officeart/2005/8/layout/process3"/>
    <dgm:cxn modelId="{08F6BF55-D9EA-409A-8BB2-7633474876E7}" type="presParOf" srcId="{41DC7D27-42FA-4C29-8E7D-EAD28787B395}" destId="{F452FDDA-94A8-4E09-ABB9-32D33B0653CB}" srcOrd="0" destOrd="0" presId="urn:microsoft.com/office/officeart/2005/8/layout/process3"/>
    <dgm:cxn modelId="{7A11BC7C-DE41-4C19-B930-AAF66BD62E4A}" type="presParOf" srcId="{41DC7D27-42FA-4C29-8E7D-EAD28787B395}" destId="{7CB2D419-57FE-46E6-AAAA-618ABA86023F}" srcOrd="1" destOrd="0" presId="urn:microsoft.com/office/officeart/2005/8/layout/process3"/>
    <dgm:cxn modelId="{8C7D851A-DD55-407B-AFDD-C4C7F73A45C7}" type="presParOf" srcId="{41DC7D27-42FA-4C29-8E7D-EAD28787B395}" destId="{80FA9E40-81EC-4B6C-BAFB-587DBF657659}"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E1CC1B-AF4E-4BE4-88EB-4A4CD809F0A8}" type="doc">
      <dgm:prSet loTypeId="urn:microsoft.com/office/officeart/2009/3/layout/OpposingIdeas" loCatId="relationship" qsTypeId="urn:microsoft.com/office/officeart/2005/8/quickstyle/3d2" qsCatId="3D" csTypeId="urn:microsoft.com/office/officeart/2005/8/colors/accent1_1" csCatId="accent1" phldr="1"/>
      <dgm:spPr/>
      <dgm:t>
        <a:bodyPr/>
        <a:lstStyle/>
        <a:p>
          <a:endParaRPr lang="it-IT"/>
        </a:p>
      </dgm:t>
    </dgm:pt>
    <dgm:pt modelId="{2B724A0C-25E7-4CCB-96FF-49ED7325B9E9}">
      <dgm:prSet/>
      <dgm:spPr/>
      <dgm:t>
        <a:bodyPr/>
        <a:lstStyle/>
        <a:p>
          <a:pPr rtl="0"/>
          <a:r>
            <a:rPr lang="it-IT" smtClean="0"/>
            <a:t>L’obiettivo generale della SNAI: </a:t>
          </a:r>
          <a:endParaRPr lang="it-IT"/>
        </a:p>
      </dgm:t>
    </dgm:pt>
    <dgm:pt modelId="{1AF01AE5-FB2A-4144-B367-21297DD20315}" type="parTrans" cxnId="{5504EB91-8D61-4BDA-85AE-EA591B27E2F9}">
      <dgm:prSet/>
      <dgm:spPr/>
      <dgm:t>
        <a:bodyPr/>
        <a:lstStyle/>
        <a:p>
          <a:endParaRPr lang="it-IT"/>
        </a:p>
      </dgm:t>
    </dgm:pt>
    <dgm:pt modelId="{F96975BF-E99E-4377-9E06-52D0012BD7EC}" type="sibTrans" cxnId="{5504EB91-8D61-4BDA-85AE-EA591B27E2F9}">
      <dgm:prSet/>
      <dgm:spPr/>
      <dgm:t>
        <a:bodyPr/>
        <a:lstStyle/>
        <a:p>
          <a:endParaRPr lang="it-IT"/>
        </a:p>
      </dgm:t>
    </dgm:pt>
    <dgm:pt modelId="{3654B181-3097-400E-9102-AB5721E5BAA0}">
      <dgm:prSet custT="1"/>
      <dgm:spPr/>
      <dgm:t>
        <a:bodyPr/>
        <a:lstStyle/>
        <a:p>
          <a:pPr rtl="0"/>
          <a:r>
            <a:rPr lang="it-IT" sz="1400" b="1" dirty="0" smtClean="0"/>
            <a:t>Creare strumenti di sviluppo atti a favorire una serie di miglioramenti nel benessere delle popolazioni </a:t>
          </a:r>
          <a:r>
            <a:rPr lang="it-IT" sz="1400" dirty="0" smtClean="0"/>
            <a:t>che vivono nelle aree interne, e più in generale nel quadro complessivo dello sviluppo locale di queste zone. I miglioramenti perseguiti toccano diversi aspetti tra i quali decisa risonanza hanno, per l’appunto, quelli che riguardano l’</a:t>
          </a:r>
          <a:r>
            <a:rPr lang="it-IT" sz="1400" b="1" dirty="0" smtClean="0"/>
            <a:t>accesso ai servizi di base</a:t>
          </a:r>
          <a:r>
            <a:rPr lang="it-IT" sz="1400" dirty="0" smtClean="0"/>
            <a:t> e </a:t>
          </a:r>
          <a:r>
            <a:rPr lang="it-IT" sz="1400" b="1" dirty="0" smtClean="0"/>
            <a:t>l’utilizzo del capitale sociale e territoriale locale</a:t>
          </a:r>
          <a:r>
            <a:rPr lang="it-IT" sz="1400" dirty="0" smtClean="0"/>
            <a:t>, i quali, congiuntamente, dovrebbero portare ad una </a:t>
          </a:r>
          <a:r>
            <a:rPr lang="it-IT" sz="1400" b="1" dirty="0" smtClean="0"/>
            <a:t>inversione del trend demografico negativo </a:t>
          </a:r>
          <a:r>
            <a:rPr lang="it-IT" sz="1400" dirty="0" smtClean="0"/>
            <a:t>superando la fase di spopolamento che affligge queste aree. </a:t>
          </a:r>
          <a:endParaRPr lang="it-IT" sz="1400" dirty="0"/>
        </a:p>
      </dgm:t>
    </dgm:pt>
    <dgm:pt modelId="{12E4BCCB-0BE7-4A78-9F7A-15B1B836E71D}" type="parTrans" cxnId="{7BD5C63F-03F0-4F63-9770-A11FC5EE5302}">
      <dgm:prSet/>
      <dgm:spPr/>
      <dgm:t>
        <a:bodyPr/>
        <a:lstStyle/>
        <a:p>
          <a:endParaRPr lang="it-IT"/>
        </a:p>
      </dgm:t>
    </dgm:pt>
    <dgm:pt modelId="{9905879E-8464-4209-8F37-2F6323E12536}" type="sibTrans" cxnId="{7BD5C63F-03F0-4F63-9770-A11FC5EE5302}">
      <dgm:prSet/>
      <dgm:spPr/>
      <dgm:t>
        <a:bodyPr/>
        <a:lstStyle/>
        <a:p>
          <a:endParaRPr lang="it-IT"/>
        </a:p>
      </dgm:t>
    </dgm:pt>
    <dgm:pt modelId="{85A8E825-5FC3-4FC8-A303-B2270666CB3B}">
      <dgm:prSet/>
      <dgm:spPr/>
      <dgm:t>
        <a:bodyPr/>
        <a:lstStyle/>
        <a:p>
          <a:pPr rtl="0"/>
          <a:r>
            <a:rPr lang="it-IT" smtClean="0"/>
            <a:t>Come procede la Strategia:</a:t>
          </a:r>
          <a:endParaRPr lang="it-IT"/>
        </a:p>
      </dgm:t>
    </dgm:pt>
    <dgm:pt modelId="{85D5ECBB-0A24-43DE-9A5D-BA0330B927AA}" type="parTrans" cxnId="{AB62D91F-1670-46B8-A751-20D9821E2BE3}">
      <dgm:prSet/>
      <dgm:spPr/>
      <dgm:t>
        <a:bodyPr/>
        <a:lstStyle/>
        <a:p>
          <a:endParaRPr lang="it-IT"/>
        </a:p>
      </dgm:t>
    </dgm:pt>
    <dgm:pt modelId="{77AA85BB-A2B0-4278-B09D-815E252B3AF2}" type="sibTrans" cxnId="{AB62D91F-1670-46B8-A751-20D9821E2BE3}">
      <dgm:prSet/>
      <dgm:spPr/>
      <dgm:t>
        <a:bodyPr/>
        <a:lstStyle/>
        <a:p>
          <a:endParaRPr lang="it-IT"/>
        </a:p>
      </dgm:t>
    </dgm:pt>
    <dgm:pt modelId="{74AFA01C-9D69-483F-B7EB-84E59E60C131}">
      <dgm:prSet custT="1"/>
      <dgm:spPr/>
      <dgm:t>
        <a:bodyPr/>
        <a:lstStyle/>
        <a:p>
          <a:pPr rtl="0"/>
          <a:r>
            <a:rPr lang="it-IT" sz="1400" dirty="0" smtClean="0"/>
            <a:t>Per mezzo di un </a:t>
          </a:r>
          <a:r>
            <a:rPr lang="it-IT" sz="1400" b="1" dirty="0" smtClean="0"/>
            <a:t>primo screening </a:t>
          </a:r>
          <a:r>
            <a:rPr lang="it-IT" sz="1400" dirty="0" smtClean="0"/>
            <a:t>del territorio nazionale, 20 aree sono state selezionate per entrare nella fase pilota della strategia. A queste aree è stato chiesto di </a:t>
          </a:r>
          <a:r>
            <a:rPr lang="it-IT" sz="1400" b="1" dirty="0" smtClean="0"/>
            <a:t>produrre alcuni documenti strategici </a:t>
          </a:r>
          <a:r>
            <a:rPr lang="it-IT" sz="1400" dirty="0" smtClean="0"/>
            <a:t>nel rispetto di una visione di </a:t>
          </a:r>
          <a:r>
            <a:rPr lang="it-IT" sz="1400" b="1" dirty="0" smtClean="0"/>
            <a:t>programmazione locale </a:t>
          </a:r>
          <a:r>
            <a:rPr lang="it-IT" sz="1400" b="1" i="1" dirty="0" err="1" smtClean="0"/>
            <a:t>place-based</a:t>
          </a:r>
          <a:r>
            <a:rPr lang="it-IT" sz="1400" dirty="0" smtClean="0"/>
            <a:t>, </a:t>
          </a:r>
          <a:r>
            <a:rPr lang="it-IT" sz="1400" b="1" dirty="0" smtClean="0"/>
            <a:t>integrata</a:t>
          </a:r>
          <a:r>
            <a:rPr lang="it-IT" sz="1400" dirty="0" smtClean="0"/>
            <a:t> e </a:t>
          </a:r>
          <a:r>
            <a:rPr lang="it-IT" sz="1400" b="1" dirty="0" smtClean="0"/>
            <a:t>partecipata </a:t>
          </a:r>
          <a:r>
            <a:rPr lang="it-IT" sz="1400" dirty="0" smtClean="0"/>
            <a:t>(Barca, 2009; Dente, 2010; Stame, 2001). Alcune di queste hanno già predisposto i </a:t>
          </a:r>
          <a:r>
            <a:rPr lang="it-IT" sz="1400" b="1" dirty="0" smtClean="0"/>
            <a:t>preliminari di strategia </a:t>
          </a:r>
          <a:r>
            <a:rPr lang="it-IT" sz="1400" dirty="0" smtClean="0"/>
            <a:t>che includono una prima </a:t>
          </a:r>
          <a:r>
            <a:rPr lang="it-IT" sz="1400" b="1" dirty="0" smtClean="0"/>
            <a:t>analisi delle risorse già disponibili </a:t>
          </a:r>
          <a:r>
            <a:rPr lang="it-IT" sz="1400" dirty="0" smtClean="0"/>
            <a:t>in ogni area e la </a:t>
          </a:r>
          <a:r>
            <a:rPr lang="it-IT" sz="1400" b="1" dirty="0" smtClean="0"/>
            <a:t>definizione delle possibili azioni </a:t>
          </a:r>
          <a:r>
            <a:rPr lang="it-IT" sz="1400" dirty="0" smtClean="0"/>
            <a:t>che potrebbero essere applicate con successo per favorire lo </a:t>
          </a:r>
          <a:r>
            <a:rPr lang="it-IT" sz="1400" b="1" dirty="0" smtClean="0"/>
            <a:t>sviluppo di lungo periodo</a:t>
          </a:r>
          <a:r>
            <a:rPr lang="it-IT" sz="1400" dirty="0" smtClean="0"/>
            <a:t>.</a:t>
          </a:r>
          <a:endParaRPr lang="it-IT" sz="1400" dirty="0"/>
        </a:p>
      </dgm:t>
    </dgm:pt>
    <dgm:pt modelId="{548DECEA-39BB-4284-8DB2-075103A103BA}" type="parTrans" cxnId="{89B33560-A254-4062-B473-DBF0FAA8C0BD}">
      <dgm:prSet/>
      <dgm:spPr/>
      <dgm:t>
        <a:bodyPr/>
        <a:lstStyle/>
        <a:p>
          <a:endParaRPr lang="it-IT"/>
        </a:p>
      </dgm:t>
    </dgm:pt>
    <dgm:pt modelId="{B6FEF13B-3BD7-4DEF-A380-28073C0929F4}" type="sibTrans" cxnId="{89B33560-A254-4062-B473-DBF0FAA8C0BD}">
      <dgm:prSet/>
      <dgm:spPr/>
      <dgm:t>
        <a:bodyPr/>
        <a:lstStyle/>
        <a:p>
          <a:endParaRPr lang="it-IT"/>
        </a:p>
      </dgm:t>
    </dgm:pt>
    <dgm:pt modelId="{C0049AEF-9E18-4128-91D5-6528081AAA5A}" type="pres">
      <dgm:prSet presAssocID="{3AE1CC1B-AF4E-4BE4-88EB-4A4CD809F0A8}" presName="Name0" presStyleCnt="0">
        <dgm:presLayoutVars>
          <dgm:chMax val="2"/>
          <dgm:dir/>
          <dgm:animOne val="branch"/>
          <dgm:animLvl val="lvl"/>
          <dgm:resizeHandles val="exact"/>
        </dgm:presLayoutVars>
      </dgm:prSet>
      <dgm:spPr/>
      <dgm:t>
        <a:bodyPr/>
        <a:lstStyle/>
        <a:p>
          <a:endParaRPr lang="it-IT"/>
        </a:p>
      </dgm:t>
    </dgm:pt>
    <dgm:pt modelId="{9B6EA852-6837-40C8-A250-555CFA97B431}" type="pres">
      <dgm:prSet presAssocID="{3AE1CC1B-AF4E-4BE4-88EB-4A4CD809F0A8}" presName="Background" presStyleLbl="node1" presStyleIdx="0" presStyleCnt="1" custScaleX="121006" custScaleY="132626"/>
      <dgm:spPr/>
      <dgm:t>
        <a:bodyPr/>
        <a:lstStyle/>
        <a:p>
          <a:endParaRPr lang="it-IT"/>
        </a:p>
      </dgm:t>
    </dgm:pt>
    <dgm:pt modelId="{156F5039-E767-4347-A3F2-AFB80BF72533}" type="pres">
      <dgm:prSet presAssocID="{3AE1CC1B-AF4E-4BE4-88EB-4A4CD809F0A8}" presName="Divider" presStyleLbl="callout" presStyleIdx="0" presStyleCnt="1"/>
      <dgm:spPr/>
    </dgm:pt>
    <dgm:pt modelId="{788B7740-EA66-49B1-B42F-30E160023518}" type="pres">
      <dgm:prSet presAssocID="{3AE1CC1B-AF4E-4BE4-88EB-4A4CD809F0A8}" presName="ChildText1" presStyleLbl="revTx" presStyleIdx="0" presStyleCnt="0" custScaleX="119145" custScaleY="135379" custLinFactNeighborX="-7577">
        <dgm:presLayoutVars>
          <dgm:chMax val="0"/>
          <dgm:chPref val="0"/>
          <dgm:bulletEnabled val="1"/>
        </dgm:presLayoutVars>
      </dgm:prSet>
      <dgm:spPr/>
      <dgm:t>
        <a:bodyPr/>
        <a:lstStyle/>
        <a:p>
          <a:endParaRPr lang="it-IT"/>
        </a:p>
      </dgm:t>
    </dgm:pt>
    <dgm:pt modelId="{F0E64A1D-F58B-408A-97DB-D3E93544B291}" type="pres">
      <dgm:prSet presAssocID="{3AE1CC1B-AF4E-4BE4-88EB-4A4CD809F0A8}" presName="ChildText2" presStyleLbl="revTx" presStyleIdx="0" presStyleCnt="0" custScaleX="128153" custScaleY="135379" custLinFactNeighborX="9589">
        <dgm:presLayoutVars>
          <dgm:chMax val="0"/>
          <dgm:chPref val="0"/>
          <dgm:bulletEnabled val="1"/>
        </dgm:presLayoutVars>
      </dgm:prSet>
      <dgm:spPr/>
      <dgm:t>
        <a:bodyPr/>
        <a:lstStyle/>
        <a:p>
          <a:endParaRPr lang="it-IT"/>
        </a:p>
      </dgm:t>
    </dgm:pt>
    <dgm:pt modelId="{C402237D-DBF6-4075-9810-9C75A6CACDC9}" type="pres">
      <dgm:prSet presAssocID="{3AE1CC1B-AF4E-4BE4-88EB-4A4CD809F0A8}" presName="ParentText1" presStyleLbl="revTx" presStyleIdx="0" presStyleCnt="0">
        <dgm:presLayoutVars>
          <dgm:chMax val="1"/>
          <dgm:chPref val="1"/>
        </dgm:presLayoutVars>
      </dgm:prSet>
      <dgm:spPr/>
      <dgm:t>
        <a:bodyPr/>
        <a:lstStyle/>
        <a:p>
          <a:endParaRPr lang="it-IT"/>
        </a:p>
      </dgm:t>
    </dgm:pt>
    <dgm:pt modelId="{7C3688D1-BDF7-4D70-BE7C-A8C7664B9439}" type="pres">
      <dgm:prSet presAssocID="{3AE1CC1B-AF4E-4BE4-88EB-4A4CD809F0A8}" presName="ParentShape1" presStyleLbl="alignImgPlace1" presStyleIdx="0" presStyleCnt="2">
        <dgm:presLayoutVars/>
      </dgm:prSet>
      <dgm:spPr/>
      <dgm:t>
        <a:bodyPr/>
        <a:lstStyle/>
        <a:p>
          <a:endParaRPr lang="it-IT"/>
        </a:p>
      </dgm:t>
    </dgm:pt>
    <dgm:pt modelId="{31117455-C94A-467E-885F-866BB7243301}" type="pres">
      <dgm:prSet presAssocID="{3AE1CC1B-AF4E-4BE4-88EB-4A4CD809F0A8}" presName="ParentText2" presStyleLbl="revTx" presStyleIdx="0" presStyleCnt="0">
        <dgm:presLayoutVars>
          <dgm:chMax val="1"/>
          <dgm:chPref val="1"/>
        </dgm:presLayoutVars>
      </dgm:prSet>
      <dgm:spPr/>
      <dgm:t>
        <a:bodyPr/>
        <a:lstStyle/>
        <a:p>
          <a:endParaRPr lang="it-IT"/>
        </a:p>
      </dgm:t>
    </dgm:pt>
    <dgm:pt modelId="{2D695E31-55BD-4D4B-B232-1DB690C8BC99}" type="pres">
      <dgm:prSet presAssocID="{3AE1CC1B-AF4E-4BE4-88EB-4A4CD809F0A8}" presName="ParentShape2" presStyleLbl="alignImgPlace1" presStyleIdx="1" presStyleCnt="2">
        <dgm:presLayoutVars/>
      </dgm:prSet>
      <dgm:spPr/>
      <dgm:t>
        <a:bodyPr/>
        <a:lstStyle/>
        <a:p>
          <a:endParaRPr lang="it-IT"/>
        </a:p>
      </dgm:t>
    </dgm:pt>
  </dgm:ptLst>
  <dgm:cxnLst>
    <dgm:cxn modelId="{5504EB91-8D61-4BDA-85AE-EA591B27E2F9}" srcId="{3AE1CC1B-AF4E-4BE4-88EB-4A4CD809F0A8}" destId="{2B724A0C-25E7-4CCB-96FF-49ED7325B9E9}" srcOrd="0" destOrd="0" parTransId="{1AF01AE5-FB2A-4144-B367-21297DD20315}" sibTransId="{F96975BF-E99E-4377-9E06-52D0012BD7EC}"/>
    <dgm:cxn modelId="{805802FA-CB3C-4975-9CD3-5D974C0652DF}" type="presOf" srcId="{2B724A0C-25E7-4CCB-96FF-49ED7325B9E9}" destId="{C402237D-DBF6-4075-9810-9C75A6CACDC9}" srcOrd="0" destOrd="0" presId="urn:microsoft.com/office/officeart/2009/3/layout/OpposingIdeas"/>
    <dgm:cxn modelId="{7BD5C63F-03F0-4F63-9770-A11FC5EE5302}" srcId="{2B724A0C-25E7-4CCB-96FF-49ED7325B9E9}" destId="{3654B181-3097-400E-9102-AB5721E5BAA0}" srcOrd="0" destOrd="0" parTransId="{12E4BCCB-0BE7-4A78-9F7A-15B1B836E71D}" sibTransId="{9905879E-8464-4209-8F37-2F6323E12536}"/>
    <dgm:cxn modelId="{9ED0570F-FC3C-4A4C-8F09-81633B0461A8}" type="presOf" srcId="{85A8E825-5FC3-4FC8-A303-B2270666CB3B}" destId="{31117455-C94A-467E-885F-866BB7243301}" srcOrd="0" destOrd="0" presId="urn:microsoft.com/office/officeart/2009/3/layout/OpposingIdeas"/>
    <dgm:cxn modelId="{7B842A29-83CE-46AF-AF65-9164FC77EA95}" type="presOf" srcId="{3AE1CC1B-AF4E-4BE4-88EB-4A4CD809F0A8}" destId="{C0049AEF-9E18-4128-91D5-6528081AAA5A}" srcOrd="0" destOrd="0" presId="urn:microsoft.com/office/officeart/2009/3/layout/OpposingIdeas"/>
    <dgm:cxn modelId="{6449E5FD-B5C9-47D0-A60A-0136C270EC4F}" type="presOf" srcId="{2B724A0C-25E7-4CCB-96FF-49ED7325B9E9}" destId="{7C3688D1-BDF7-4D70-BE7C-A8C7664B9439}" srcOrd="1" destOrd="0" presId="urn:microsoft.com/office/officeart/2009/3/layout/OpposingIdeas"/>
    <dgm:cxn modelId="{21DC7BB1-8090-4131-9FF1-E417F6DC7854}" type="presOf" srcId="{74AFA01C-9D69-483F-B7EB-84E59E60C131}" destId="{F0E64A1D-F58B-408A-97DB-D3E93544B291}" srcOrd="0" destOrd="0" presId="urn:microsoft.com/office/officeart/2009/3/layout/OpposingIdeas"/>
    <dgm:cxn modelId="{528C274D-F074-4431-ACE3-BE18811B87EC}" type="presOf" srcId="{85A8E825-5FC3-4FC8-A303-B2270666CB3B}" destId="{2D695E31-55BD-4D4B-B232-1DB690C8BC99}" srcOrd="1" destOrd="0" presId="urn:microsoft.com/office/officeart/2009/3/layout/OpposingIdeas"/>
    <dgm:cxn modelId="{AB62D91F-1670-46B8-A751-20D9821E2BE3}" srcId="{3AE1CC1B-AF4E-4BE4-88EB-4A4CD809F0A8}" destId="{85A8E825-5FC3-4FC8-A303-B2270666CB3B}" srcOrd="1" destOrd="0" parTransId="{85D5ECBB-0A24-43DE-9A5D-BA0330B927AA}" sibTransId="{77AA85BB-A2B0-4278-B09D-815E252B3AF2}"/>
    <dgm:cxn modelId="{89B33560-A254-4062-B473-DBF0FAA8C0BD}" srcId="{85A8E825-5FC3-4FC8-A303-B2270666CB3B}" destId="{74AFA01C-9D69-483F-B7EB-84E59E60C131}" srcOrd="0" destOrd="0" parTransId="{548DECEA-39BB-4284-8DB2-075103A103BA}" sibTransId="{B6FEF13B-3BD7-4DEF-A380-28073C0929F4}"/>
    <dgm:cxn modelId="{E0AB8E0E-3FB4-43C1-BE3D-0226B28C838A}" type="presOf" srcId="{3654B181-3097-400E-9102-AB5721E5BAA0}" destId="{788B7740-EA66-49B1-B42F-30E160023518}" srcOrd="0" destOrd="0" presId="urn:microsoft.com/office/officeart/2009/3/layout/OpposingIdeas"/>
    <dgm:cxn modelId="{79289D1A-9361-4076-8077-8A49820805BC}" type="presParOf" srcId="{C0049AEF-9E18-4128-91D5-6528081AAA5A}" destId="{9B6EA852-6837-40C8-A250-555CFA97B431}" srcOrd="0" destOrd="0" presId="urn:microsoft.com/office/officeart/2009/3/layout/OpposingIdeas"/>
    <dgm:cxn modelId="{7A3874FD-D3A0-4602-AD69-EA4A9754EEC3}" type="presParOf" srcId="{C0049AEF-9E18-4128-91D5-6528081AAA5A}" destId="{156F5039-E767-4347-A3F2-AFB80BF72533}" srcOrd="1" destOrd="0" presId="urn:microsoft.com/office/officeart/2009/3/layout/OpposingIdeas"/>
    <dgm:cxn modelId="{1BA47484-4E78-400B-82FD-0A4AECE47F2C}" type="presParOf" srcId="{C0049AEF-9E18-4128-91D5-6528081AAA5A}" destId="{788B7740-EA66-49B1-B42F-30E160023518}" srcOrd="2" destOrd="0" presId="urn:microsoft.com/office/officeart/2009/3/layout/OpposingIdeas"/>
    <dgm:cxn modelId="{F9BBD8A2-F8FF-48F8-9E90-082751C2C70C}" type="presParOf" srcId="{C0049AEF-9E18-4128-91D5-6528081AAA5A}" destId="{F0E64A1D-F58B-408A-97DB-D3E93544B291}" srcOrd="3" destOrd="0" presId="urn:microsoft.com/office/officeart/2009/3/layout/OpposingIdeas"/>
    <dgm:cxn modelId="{BE7B4D34-69EA-46BB-8EBF-F91A83BBFDD5}" type="presParOf" srcId="{C0049AEF-9E18-4128-91D5-6528081AAA5A}" destId="{C402237D-DBF6-4075-9810-9C75A6CACDC9}" srcOrd="4" destOrd="0" presId="urn:microsoft.com/office/officeart/2009/3/layout/OpposingIdeas"/>
    <dgm:cxn modelId="{978C0C14-5115-488E-B32E-FE70A7FC1F14}" type="presParOf" srcId="{C0049AEF-9E18-4128-91D5-6528081AAA5A}" destId="{7C3688D1-BDF7-4D70-BE7C-A8C7664B9439}" srcOrd="5" destOrd="0" presId="urn:microsoft.com/office/officeart/2009/3/layout/OpposingIdeas"/>
    <dgm:cxn modelId="{EF9A06A7-4B9B-49C7-9699-CD0710E6D5F6}" type="presParOf" srcId="{C0049AEF-9E18-4128-91D5-6528081AAA5A}" destId="{31117455-C94A-467E-885F-866BB7243301}" srcOrd="6" destOrd="0" presId="urn:microsoft.com/office/officeart/2009/3/layout/OpposingIdeas"/>
    <dgm:cxn modelId="{C404CB5B-BED0-4829-ABE0-258081FFBE58}" type="presParOf" srcId="{C0049AEF-9E18-4128-91D5-6528081AAA5A}" destId="{2D695E31-55BD-4D4B-B232-1DB690C8BC99}" srcOrd="7"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C5A535-1BE1-44EE-BDA3-16BBA91C4A0E}" type="doc">
      <dgm:prSet loTypeId="urn:microsoft.com/office/officeart/2005/8/layout/vList2" loCatId="list" qsTypeId="urn:microsoft.com/office/officeart/2005/8/quickstyle/3d2" qsCatId="3D" csTypeId="urn:microsoft.com/office/officeart/2005/8/colors/accent1_1" csCatId="accent1" phldr="1"/>
      <dgm:spPr/>
      <dgm:t>
        <a:bodyPr/>
        <a:lstStyle/>
        <a:p>
          <a:endParaRPr lang="it-IT"/>
        </a:p>
      </dgm:t>
    </dgm:pt>
    <dgm:pt modelId="{357983F1-4365-4556-B986-DB10601C5FFD}">
      <dgm:prSet/>
      <dgm:spPr>
        <a:ln w="38100">
          <a:solidFill>
            <a:schemeClr val="accent1"/>
          </a:solidFill>
        </a:ln>
      </dgm:spPr>
      <dgm:t>
        <a:bodyPr/>
        <a:lstStyle/>
        <a:p>
          <a:pPr rtl="0"/>
          <a:r>
            <a:rPr lang="it-IT" smtClean="0"/>
            <a:t>Da quale prospettiva si è partiti?</a:t>
          </a:r>
          <a:endParaRPr lang="it-IT"/>
        </a:p>
      </dgm:t>
    </dgm:pt>
    <dgm:pt modelId="{25BAFB5C-AA47-4ECE-B1E2-C49385BB8D94}" type="parTrans" cxnId="{49A9F279-3F42-4F32-8908-C127DA912FA8}">
      <dgm:prSet/>
      <dgm:spPr/>
      <dgm:t>
        <a:bodyPr/>
        <a:lstStyle/>
        <a:p>
          <a:endParaRPr lang="it-IT"/>
        </a:p>
      </dgm:t>
    </dgm:pt>
    <dgm:pt modelId="{1243193A-E05E-4876-BA17-90E272105137}" type="sibTrans" cxnId="{49A9F279-3F42-4F32-8908-C127DA912FA8}">
      <dgm:prSet/>
      <dgm:spPr/>
      <dgm:t>
        <a:bodyPr/>
        <a:lstStyle/>
        <a:p>
          <a:endParaRPr lang="it-IT"/>
        </a:p>
      </dgm:t>
    </dgm:pt>
    <dgm:pt modelId="{3C3D8577-5885-4F89-B0B7-8055D996C121}">
      <dgm:prSet/>
      <dgm:spPr/>
      <dgm:t>
        <a:bodyPr/>
        <a:lstStyle/>
        <a:p>
          <a:pPr rtl="0"/>
          <a:r>
            <a:rPr lang="it-IT" smtClean="0"/>
            <a:t>Dall’</a:t>
          </a:r>
          <a:r>
            <a:rPr lang="it-IT" b="1" smtClean="0"/>
            <a:t>analisi delle politiche pubbliche </a:t>
          </a:r>
          <a:r>
            <a:rPr lang="it-IT" smtClean="0"/>
            <a:t>intesa quale procedura analitica che ruota attorno ai processi decisionali, strategici e di pianificazione, volta a produrre conoscenza funzionale al supporto o alla valutazione di questi stessi processi (cfr. tra i tanti: Martini, Sisti, 2009; Bezzi, 2007; Lippi, 2007). </a:t>
          </a:r>
          <a:endParaRPr lang="it-IT"/>
        </a:p>
      </dgm:t>
    </dgm:pt>
    <dgm:pt modelId="{0694D76C-9DA5-441D-AEEC-8E4A386EC51C}" type="parTrans" cxnId="{400E7529-2545-4B6C-851F-A51D9C9E2156}">
      <dgm:prSet/>
      <dgm:spPr/>
      <dgm:t>
        <a:bodyPr/>
        <a:lstStyle/>
        <a:p>
          <a:endParaRPr lang="it-IT"/>
        </a:p>
      </dgm:t>
    </dgm:pt>
    <dgm:pt modelId="{8F758BF7-CCBB-4550-96FC-50C618E7AE1A}" type="sibTrans" cxnId="{400E7529-2545-4B6C-851F-A51D9C9E2156}">
      <dgm:prSet/>
      <dgm:spPr/>
      <dgm:t>
        <a:bodyPr/>
        <a:lstStyle/>
        <a:p>
          <a:endParaRPr lang="it-IT"/>
        </a:p>
      </dgm:t>
    </dgm:pt>
    <dgm:pt modelId="{47F982A3-433C-4CBD-83FF-3834B2DBEB67}">
      <dgm:prSet/>
      <dgm:spPr>
        <a:ln w="38100">
          <a:solidFill>
            <a:schemeClr val="accent1"/>
          </a:solidFill>
        </a:ln>
      </dgm:spPr>
      <dgm:t>
        <a:bodyPr/>
        <a:lstStyle/>
        <a:p>
          <a:pPr rtl="0"/>
          <a:r>
            <a:rPr lang="it-IT" smtClean="0"/>
            <a:t>Come condurla?</a:t>
          </a:r>
          <a:endParaRPr lang="it-IT"/>
        </a:p>
      </dgm:t>
    </dgm:pt>
    <dgm:pt modelId="{FED30D26-CB5D-41C3-BB06-8EED7AB5E7AF}" type="parTrans" cxnId="{7F12CAE6-8D88-4019-9BE2-085555E31A56}">
      <dgm:prSet/>
      <dgm:spPr/>
      <dgm:t>
        <a:bodyPr/>
        <a:lstStyle/>
        <a:p>
          <a:endParaRPr lang="it-IT"/>
        </a:p>
      </dgm:t>
    </dgm:pt>
    <dgm:pt modelId="{8CFFC45E-E6CE-4EA2-8C48-7EB31DF9057D}" type="sibTrans" cxnId="{7F12CAE6-8D88-4019-9BE2-085555E31A56}">
      <dgm:prSet/>
      <dgm:spPr/>
      <dgm:t>
        <a:bodyPr/>
        <a:lstStyle/>
        <a:p>
          <a:endParaRPr lang="it-IT"/>
        </a:p>
      </dgm:t>
    </dgm:pt>
    <dgm:pt modelId="{7225FE78-A508-46E4-ACA3-D614D17E9A75}">
      <dgm:prSet/>
      <dgm:spPr/>
      <dgm:t>
        <a:bodyPr/>
        <a:lstStyle/>
        <a:p>
          <a:pPr rtl="0"/>
          <a:r>
            <a:rPr lang="it-IT" smtClean="0"/>
            <a:t>Tali processi sono stati approcciati dal punto di vista dell’</a:t>
          </a:r>
          <a:r>
            <a:rPr lang="it-IT" b="1" smtClean="0"/>
            <a:t>analisi del contenuto </a:t>
          </a:r>
          <a:r>
            <a:rPr lang="it-IT" smtClean="0"/>
            <a:t>(Amaturo, 1989-1993; Rositi, 1988; Losito, 2003; Amaturo, Punziano, 2013; Tipaldo, 2014): un’</a:t>
          </a:r>
          <a:r>
            <a:rPr lang="it-IT" b="1" smtClean="0"/>
            <a:t>esplorazione diretta </a:t>
          </a:r>
          <a:r>
            <a:rPr lang="it-IT" smtClean="0"/>
            <a:t>dei documenti strategici per la pianificazione locale a partire dai </a:t>
          </a:r>
          <a:r>
            <a:rPr lang="it-IT" b="1" smtClean="0"/>
            <a:t>contenuti elaborati dagli attori locali</a:t>
          </a:r>
          <a:r>
            <a:rPr lang="it-IT" smtClean="0"/>
            <a:t>. </a:t>
          </a:r>
          <a:endParaRPr lang="it-IT"/>
        </a:p>
      </dgm:t>
    </dgm:pt>
    <dgm:pt modelId="{CFA92334-74CC-42B6-9DFA-6970D262C0BF}" type="parTrans" cxnId="{3F459A34-46BE-4A8D-8D4D-4919C7C8A020}">
      <dgm:prSet/>
      <dgm:spPr/>
      <dgm:t>
        <a:bodyPr/>
        <a:lstStyle/>
        <a:p>
          <a:endParaRPr lang="it-IT"/>
        </a:p>
      </dgm:t>
    </dgm:pt>
    <dgm:pt modelId="{4E99884A-EBFA-4A44-8849-A56FE9E57B34}" type="sibTrans" cxnId="{3F459A34-46BE-4A8D-8D4D-4919C7C8A020}">
      <dgm:prSet/>
      <dgm:spPr/>
      <dgm:t>
        <a:bodyPr/>
        <a:lstStyle/>
        <a:p>
          <a:endParaRPr lang="it-IT"/>
        </a:p>
      </dgm:t>
    </dgm:pt>
    <dgm:pt modelId="{D3D7165D-9731-4D42-90E1-F3CDC32DC629}">
      <dgm:prSet/>
      <dgm:spPr>
        <a:ln w="38100">
          <a:solidFill>
            <a:schemeClr val="accent1"/>
          </a:solidFill>
        </a:ln>
      </dgm:spPr>
      <dgm:t>
        <a:bodyPr/>
        <a:lstStyle/>
        <a:p>
          <a:pPr rtl="0"/>
          <a:r>
            <a:rPr lang="it-IT" smtClean="0"/>
            <a:t>Finalità:</a:t>
          </a:r>
          <a:endParaRPr lang="it-IT"/>
        </a:p>
      </dgm:t>
    </dgm:pt>
    <dgm:pt modelId="{2D21962D-90BA-4AAD-877D-A519DC03FBBC}" type="parTrans" cxnId="{44A498CB-0680-4FEB-98D2-B7EF37E87DBD}">
      <dgm:prSet/>
      <dgm:spPr/>
      <dgm:t>
        <a:bodyPr/>
        <a:lstStyle/>
        <a:p>
          <a:endParaRPr lang="it-IT"/>
        </a:p>
      </dgm:t>
    </dgm:pt>
    <dgm:pt modelId="{A1D68A89-E180-440E-9B69-9107A1D468AE}" type="sibTrans" cxnId="{44A498CB-0680-4FEB-98D2-B7EF37E87DBD}">
      <dgm:prSet/>
      <dgm:spPr/>
      <dgm:t>
        <a:bodyPr/>
        <a:lstStyle/>
        <a:p>
          <a:endParaRPr lang="it-IT"/>
        </a:p>
      </dgm:t>
    </dgm:pt>
    <dgm:pt modelId="{08852CE9-2881-4D57-8F69-3BF0E8F00BBA}">
      <dgm:prSet/>
      <dgm:spPr/>
      <dgm:t>
        <a:bodyPr/>
        <a:lstStyle/>
        <a:p>
          <a:pPr rtl="0"/>
          <a:r>
            <a:rPr lang="it-IT" dirty="0" smtClean="0"/>
            <a:t>Analisi delle </a:t>
          </a:r>
          <a:r>
            <a:rPr lang="it-IT" b="1" dirty="0" smtClean="0"/>
            <a:t>conoscenze</a:t>
          </a:r>
          <a:r>
            <a:rPr lang="it-IT" dirty="0" smtClean="0"/>
            <a:t>, delle </a:t>
          </a:r>
          <a:r>
            <a:rPr lang="it-IT" b="1" dirty="0" smtClean="0"/>
            <a:t>competenze</a:t>
          </a:r>
          <a:r>
            <a:rPr lang="it-IT" dirty="0" smtClean="0"/>
            <a:t> e dell’</a:t>
          </a:r>
          <a:r>
            <a:rPr lang="it-IT" b="1" dirty="0" smtClean="0"/>
            <a:t>esperienza </a:t>
          </a:r>
          <a:r>
            <a:rPr lang="it-IT" dirty="0" smtClean="0"/>
            <a:t>che passa attraverso i documenti prodotti nel quadro della SNAI e capacità di progettazione locale. </a:t>
          </a:r>
          <a:endParaRPr lang="it-IT" dirty="0"/>
        </a:p>
      </dgm:t>
    </dgm:pt>
    <dgm:pt modelId="{EF3B28EF-8E30-4381-B0FB-B17A2514A39C}" type="parTrans" cxnId="{6FD9F885-EF18-4CC4-BD9A-0DA9F00E14DC}">
      <dgm:prSet/>
      <dgm:spPr/>
      <dgm:t>
        <a:bodyPr/>
        <a:lstStyle/>
        <a:p>
          <a:endParaRPr lang="it-IT"/>
        </a:p>
      </dgm:t>
    </dgm:pt>
    <dgm:pt modelId="{F3FE320C-11A6-4C49-A408-4B319A5ED2EF}" type="sibTrans" cxnId="{6FD9F885-EF18-4CC4-BD9A-0DA9F00E14DC}">
      <dgm:prSet/>
      <dgm:spPr/>
      <dgm:t>
        <a:bodyPr/>
        <a:lstStyle/>
        <a:p>
          <a:endParaRPr lang="it-IT"/>
        </a:p>
      </dgm:t>
    </dgm:pt>
    <dgm:pt modelId="{B2AF8295-961C-4F43-9D95-8F249DD6248F}">
      <dgm:prSet/>
      <dgm:spPr/>
      <dgm:t>
        <a:bodyPr/>
        <a:lstStyle/>
        <a:p>
          <a:pPr rtl="0"/>
          <a:r>
            <a:rPr lang="it-IT" dirty="0" smtClean="0"/>
            <a:t>Da questi documenti è possibile evincere qualità e portata degli interventi da implementare sul territorio e dunque le </a:t>
          </a:r>
          <a:r>
            <a:rPr lang="it-IT" b="1" dirty="0" smtClean="0"/>
            <a:t>opzioni di </a:t>
          </a:r>
          <a:r>
            <a:rPr lang="it-IT" b="1" i="1" dirty="0" smtClean="0"/>
            <a:t>policy</a:t>
          </a:r>
          <a:r>
            <a:rPr lang="it-IT" b="1" dirty="0" smtClean="0"/>
            <a:t> tracciate</a:t>
          </a:r>
          <a:r>
            <a:rPr lang="it-IT" dirty="0" smtClean="0"/>
            <a:t>. Discorso e argomentazione, idee e delineazione di scenari possibili, conoscenza del tessuto locale e competenza nel lavoro che questo richiede prefigurando una strategia di sviluppo, sono tutti elementi non trascurabili in questo tipo di approccio. </a:t>
          </a:r>
          <a:endParaRPr lang="it-IT" dirty="0"/>
        </a:p>
      </dgm:t>
    </dgm:pt>
    <dgm:pt modelId="{7E7EBEAC-7C55-4A8B-8DD6-F63FF4E45D69}" type="parTrans" cxnId="{68F51D8A-1C99-43C1-9CEB-9719CED19277}">
      <dgm:prSet/>
      <dgm:spPr/>
      <dgm:t>
        <a:bodyPr/>
        <a:lstStyle/>
        <a:p>
          <a:endParaRPr lang="it-IT"/>
        </a:p>
      </dgm:t>
    </dgm:pt>
    <dgm:pt modelId="{F8A51389-1AB5-49A0-BECC-2D8721BDA7A1}" type="sibTrans" cxnId="{68F51D8A-1C99-43C1-9CEB-9719CED19277}">
      <dgm:prSet/>
      <dgm:spPr/>
      <dgm:t>
        <a:bodyPr/>
        <a:lstStyle/>
        <a:p>
          <a:endParaRPr lang="it-IT"/>
        </a:p>
      </dgm:t>
    </dgm:pt>
    <dgm:pt modelId="{98C8680D-44F0-433D-AEA3-2773327FE407}">
      <dgm:prSet/>
      <dgm:spPr/>
      <dgm:t>
        <a:bodyPr/>
        <a:lstStyle/>
        <a:p>
          <a:pPr rtl="0"/>
          <a:r>
            <a:rPr lang="it-IT" smtClean="0"/>
            <a:t>Come sostenuto da De Vita: «Il linguaggio, è fra i mezzi di comunicazione, quello che più di ogni altro, può manifestare l’atteggiamento profondo di colui che parla o scrive nei confronti di un’idea o di una realtà» (2012, 1), per cui, </a:t>
          </a:r>
          <a:r>
            <a:rPr lang="it-IT" b="1" smtClean="0"/>
            <a:t>ricercare nei testi prodotti le dimensioni fondamentali di senso permette di individuare il significato attribuito ai singoli interventi delineati e la teoria di sviluppo sottostante</a:t>
          </a:r>
          <a:r>
            <a:rPr lang="it-IT" smtClean="0"/>
            <a:t>, nonché di indagare «le evoluzioni diacroniche e le interpretazioni dei diversi attori coinvolti nella definizione delle </a:t>
          </a:r>
          <a:r>
            <a:rPr lang="it-IT" i="1" smtClean="0"/>
            <a:t>policy</a:t>
          </a:r>
          <a:r>
            <a:rPr lang="it-IT" smtClean="0"/>
            <a:t>» (</a:t>
          </a:r>
          <a:r>
            <a:rPr lang="it-IT" i="1" smtClean="0"/>
            <a:t>ivi</a:t>
          </a:r>
          <a:r>
            <a:rPr lang="it-IT" smtClean="0"/>
            <a:t>, 2). </a:t>
          </a:r>
          <a:endParaRPr lang="it-IT"/>
        </a:p>
      </dgm:t>
    </dgm:pt>
    <dgm:pt modelId="{2A3757CB-99EF-4AC8-AF64-CA805CE56678}" type="parTrans" cxnId="{6005B9ED-338F-40E7-ABD4-FC70C935AF94}">
      <dgm:prSet/>
      <dgm:spPr/>
      <dgm:t>
        <a:bodyPr/>
        <a:lstStyle/>
        <a:p>
          <a:endParaRPr lang="it-IT"/>
        </a:p>
      </dgm:t>
    </dgm:pt>
    <dgm:pt modelId="{8ACCF50B-A0C5-4545-A09D-3319469BB7D3}" type="sibTrans" cxnId="{6005B9ED-338F-40E7-ABD4-FC70C935AF94}">
      <dgm:prSet/>
      <dgm:spPr/>
      <dgm:t>
        <a:bodyPr/>
        <a:lstStyle/>
        <a:p>
          <a:endParaRPr lang="it-IT"/>
        </a:p>
      </dgm:t>
    </dgm:pt>
    <dgm:pt modelId="{FC59C5A2-6681-4A10-AD75-73781452705C}" type="pres">
      <dgm:prSet presAssocID="{92C5A535-1BE1-44EE-BDA3-16BBA91C4A0E}" presName="linear" presStyleCnt="0">
        <dgm:presLayoutVars>
          <dgm:animLvl val="lvl"/>
          <dgm:resizeHandles val="exact"/>
        </dgm:presLayoutVars>
      </dgm:prSet>
      <dgm:spPr/>
      <dgm:t>
        <a:bodyPr/>
        <a:lstStyle/>
        <a:p>
          <a:endParaRPr lang="it-IT"/>
        </a:p>
      </dgm:t>
    </dgm:pt>
    <dgm:pt modelId="{E30BB2C3-B637-4EF6-91D8-3C3D65909E19}" type="pres">
      <dgm:prSet presAssocID="{357983F1-4365-4556-B986-DB10601C5FFD}" presName="parentText" presStyleLbl="node1" presStyleIdx="0" presStyleCnt="3">
        <dgm:presLayoutVars>
          <dgm:chMax val="0"/>
          <dgm:bulletEnabled val="1"/>
        </dgm:presLayoutVars>
      </dgm:prSet>
      <dgm:spPr/>
      <dgm:t>
        <a:bodyPr/>
        <a:lstStyle/>
        <a:p>
          <a:endParaRPr lang="it-IT"/>
        </a:p>
      </dgm:t>
    </dgm:pt>
    <dgm:pt modelId="{2F1A9FA0-07B0-4DEF-A61B-60141D081282}" type="pres">
      <dgm:prSet presAssocID="{357983F1-4365-4556-B986-DB10601C5FFD}" presName="childText" presStyleLbl="revTx" presStyleIdx="0" presStyleCnt="3">
        <dgm:presLayoutVars>
          <dgm:bulletEnabled val="1"/>
        </dgm:presLayoutVars>
      </dgm:prSet>
      <dgm:spPr/>
      <dgm:t>
        <a:bodyPr/>
        <a:lstStyle/>
        <a:p>
          <a:endParaRPr lang="it-IT"/>
        </a:p>
      </dgm:t>
    </dgm:pt>
    <dgm:pt modelId="{AC07997E-7632-4FD7-9060-D28EE516A55A}" type="pres">
      <dgm:prSet presAssocID="{47F982A3-433C-4CBD-83FF-3834B2DBEB67}" presName="parentText" presStyleLbl="node1" presStyleIdx="1" presStyleCnt="3">
        <dgm:presLayoutVars>
          <dgm:chMax val="0"/>
          <dgm:bulletEnabled val="1"/>
        </dgm:presLayoutVars>
      </dgm:prSet>
      <dgm:spPr/>
      <dgm:t>
        <a:bodyPr/>
        <a:lstStyle/>
        <a:p>
          <a:endParaRPr lang="it-IT"/>
        </a:p>
      </dgm:t>
    </dgm:pt>
    <dgm:pt modelId="{3F955D42-95A6-410A-8880-24C1076B8BC4}" type="pres">
      <dgm:prSet presAssocID="{47F982A3-433C-4CBD-83FF-3834B2DBEB67}" presName="childText" presStyleLbl="revTx" presStyleIdx="1" presStyleCnt="3">
        <dgm:presLayoutVars>
          <dgm:bulletEnabled val="1"/>
        </dgm:presLayoutVars>
      </dgm:prSet>
      <dgm:spPr/>
      <dgm:t>
        <a:bodyPr/>
        <a:lstStyle/>
        <a:p>
          <a:endParaRPr lang="it-IT"/>
        </a:p>
      </dgm:t>
    </dgm:pt>
    <dgm:pt modelId="{DB0EFA20-6D09-4507-B367-6FBE61ABFC31}" type="pres">
      <dgm:prSet presAssocID="{D3D7165D-9731-4D42-90E1-F3CDC32DC629}" presName="parentText" presStyleLbl="node1" presStyleIdx="2" presStyleCnt="3">
        <dgm:presLayoutVars>
          <dgm:chMax val="0"/>
          <dgm:bulletEnabled val="1"/>
        </dgm:presLayoutVars>
      </dgm:prSet>
      <dgm:spPr/>
      <dgm:t>
        <a:bodyPr/>
        <a:lstStyle/>
        <a:p>
          <a:endParaRPr lang="it-IT"/>
        </a:p>
      </dgm:t>
    </dgm:pt>
    <dgm:pt modelId="{4CFAF037-DA47-4D32-835A-4D1B9B557A43}" type="pres">
      <dgm:prSet presAssocID="{D3D7165D-9731-4D42-90E1-F3CDC32DC629}" presName="childText" presStyleLbl="revTx" presStyleIdx="2" presStyleCnt="3">
        <dgm:presLayoutVars>
          <dgm:bulletEnabled val="1"/>
        </dgm:presLayoutVars>
      </dgm:prSet>
      <dgm:spPr/>
      <dgm:t>
        <a:bodyPr/>
        <a:lstStyle/>
        <a:p>
          <a:endParaRPr lang="it-IT"/>
        </a:p>
      </dgm:t>
    </dgm:pt>
  </dgm:ptLst>
  <dgm:cxnLst>
    <dgm:cxn modelId="{400E7529-2545-4B6C-851F-A51D9C9E2156}" srcId="{357983F1-4365-4556-B986-DB10601C5FFD}" destId="{3C3D8577-5885-4F89-B0B7-8055D996C121}" srcOrd="0" destOrd="0" parTransId="{0694D76C-9DA5-441D-AEEC-8E4A386EC51C}" sibTransId="{8F758BF7-CCBB-4550-96FC-50C618E7AE1A}"/>
    <dgm:cxn modelId="{F78E715B-C8D3-4FD4-A136-04C7F991EA21}" type="presOf" srcId="{47F982A3-433C-4CBD-83FF-3834B2DBEB67}" destId="{AC07997E-7632-4FD7-9060-D28EE516A55A}" srcOrd="0" destOrd="0" presId="urn:microsoft.com/office/officeart/2005/8/layout/vList2"/>
    <dgm:cxn modelId="{453E3A7D-C2C5-42C0-8658-AFE85BCA2140}" type="presOf" srcId="{7225FE78-A508-46E4-ACA3-D614D17E9A75}" destId="{3F955D42-95A6-410A-8880-24C1076B8BC4}" srcOrd="0" destOrd="0" presId="urn:microsoft.com/office/officeart/2005/8/layout/vList2"/>
    <dgm:cxn modelId="{6005B9ED-338F-40E7-ABD4-FC70C935AF94}" srcId="{D3D7165D-9731-4D42-90E1-F3CDC32DC629}" destId="{98C8680D-44F0-433D-AEA3-2773327FE407}" srcOrd="2" destOrd="0" parTransId="{2A3757CB-99EF-4AC8-AF64-CA805CE56678}" sibTransId="{8ACCF50B-A0C5-4545-A09D-3319469BB7D3}"/>
    <dgm:cxn modelId="{6FD9F885-EF18-4CC4-BD9A-0DA9F00E14DC}" srcId="{D3D7165D-9731-4D42-90E1-F3CDC32DC629}" destId="{08852CE9-2881-4D57-8F69-3BF0E8F00BBA}" srcOrd="0" destOrd="0" parTransId="{EF3B28EF-8E30-4381-B0FB-B17A2514A39C}" sibTransId="{F3FE320C-11A6-4C49-A408-4B319A5ED2EF}"/>
    <dgm:cxn modelId="{44C8B7A1-6C62-4C8A-A933-E325F6961E8D}" type="presOf" srcId="{D3D7165D-9731-4D42-90E1-F3CDC32DC629}" destId="{DB0EFA20-6D09-4507-B367-6FBE61ABFC31}" srcOrd="0" destOrd="0" presId="urn:microsoft.com/office/officeart/2005/8/layout/vList2"/>
    <dgm:cxn modelId="{44A498CB-0680-4FEB-98D2-B7EF37E87DBD}" srcId="{92C5A535-1BE1-44EE-BDA3-16BBA91C4A0E}" destId="{D3D7165D-9731-4D42-90E1-F3CDC32DC629}" srcOrd="2" destOrd="0" parTransId="{2D21962D-90BA-4AAD-877D-A519DC03FBBC}" sibTransId="{A1D68A89-E180-440E-9B69-9107A1D468AE}"/>
    <dgm:cxn modelId="{49A9F279-3F42-4F32-8908-C127DA912FA8}" srcId="{92C5A535-1BE1-44EE-BDA3-16BBA91C4A0E}" destId="{357983F1-4365-4556-B986-DB10601C5FFD}" srcOrd="0" destOrd="0" parTransId="{25BAFB5C-AA47-4ECE-B1E2-C49385BB8D94}" sibTransId="{1243193A-E05E-4876-BA17-90E272105137}"/>
    <dgm:cxn modelId="{007F2554-4FF5-42D4-B921-EE17D43ECCEF}" type="presOf" srcId="{92C5A535-1BE1-44EE-BDA3-16BBA91C4A0E}" destId="{FC59C5A2-6681-4A10-AD75-73781452705C}" srcOrd="0" destOrd="0" presId="urn:microsoft.com/office/officeart/2005/8/layout/vList2"/>
    <dgm:cxn modelId="{68D9870B-4EA4-4493-9FE8-417E6C448D6B}" type="presOf" srcId="{357983F1-4365-4556-B986-DB10601C5FFD}" destId="{E30BB2C3-B637-4EF6-91D8-3C3D65909E19}" srcOrd="0" destOrd="0" presId="urn:microsoft.com/office/officeart/2005/8/layout/vList2"/>
    <dgm:cxn modelId="{ED68FE22-7937-4ACB-B7E4-C416C1073C13}" type="presOf" srcId="{B2AF8295-961C-4F43-9D95-8F249DD6248F}" destId="{4CFAF037-DA47-4D32-835A-4D1B9B557A43}" srcOrd="0" destOrd="1" presId="urn:microsoft.com/office/officeart/2005/8/layout/vList2"/>
    <dgm:cxn modelId="{85DD640C-3A12-4110-B0AF-A4B638095BC6}" type="presOf" srcId="{3C3D8577-5885-4F89-B0B7-8055D996C121}" destId="{2F1A9FA0-07B0-4DEF-A61B-60141D081282}" srcOrd="0" destOrd="0" presId="urn:microsoft.com/office/officeart/2005/8/layout/vList2"/>
    <dgm:cxn modelId="{68F51D8A-1C99-43C1-9CEB-9719CED19277}" srcId="{D3D7165D-9731-4D42-90E1-F3CDC32DC629}" destId="{B2AF8295-961C-4F43-9D95-8F249DD6248F}" srcOrd="1" destOrd="0" parTransId="{7E7EBEAC-7C55-4A8B-8DD6-F63FF4E45D69}" sibTransId="{F8A51389-1AB5-49A0-BECC-2D8721BDA7A1}"/>
    <dgm:cxn modelId="{7F12CAE6-8D88-4019-9BE2-085555E31A56}" srcId="{92C5A535-1BE1-44EE-BDA3-16BBA91C4A0E}" destId="{47F982A3-433C-4CBD-83FF-3834B2DBEB67}" srcOrd="1" destOrd="0" parTransId="{FED30D26-CB5D-41C3-BB06-8EED7AB5E7AF}" sibTransId="{8CFFC45E-E6CE-4EA2-8C48-7EB31DF9057D}"/>
    <dgm:cxn modelId="{3F459A34-46BE-4A8D-8D4D-4919C7C8A020}" srcId="{47F982A3-433C-4CBD-83FF-3834B2DBEB67}" destId="{7225FE78-A508-46E4-ACA3-D614D17E9A75}" srcOrd="0" destOrd="0" parTransId="{CFA92334-74CC-42B6-9DFA-6970D262C0BF}" sibTransId="{4E99884A-EBFA-4A44-8849-A56FE9E57B34}"/>
    <dgm:cxn modelId="{65D214B6-7D9A-472B-9CAB-BA978A669FC1}" type="presOf" srcId="{98C8680D-44F0-433D-AEA3-2773327FE407}" destId="{4CFAF037-DA47-4D32-835A-4D1B9B557A43}" srcOrd="0" destOrd="2" presId="urn:microsoft.com/office/officeart/2005/8/layout/vList2"/>
    <dgm:cxn modelId="{891A6244-911D-43D6-83A3-FA5052145ACB}" type="presOf" srcId="{08852CE9-2881-4D57-8F69-3BF0E8F00BBA}" destId="{4CFAF037-DA47-4D32-835A-4D1B9B557A43}" srcOrd="0" destOrd="0" presId="urn:microsoft.com/office/officeart/2005/8/layout/vList2"/>
    <dgm:cxn modelId="{85398164-71A9-4B63-82A7-7E7984D44002}" type="presParOf" srcId="{FC59C5A2-6681-4A10-AD75-73781452705C}" destId="{E30BB2C3-B637-4EF6-91D8-3C3D65909E19}" srcOrd="0" destOrd="0" presId="urn:microsoft.com/office/officeart/2005/8/layout/vList2"/>
    <dgm:cxn modelId="{557691C2-9571-43A0-966D-EF5919092782}" type="presParOf" srcId="{FC59C5A2-6681-4A10-AD75-73781452705C}" destId="{2F1A9FA0-07B0-4DEF-A61B-60141D081282}" srcOrd="1" destOrd="0" presId="urn:microsoft.com/office/officeart/2005/8/layout/vList2"/>
    <dgm:cxn modelId="{33E4AFA8-D348-4BDB-AC5F-75810AE0D0EE}" type="presParOf" srcId="{FC59C5A2-6681-4A10-AD75-73781452705C}" destId="{AC07997E-7632-4FD7-9060-D28EE516A55A}" srcOrd="2" destOrd="0" presId="urn:microsoft.com/office/officeart/2005/8/layout/vList2"/>
    <dgm:cxn modelId="{11597842-FDC3-4F46-AC06-0F27DEEE07C9}" type="presParOf" srcId="{FC59C5A2-6681-4A10-AD75-73781452705C}" destId="{3F955D42-95A6-410A-8880-24C1076B8BC4}" srcOrd="3" destOrd="0" presId="urn:microsoft.com/office/officeart/2005/8/layout/vList2"/>
    <dgm:cxn modelId="{EA05DDA6-FF58-4008-A637-C23448F6311B}" type="presParOf" srcId="{FC59C5A2-6681-4A10-AD75-73781452705C}" destId="{DB0EFA20-6D09-4507-B367-6FBE61ABFC31}" srcOrd="4" destOrd="0" presId="urn:microsoft.com/office/officeart/2005/8/layout/vList2"/>
    <dgm:cxn modelId="{048BE68B-7441-447D-A006-8D6D7DA6053F}" type="presParOf" srcId="{FC59C5A2-6681-4A10-AD75-73781452705C}" destId="{4CFAF037-DA47-4D32-835A-4D1B9B557A43}"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B3AC23-3596-45BD-BD01-0294F71EF958}" type="doc">
      <dgm:prSet loTypeId="urn:microsoft.com/office/officeart/2005/8/layout/process1" loCatId="process" qsTypeId="urn:microsoft.com/office/officeart/2005/8/quickstyle/3d2" qsCatId="3D" csTypeId="urn:microsoft.com/office/officeart/2005/8/colors/accent1_1" csCatId="accent1" phldr="1"/>
      <dgm:spPr/>
      <dgm:t>
        <a:bodyPr/>
        <a:lstStyle/>
        <a:p>
          <a:endParaRPr lang="it-IT"/>
        </a:p>
      </dgm:t>
    </dgm:pt>
    <dgm:pt modelId="{4B86C998-651E-4599-B2C0-2124748D7B42}">
      <dgm:prSet custT="1"/>
      <dgm:spPr/>
      <dgm:t>
        <a:bodyPr/>
        <a:lstStyle/>
        <a:p>
          <a:pPr rtl="0"/>
          <a:r>
            <a:rPr lang="it-IT" sz="1200" smtClean="0"/>
            <a:t>L’analisi del contenuto applicata ai documenti strategici e di pianificazione delle politiche locali, rappresenta un indubbio vantaggio in termini di </a:t>
          </a:r>
          <a:r>
            <a:rPr lang="it-IT" sz="1200" b="1" smtClean="0"/>
            <a:t>valutazione del processo </a:t>
          </a:r>
          <a:r>
            <a:rPr lang="it-IT" sz="1200" smtClean="0"/>
            <a:t>dalla fase di costruzione e progettazione a quella di realizzazione e implementazione. A maggior ragione quando questi processi si inseriscono in un </a:t>
          </a:r>
          <a:r>
            <a:rPr lang="it-IT" sz="1200" b="1" smtClean="0"/>
            <a:t>quadro più generale fatto di linee guida, indirizzi e orientamenti</a:t>
          </a:r>
          <a:r>
            <a:rPr lang="it-IT" sz="1200" smtClean="0"/>
            <a:t>, quale quello della SNAI, che definisce la </a:t>
          </a:r>
          <a:r>
            <a:rPr lang="it-IT" sz="1200" b="1" smtClean="0"/>
            <a:t>cornice di senso e indirizza la progettazione </a:t>
          </a:r>
          <a:r>
            <a:rPr lang="it-IT" sz="1200" smtClean="0"/>
            <a:t>verso un insieme ben definito di </a:t>
          </a:r>
          <a:r>
            <a:rPr lang="it-IT" sz="1200" b="1" smtClean="0"/>
            <a:t>opzioni di </a:t>
          </a:r>
          <a:r>
            <a:rPr lang="it-IT" sz="1200" b="1" i="1" smtClean="0"/>
            <a:t>policy</a:t>
          </a:r>
          <a:r>
            <a:rPr lang="it-IT" sz="1200" smtClean="0"/>
            <a:t>, aumentando in questo modo la </a:t>
          </a:r>
          <a:r>
            <a:rPr lang="it-IT" sz="1200" b="1" smtClean="0"/>
            <a:t>responsabilità degli attori locali </a:t>
          </a:r>
          <a:r>
            <a:rPr lang="it-IT" sz="1200" smtClean="0"/>
            <a:t>chiamati a </a:t>
          </a:r>
          <a:r>
            <a:rPr lang="it-IT" sz="1200" b="1" smtClean="0"/>
            <a:t>decidere tra queste opzioni quali calare sui loro territori </a:t>
          </a:r>
          <a:r>
            <a:rPr lang="it-IT" sz="1200" smtClean="0"/>
            <a:t>per massimizzare i benefici acquisibili dalla strategia nazionale. </a:t>
          </a:r>
          <a:endParaRPr lang="it-IT" sz="1200" dirty="0"/>
        </a:p>
      </dgm:t>
    </dgm:pt>
    <dgm:pt modelId="{5BD1D685-DC3A-48AF-AE43-A669CBFB84E4}" type="parTrans" cxnId="{F4C8B19A-E332-458B-9C36-8052980904C9}">
      <dgm:prSet/>
      <dgm:spPr/>
      <dgm:t>
        <a:bodyPr/>
        <a:lstStyle/>
        <a:p>
          <a:endParaRPr lang="it-IT" sz="1200">
            <a:solidFill>
              <a:schemeClr val="tx1"/>
            </a:solidFill>
          </a:endParaRPr>
        </a:p>
      </dgm:t>
    </dgm:pt>
    <dgm:pt modelId="{0A35B445-6947-423F-BE7E-0A0181989E68}" type="sibTrans" cxnId="{F4C8B19A-E332-458B-9C36-8052980904C9}">
      <dgm:prSet custT="1"/>
      <dgm:spPr/>
      <dgm:t>
        <a:bodyPr/>
        <a:lstStyle/>
        <a:p>
          <a:endParaRPr lang="it-IT" sz="1200">
            <a:solidFill>
              <a:schemeClr val="tx1"/>
            </a:solidFill>
          </a:endParaRPr>
        </a:p>
      </dgm:t>
    </dgm:pt>
    <dgm:pt modelId="{90822F6C-4567-42A7-ADFF-27E9B926FD8F}">
      <dgm:prSet custT="1"/>
      <dgm:spPr/>
      <dgm:t>
        <a:bodyPr/>
        <a:lstStyle/>
        <a:p>
          <a:pPr rtl="0"/>
          <a:r>
            <a:rPr lang="it-IT" sz="1200" smtClean="0"/>
            <a:t>Sono, di fatto, le amministrazioni locali, che nel quadro della strategia vengono ad assumere completamente le responsabilità di progettazione e gestione degli interventi possibili muovendo la </a:t>
          </a:r>
          <a:r>
            <a:rPr lang="it-IT" sz="1200" b="1" i="1" smtClean="0"/>
            <a:t>governance </a:t>
          </a:r>
          <a:r>
            <a:rPr lang="it-IT" sz="1200" b="1" smtClean="0"/>
            <a:t>del processo da dal livello centrale a quello periferico </a:t>
          </a:r>
          <a:r>
            <a:rPr lang="it-IT" sz="1200" smtClean="0"/>
            <a:t>(riprendendo lo stesso meccanismo delle politiche comunitarie e della responsabilizzazione del livello regionale descritto, per citarne alcuni, in Graziano 2004; Messina, 2005; Donolo, 2006; Profeti, 2006). </a:t>
          </a:r>
          <a:endParaRPr lang="it-IT" sz="1200"/>
        </a:p>
      </dgm:t>
    </dgm:pt>
    <dgm:pt modelId="{AF89DCDA-917A-412E-A866-AC3BF1A3A57B}" type="parTrans" cxnId="{F17B6640-D84B-4B84-A7B2-B5F53DC18F1F}">
      <dgm:prSet/>
      <dgm:spPr/>
      <dgm:t>
        <a:bodyPr/>
        <a:lstStyle/>
        <a:p>
          <a:endParaRPr lang="it-IT" sz="1200">
            <a:solidFill>
              <a:schemeClr val="tx1"/>
            </a:solidFill>
          </a:endParaRPr>
        </a:p>
      </dgm:t>
    </dgm:pt>
    <dgm:pt modelId="{D35DDF87-AC00-40EA-B1F3-2FB3B63F1404}" type="sibTrans" cxnId="{F17B6640-D84B-4B84-A7B2-B5F53DC18F1F}">
      <dgm:prSet custT="1"/>
      <dgm:spPr/>
      <dgm:t>
        <a:bodyPr/>
        <a:lstStyle/>
        <a:p>
          <a:endParaRPr lang="it-IT" sz="1200">
            <a:solidFill>
              <a:schemeClr val="tx1"/>
            </a:solidFill>
          </a:endParaRPr>
        </a:p>
      </dgm:t>
    </dgm:pt>
    <dgm:pt modelId="{ACD01D0F-6A52-4CA9-99FE-E5F077523933}">
      <dgm:prSet custT="1"/>
      <dgm:spPr/>
      <dgm:t>
        <a:bodyPr/>
        <a:lstStyle/>
        <a:p>
          <a:pPr rtl="0"/>
          <a:r>
            <a:rPr lang="it-IT" sz="1200" smtClean="0"/>
            <a:t>Questo per </a:t>
          </a:r>
          <a:r>
            <a:rPr lang="it-IT" sz="1200" b="1" smtClean="0"/>
            <a:t>rispondere alla sfida cui sono soggette le politiche pubbliche locali alla luce dell’introduzione del metodo aperto di coordinamento</a:t>
          </a:r>
          <a:r>
            <a:rPr lang="it-IT" sz="1200" smtClean="0"/>
            <a:t>, ovvero di rispondere ai bisogni del territorio, portando alla diffusione di un nuovo modo di concettualizzare, pensare, interpretare e decidere, </a:t>
          </a:r>
          <a:r>
            <a:rPr lang="it-IT" sz="1200" b="1" smtClean="0"/>
            <a:t>collegando l’uso del linguaggio alla produzione di conoscenza e alla costruzione di significato anche nelle strategie di sviluppo locale</a:t>
          </a:r>
          <a:r>
            <a:rPr lang="it-IT" sz="1200" smtClean="0"/>
            <a:t> (Radaelli, 2003; Jacobs, 2006).</a:t>
          </a:r>
          <a:endParaRPr lang="it-IT" sz="1200" dirty="0"/>
        </a:p>
      </dgm:t>
    </dgm:pt>
    <dgm:pt modelId="{600EBCD0-E04F-4D5B-AF0F-CB1D408E7CDE}" type="parTrans" cxnId="{223DBACD-5E2E-447A-9C60-6D23D1E65FBF}">
      <dgm:prSet/>
      <dgm:spPr/>
      <dgm:t>
        <a:bodyPr/>
        <a:lstStyle/>
        <a:p>
          <a:endParaRPr lang="it-IT" sz="1200">
            <a:solidFill>
              <a:schemeClr val="tx1"/>
            </a:solidFill>
          </a:endParaRPr>
        </a:p>
      </dgm:t>
    </dgm:pt>
    <dgm:pt modelId="{87D9B243-E02C-4A80-922F-21BAA59C3C58}" type="sibTrans" cxnId="{223DBACD-5E2E-447A-9C60-6D23D1E65FBF}">
      <dgm:prSet/>
      <dgm:spPr/>
      <dgm:t>
        <a:bodyPr/>
        <a:lstStyle/>
        <a:p>
          <a:endParaRPr lang="it-IT" sz="1200">
            <a:solidFill>
              <a:schemeClr val="tx1"/>
            </a:solidFill>
          </a:endParaRPr>
        </a:p>
      </dgm:t>
    </dgm:pt>
    <dgm:pt modelId="{3676AAC1-744A-40F0-A2FB-2225E26C5F8B}" type="pres">
      <dgm:prSet presAssocID="{B8B3AC23-3596-45BD-BD01-0294F71EF958}" presName="Name0" presStyleCnt="0">
        <dgm:presLayoutVars>
          <dgm:dir/>
          <dgm:resizeHandles val="exact"/>
        </dgm:presLayoutVars>
      </dgm:prSet>
      <dgm:spPr/>
      <dgm:t>
        <a:bodyPr/>
        <a:lstStyle/>
        <a:p>
          <a:endParaRPr lang="it-IT"/>
        </a:p>
      </dgm:t>
    </dgm:pt>
    <dgm:pt modelId="{6C6B05A5-67D9-4EDD-AF4B-518E0925E7CB}" type="pres">
      <dgm:prSet presAssocID="{4B86C998-651E-4599-B2C0-2124748D7B42}" presName="node" presStyleLbl="node1" presStyleIdx="0" presStyleCnt="3" custScaleX="243099">
        <dgm:presLayoutVars>
          <dgm:bulletEnabled val="1"/>
        </dgm:presLayoutVars>
      </dgm:prSet>
      <dgm:spPr/>
      <dgm:t>
        <a:bodyPr/>
        <a:lstStyle/>
        <a:p>
          <a:endParaRPr lang="it-IT"/>
        </a:p>
      </dgm:t>
    </dgm:pt>
    <dgm:pt modelId="{504FE6BB-0962-4118-A9DB-FA3CE59F62CB}" type="pres">
      <dgm:prSet presAssocID="{0A35B445-6947-423F-BE7E-0A0181989E68}" presName="sibTrans" presStyleLbl="sibTrans2D1" presStyleIdx="0" presStyleCnt="2"/>
      <dgm:spPr/>
      <dgm:t>
        <a:bodyPr/>
        <a:lstStyle/>
        <a:p>
          <a:endParaRPr lang="it-IT"/>
        </a:p>
      </dgm:t>
    </dgm:pt>
    <dgm:pt modelId="{B7F33279-E1F3-4782-91C1-B97A0D3E3CB5}" type="pres">
      <dgm:prSet presAssocID="{0A35B445-6947-423F-BE7E-0A0181989E68}" presName="connectorText" presStyleLbl="sibTrans2D1" presStyleIdx="0" presStyleCnt="2"/>
      <dgm:spPr/>
      <dgm:t>
        <a:bodyPr/>
        <a:lstStyle/>
        <a:p>
          <a:endParaRPr lang="it-IT"/>
        </a:p>
      </dgm:t>
    </dgm:pt>
    <dgm:pt modelId="{234907FA-0F90-4230-A405-45558F90F4D3}" type="pres">
      <dgm:prSet presAssocID="{90822F6C-4567-42A7-ADFF-27E9B926FD8F}" presName="node" presStyleLbl="node1" presStyleIdx="1" presStyleCnt="3" custScaleX="169042">
        <dgm:presLayoutVars>
          <dgm:bulletEnabled val="1"/>
        </dgm:presLayoutVars>
      </dgm:prSet>
      <dgm:spPr/>
      <dgm:t>
        <a:bodyPr/>
        <a:lstStyle/>
        <a:p>
          <a:endParaRPr lang="it-IT"/>
        </a:p>
      </dgm:t>
    </dgm:pt>
    <dgm:pt modelId="{DB13994C-F7E6-4922-8305-EB551EC5678A}" type="pres">
      <dgm:prSet presAssocID="{D35DDF87-AC00-40EA-B1F3-2FB3B63F1404}" presName="sibTrans" presStyleLbl="sibTrans2D1" presStyleIdx="1" presStyleCnt="2"/>
      <dgm:spPr/>
      <dgm:t>
        <a:bodyPr/>
        <a:lstStyle/>
        <a:p>
          <a:endParaRPr lang="it-IT"/>
        </a:p>
      </dgm:t>
    </dgm:pt>
    <dgm:pt modelId="{01E0B94E-09C4-4A95-9A77-62CB97F35AE7}" type="pres">
      <dgm:prSet presAssocID="{D35DDF87-AC00-40EA-B1F3-2FB3B63F1404}" presName="connectorText" presStyleLbl="sibTrans2D1" presStyleIdx="1" presStyleCnt="2"/>
      <dgm:spPr/>
      <dgm:t>
        <a:bodyPr/>
        <a:lstStyle/>
        <a:p>
          <a:endParaRPr lang="it-IT"/>
        </a:p>
      </dgm:t>
    </dgm:pt>
    <dgm:pt modelId="{2B7C44D8-B1E5-41D3-B765-7D8127891328}" type="pres">
      <dgm:prSet presAssocID="{ACD01D0F-6A52-4CA9-99FE-E5F077523933}" presName="node" presStyleLbl="node1" presStyleIdx="2" presStyleCnt="3" custScaleX="167885">
        <dgm:presLayoutVars>
          <dgm:bulletEnabled val="1"/>
        </dgm:presLayoutVars>
      </dgm:prSet>
      <dgm:spPr/>
      <dgm:t>
        <a:bodyPr/>
        <a:lstStyle/>
        <a:p>
          <a:endParaRPr lang="it-IT"/>
        </a:p>
      </dgm:t>
    </dgm:pt>
  </dgm:ptLst>
  <dgm:cxnLst>
    <dgm:cxn modelId="{51FD3C65-7FA3-4622-BD76-98D81A655785}" type="presOf" srcId="{0A35B445-6947-423F-BE7E-0A0181989E68}" destId="{B7F33279-E1F3-4782-91C1-B97A0D3E3CB5}" srcOrd="1" destOrd="0" presId="urn:microsoft.com/office/officeart/2005/8/layout/process1"/>
    <dgm:cxn modelId="{9511CFFD-8D6E-4651-BE4D-8CD190129022}" type="presOf" srcId="{B8B3AC23-3596-45BD-BD01-0294F71EF958}" destId="{3676AAC1-744A-40F0-A2FB-2225E26C5F8B}" srcOrd="0" destOrd="0" presId="urn:microsoft.com/office/officeart/2005/8/layout/process1"/>
    <dgm:cxn modelId="{F17B6640-D84B-4B84-A7B2-B5F53DC18F1F}" srcId="{B8B3AC23-3596-45BD-BD01-0294F71EF958}" destId="{90822F6C-4567-42A7-ADFF-27E9B926FD8F}" srcOrd="1" destOrd="0" parTransId="{AF89DCDA-917A-412E-A866-AC3BF1A3A57B}" sibTransId="{D35DDF87-AC00-40EA-B1F3-2FB3B63F1404}"/>
    <dgm:cxn modelId="{223DBACD-5E2E-447A-9C60-6D23D1E65FBF}" srcId="{B8B3AC23-3596-45BD-BD01-0294F71EF958}" destId="{ACD01D0F-6A52-4CA9-99FE-E5F077523933}" srcOrd="2" destOrd="0" parTransId="{600EBCD0-E04F-4D5B-AF0F-CB1D408E7CDE}" sibTransId="{87D9B243-E02C-4A80-922F-21BAA59C3C58}"/>
    <dgm:cxn modelId="{82DA1E77-3393-49FF-8646-A56845318EBA}" type="presOf" srcId="{90822F6C-4567-42A7-ADFF-27E9B926FD8F}" destId="{234907FA-0F90-4230-A405-45558F90F4D3}" srcOrd="0" destOrd="0" presId="urn:microsoft.com/office/officeart/2005/8/layout/process1"/>
    <dgm:cxn modelId="{B9BCD260-A9AE-444F-B14B-7F2C3D96DA54}" type="presOf" srcId="{ACD01D0F-6A52-4CA9-99FE-E5F077523933}" destId="{2B7C44D8-B1E5-41D3-B765-7D8127891328}" srcOrd="0" destOrd="0" presId="urn:microsoft.com/office/officeart/2005/8/layout/process1"/>
    <dgm:cxn modelId="{F4C8B19A-E332-458B-9C36-8052980904C9}" srcId="{B8B3AC23-3596-45BD-BD01-0294F71EF958}" destId="{4B86C998-651E-4599-B2C0-2124748D7B42}" srcOrd="0" destOrd="0" parTransId="{5BD1D685-DC3A-48AF-AE43-A669CBFB84E4}" sibTransId="{0A35B445-6947-423F-BE7E-0A0181989E68}"/>
    <dgm:cxn modelId="{E206E1EE-180D-4A57-8F8F-5A169768AB8A}" type="presOf" srcId="{4B86C998-651E-4599-B2C0-2124748D7B42}" destId="{6C6B05A5-67D9-4EDD-AF4B-518E0925E7CB}" srcOrd="0" destOrd="0" presId="urn:microsoft.com/office/officeart/2005/8/layout/process1"/>
    <dgm:cxn modelId="{3A48E43F-39B5-4386-8FDC-EDDC64724E9C}" type="presOf" srcId="{D35DDF87-AC00-40EA-B1F3-2FB3B63F1404}" destId="{DB13994C-F7E6-4922-8305-EB551EC5678A}" srcOrd="0" destOrd="0" presId="urn:microsoft.com/office/officeart/2005/8/layout/process1"/>
    <dgm:cxn modelId="{CE9214C0-EEBF-40BD-8695-A0BCCE97AE03}" type="presOf" srcId="{D35DDF87-AC00-40EA-B1F3-2FB3B63F1404}" destId="{01E0B94E-09C4-4A95-9A77-62CB97F35AE7}" srcOrd="1" destOrd="0" presId="urn:microsoft.com/office/officeart/2005/8/layout/process1"/>
    <dgm:cxn modelId="{8BAC1F05-A985-4567-87D6-85B237D69689}" type="presOf" srcId="{0A35B445-6947-423F-BE7E-0A0181989E68}" destId="{504FE6BB-0962-4118-A9DB-FA3CE59F62CB}" srcOrd="0" destOrd="0" presId="urn:microsoft.com/office/officeart/2005/8/layout/process1"/>
    <dgm:cxn modelId="{DC319AE4-4200-4E3D-9FEF-E0977DFD8DB2}" type="presParOf" srcId="{3676AAC1-744A-40F0-A2FB-2225E26C5F8B}" destId="{6C6B05A5-67D9-4EDD-AF4B-518E0925E7CB}" srcOrd="0" destOrd="0" presId="urn:microsoft.com/office/officeart/2005/8/layout/process1"/>
    <dgm:cxn modelId="{A6EE4337-137C-425A-8173-F295E70DCFC9}" type="presParOf" srcId="{3676AAC1-744A-40F0-A2FB-2225E26C5F8B}" destId="{504FE6BB-0962-4118-A9DB-FA3CE59F62CB}" srcOrd="1" destOrd="0" presId="urn:microsoft.com/office/officeart/2005/8/layout/process1"/>
    <dgm:cxn modelId="{20304AD2-919B-4C1F-B54E-C536E9E41996}" type="presParOf" srcId="{504FE6BB-0962-4118-A9DB-FA3CE59F62CB}" destId="{B7F33279-E1F3-4782-91C1-B97A0D3E3CB5}" srcOrd="0" destOrd="0" presId="urn:microsoft.com/office/officeart/2005/8/layout/process1"/>
    <dgm:cxn modelId="{5AEC9B48-83B7-4C3A-9145-1322BC95DB0F}" type="presParOf" srcId="{3676AAC1-744A-40F0-A2FB-2225E26C5F8B}" destId="{234907FA-0F90-4230-A405-45558F90F4D3}" srcOrd="2" destOrd="0" presId="urn:microsoft.com/office/officeart/2005/8/layout/process1"/>
    <dgm:cxn modelId="{EA1DFC15-B429-40E6-8583-24BDB749C795}" type="presParOf" srcId="{3676AAC1-744A-40F0-A2FB-2225E26C5F8B}" destId="{DB13994C-F7E6-4922-8305-EB551EC5678A}" srcOrd="3" destOrd="0" presId="urn:microsoft.com/office/officeart/2005/8/layout/process1"/>
    <dgm:cxn modelId="{51A873AD-F34A-4A50-81F0-7C3BF14BB42E}" type="presParOf" srcId="{DB13994C-F7E6-4922-8305-EB551EC5678A}" destId="{01E0B94E-09C4-4A95-9A77-62CB97F35AE7}" srcOrd="0" destOrd="0" presId="urn:microsoft.com/office/officeart/2005/8/layout/process1"/>
    <dgm:cxn modelId="{2A1123DE-531A-41EF-B3AA-77282C12DC3F}" type="presParOf" srcId="{3676AAC1-744A-40F0-A2FB-2225E26C5F8B}" destId="{2B7C44D8-B1E5-41D3-B765-7D8127891328}"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ABACDB-C607-4F93-AC18-64714F33D44B}"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it-IT"/>
        </a:p>
      </dgm:t>
    </dgm:pt>
    <dgm:pt modelId="{2A3BE6CA-DA0D-4C3D-83DB-06117B4B37F6}">
      <dgm:prSet custT="1"/>
      <dgm:spPr/>
      <dgm:t>
        <a:bodyPr/>
        <a:lstStyle/>
        <a:p>
          <a:pPr rtl="0"/>
          <a:r>
            <a:rPr lang="it-IT" sz="1300" dirty="0" smtClean="0"/>
            <a:t>Individuare le </a:t>
          </a:r>
          <a:r>
            <a:rPr lang="it-IT" sz="1300" b="1" dirty="0" smtClean="0"/>
            <a:t>diverse concettualizzazioni </a:t>
          </a:r>
          <a:r>
            <a:rPr lang="it-IT" sz="1300" dirty="0" smtClean="0"/>
            <a:t>e </a:t>
          </a:r>
          <a:r>
            <a:rPr lang="it-IT" sz="1300" b="1" dirty="0" smtClean="0"/>
            <a:t>strategie</a:t>
          </a:r>
          <a:r>
            <a:rPr lang="it-IT" sz="1300" dirty="0" smtClean="0"/>
            <a:t> legate al </a:t>
          </a:r>
          <a:r>
            <a:rPr lang="it-IT" sz="1300" b="1" dirty="0" smtClean="0"/>
            <a:t>miglioramento nell’accesso ai servizi di base</a:t>
          </a:r>
          <a:r>
            <a:rPr lang="it-IT" sz="1300" dirty="0" smtClean="0"/>
            <a:t> che emergono dalla pianificazione di alcune delle aree interne aderenti alla SNAI.</a:t>
          </a:r>
          <a:endParaRPr lang="it-IT" sz="1300" dirty="0"/>
        </a:p>
      </dgm:t>
    </dgm:pt>
    <dgm:pt modelId="{1921BFD0-E3DF-4E76-99E5-6ED79CD0B9C0}" type="parTrans" cxnId="{ABF775E0-A661-447E-A3CE-16CD7EAB71CA}">
      <dgm:prSet/>
      <dgm:spPr/>
      <dgm:t>
        <a:bodyPr/>
        <a:lstStyle/>
        <a:p>
          <a:endParaRPr lang="it-IT" sz="1300"/>
        </a:p>
      </dgm:t>
    </dgm:pt>
    <dgm:pt modelId="{0F5B21E5-89A7-4A15-94D0-9A95BD22A9DE}" type="sibTrans" cxnId="{ABF775E0-A661-447E-A3CE-16CD7EAB71CA}">
      <dgm:prSet custT="1"/>
      <dgm:spPr/>
      <dgm:t>
        <a:bodyPr/>
        <a:lstStyle/>
        <a:p>
          <a:endParaRPr lang="it-IT" sz="1300"/>
        </a:p>
      </dgm:t>
    </dgm:pt>
    <dgm:pt modelId="{79B5EC41-5D89-4B5C-B759-EB9594C0384D}">
      <dgm:prSet custT="1"/>
      <dgm:spPr/>
      <dgm:t>
        <a:bodyPr/>
        <a:lstStyle/>
        <a:p>
          <a:pPr rtl="0"/>
          <a:r>
            <a:rPr lang="it-IT" sz="1300" dirty="0" smtClean="0"/>
            <a:t>Esplorare i modi in cui queste strategie vengono interpretate e programmate a livello locale portando in evidenza gli </a:t>
          </a:r>
          <a:r>
            <a:rPr lang="it-IT" sz="1300" b="1" dirty="0" smtClean="0"/>
            <a:t>approcci più comuni di </a:t>
          </a:r>
          <a:r>
            <a:rPr lang="it-IT" sz="1300" b="1" i="1" dirty="0" smtClean="0"/>
            <a:t>policy-</a:t>
          </a:r>
          <a:r>
            <a:rPr lang="it-IT" sz="1300" b="1" i="1" dirty="0" err="1" smtClean="0"/>
            <a:t>making</a:t>
          </a:r>
          <a:r>
            <a:rPr lang="it-IT" sz="1300" b="1" dirty="0" smtClean="0"/>
            <a:t> </a:t>
          </a:r>
          <a:r>
            <a:rPr lang="it-IT" sz="1300" dirty="0" smtClean="0"/>
            <a:t>che ne derivano, e partendo dai </a:t>
          </a:r>
          <a:r>
            <a:rPr lang="it-IT" sz="1300" b="1" dirty="0" smtClean="0"/>
            <a:t>concetti chiave </a:t>
          </a:r>
          <a:r>
            <a:rPr lang="it-IT" sz="1300" dirty="0" smtClean="0"/>
            <a:t>e dalle </a:t>
          </a:r>
          <a:r>
            <a:rPr lang="it-IT" sz="1300" b="1" dirty="0" smtClean="0"/>
            <a:t>principali categorie teoriche </a:t>
          </a:r>
          <a:r>
            <a:rPr lang="it-IT" sz="1300" b="0" dirty="0" smtClean="0"/>
            <a:t>e</a:t>
          </a:r>
          <a:r>
            <a:rPr lang="it-IT" sz="1300" b="1" dirty="0" smtClean="0"/>
            <a:t> pratiche </a:t>
          </a:r>
          <a:r>
            <a:rPr lang="it-IT" sz="1300" dirty="0" smtClean="0"/>
            <a:t>che emergono nell’analisi.</a:t>
          </a:r>
          <a:endParaRPr lang="it-IT" sz="1300" dirty="0"/>
        </a:p>
      </dgm:t>
    </dgm:pt>
    <dgm:pt modelId="{5D9B207C-481A-482E-BB80-1EED39E3194B}" type="parTrans" cxnId="{F6EAE886-06BD-41DC-AF12-DCA5699FFB4D}">
      <dgm:prSet/>
      <dgm:spPr/>
      <dgm:t>
        <a:bodyPr/>
        <a:lstStyle/>
        <a:p>
          <a:endParaRPr lang="it-IT" sz="1300"/>
        </a:p>
      </dgm:t>
    </dgm:pt>
    <dgm:pt modelId="{46FEE38F-0B81-49FB-ADE1-516DC98A7D42}" type="sibTrans" cxnId="{F6EAE886-06BD-41DC-AF12-DCA5699FFB4D}">
      <dgm:prSet custT="1"/>
      <dgm:spPr/>
      <dgm:t>
        <a:bodyPr/>
        <a:lstStyle/>
        <a:p>
          <a:endParaRPr lang="it-IT" sz="1300"/>
        </a:p>
      </dgm:t>
    </dgm:pt>
    <dgm:pt modelId="{5B31CC4F-0496-446E-B78B-D16BCC5A430C}">
      <dgm:prSet custT="1"/>
      <dgm:spPr/>
      <dgm:t>
        <a:bodyPr/>
        <a:lstStyle/>
        <a:p>
          <a:pPr rtl="0"/>
          <a:r>
            <a:rPr lang="it-IT" sz="1300" dirty="0" smtClean="0"/>
            <a:t>Capire come una </a:t>
          </a:r>
          <a:r>
            <a:rPr lang="it-IT" sz="1300" b="1" dirty="0" smtClean="0"/>
            <a:t>diversa costellazione di attori</a:t>
          </a:r>
          <a:r>
            <a:rPr lang="it-IT" sz="1300" dirty="0" smtClean="0"/>
            <a:t> possa </a:t>
          </a:r>
          <a:r>
            <a:rPr lang="it-IT" sz="1300" b="1" dirty="0" smtClean="0"/>
            <a:t>influenzare attivamente la definizione</a:t>
          </a:r>
          <a:r>
            <a:rPr lang="it-IT" sz="1300" dirty="0" smtClean="0"/>
            <a:t> stessa del problema (confronto tra le strategie).</a:t>
          </a:r>
          <a:endParaRPr lang="it-IT" sz="1300" dirty="0"/>
        </a:p>
      </dgm:t>
    </dgm:pt>
    <dgm:pt modelId="{CC2FB920-1085-4908-88A7-3D0FBD516851}" type="parTrans" cxnId="{BCC1AE81-7104-4C0A-BAB3-D91B05237F1D}">
      <dgm:prSet/>
      <dgm:spPr/>
      <dgm:t>
        <a:bodyPr/>
        <a:lstStyle/>
        <a:p>
          <a:endParaRPr lang="it-IT" sz="1300"/>
        </a:p>
      </dgm:t>
    </dgm:pt>
    <dgm:pt modelId="{8086DC4C-45BC-4429-9C9D-FD913773DF62}" type="sibTrans" cxnId="{BCC1AE81-7104-4C0A-BAB3-D91B05237F1D}">
      <dgm:prSet custT="1"/>
      <dgm:spPr/>
      <dgm:t>
        <a:bodyPr/>
        <a:lstStyle/>
        <a:p>
          <a:endParaRPr lang="it-IT" sz="1300"/>
        </a:p>
      </dgm:t>
    </dgm:pt>
    <dgm:pt modelId="{1D4D1294-6CB0-4836-A330-6E22989B1880}">
      <dgm:prSet custT="1"/>
      <dgm:spPr/>
      <dgm:t>
        <a:bodyPr/>
        <a:lstStyle/>
        <a:p>
          <a:pPr rtl="0"/>
          <a:r>
            <a:rPr lang="it-IT" sz="1300" dirty="0" smtClean="0"/>
            <a:t>Chiarire fino a che punto certe </a:t>
          </a:r>
          <a:r>
            <a:rPr lang="it-IT" sz="1300" b="1" dirty="0" smtClean="0"/>
            <a:t>definizioni possano adattarsi a determinati contesti </a:t>
          </a:r>
          <a:r>
            <a:rPr lang="it-IT" sz="1300" dirty="0" smtClean="0"/>
            <a:t>e condurre plausibilmente ai risultati auspicati.</a:t>
          </a:r>
          <a:endParaRPr lang="it-IT" sz="1300" dirty="0"/>
        </a:p>
      </dgm:t>
    </dgm:pt>
    <dgm:pt modelId="{7BA35183-4F52-4965-9281-E95645CBF185}" type="parTrans" cxnId="{E52ACE10-5B70-4F68-A106-955E796291BA}">
      <dgm:prSet/>
      <dgm:spPr/>
      <dgm:t>
        <a:bodyPr/>
        <a:lstStyle/>
        <a:p>
          <a:endParaRPr lang="it-IT" sz="1300"/>
        </a:p>
      </dgm:t>
    </dgm:pt>
    <dgm:pt modelId="{91195840-6EA3-47DB-8DD4-D79FD24CF75A}" type="sibTrans" cxnId="{E52ACE10-5B70-4F68-A106-955E796291BA}">
      <dgm:prSet custT="1"/>
      <dgm:spPr/>
      <dgm:t>
        <a:bodyPr/>
        <a:lstStyle/>
        <a:p>
          <a:endParaRPr lang="it-IT" sz="1300"/>
        </a:p>
      </dgm:t>
    </dgm:pt>
    <dgm:pt modelId="{821E07C7-EA26-4091-83B2-93659088398C}">
      <dgm:prSet custT="1"/>
      <dgm:spPr/>
      <dgm:t>
        <a:bodyPr/>
        <a:lstStyle/>
        <a:p>
          <a:pPr rtl="0"/>
          <a:r>
            <a:rPr lang="it-IT" sz="1300" dirty="0" smtClean="0"/>
            <a:t>Focalizzazione sulla logica del discorso, sui metodi di ragionamento e sulle categorie utilizzate più di frequente, intendendo i preliminari di strategia come testi che hanno la loro propria </a:t>
          </a:r>
          <a:r>
            <a:rPr lang="it-IT" sz="1300" b="1" dirty="0" smtClean="0"/>
            <a:t>razionalità argomentativa</a:t>
          </a:r>
          <a:r>
            <a:rPr lang="it-IT" sz="1300" dirty="0" smtClean="0"/>
            <a:t>. </a:t>
          </a:r>
          <a:endParaRPr lang="it-IT" sz="1300" dirty="0"/>
        </a:p>
      </dgm:t>
    </dgm:pt>
    <dgm:pt modelId="{541544CD-AC63-469B-A428-FF5A0EF0D8C9}" type="parTrans" cxnId="{EC63E67F-4891-4C34-9E68-65D0016FA4D4}">
      <dgm:prSet/>
      <dgm:spPr/>
      <dgm:t>
        <a:bodyPr/>
        <a:lstStyle/>
        <a:p>
          <a:endParaRPr lang="it-IT" sz="1300"/>
        </a:p>
      </dgm:t>
    </dgm:pt>
    <dgm:pt modelId="{D41D0524-80DB-4089-9CB4-825448BDE90B}" type="sibTrans" cxnId="{EC63E67F-4891-4C34-9E68-65D0016FA4D4}">
      <dgm:prSet/>
      <dgm:spPr/>
      <dgm:t>
        <a:bodyPr/>
        <a:lstStyle/>
        <a:p>
          <a:endParaRPr lang="it-IT" sz="1300"/>
        </a:p>
      </dgm:t>
    </dgm:pt>
    <dgm:pt modelId="{B8BAC963-EED4-44F3-B9F1-AA33EDE29BE7}">
      <dgm:prSet/>
      <dgm:spPr/>
      <dgm:t>
        <a:bodyPr/>
        <a:lstStyle/>
        <a:p>
          <a:endParaRPr lang="it-IT"/>
        </a:p>
      </dgm:t>
    </dgm:pt>
    <dgm:pt modelId="{B39EE135-95A6-4AC5-B883-5BBD28C43629}" type="parTrans" cxnId="{FEC85B07-94F7-4808-ACCD-F556B380480C}">
      <dgm:prSet/>
      <dgm:spPr/>
      <dgm:t>
        <a:bodyPr/>
        <a:lstStyle/>
        <a:p>
          <a:endParaRPr lang="it-IT" sz="1300"/>
        </a:p>
      </dgm:t>
    </dgm:pt>
    <dgm:pt modelId="{7EDC01B7-8C2A-46A6-BEA1-44F740D5B50F}" type="sibTrans" cxnId="{FEC85B07-94F7-4808-ACCD-F556B380480C}">
      <dgm:prSet/>
      <dgm:spPr/>
      <dgm:t>
        <a:bodyPr/>
        <a:lstStyle/>
        <a:p>
          <a:endParaRPr lang="it-IT" sz="1300"/>
        </a:p>
      </dgm:t>
    </dgm:pt>
    <dgm:pt modelId="{42366984-048B-43B6-9453-04BAB8915670}" type="pres">
      <dgm:prSet presAssocID="{6BABACDB-C607-4F93-AC18-64714F33D44B}" presName="outerComposite" presStyleCnt="0">
        <dgm:presLayoutVars>
          <dgm:chMax val="5"/>
          <dgm:dir/>
          <dgm:resizeHandles val="exact"/>
        </dgm:presLayoutVars>
      </dgm:prSet>
      <dgm:spPr/>
      <dgm:t>
        <a:bodyPr/>
        <a:lstStyle/>
        <a:p>
          <a:endParaRPr lang="it-IT"/>
        </a:p>
      </dgm:t>
    </dgm:pt>
    <dgm:pt modelId="{24F34CBB-8D31-4432-B16C-D6A1D947A09C}" type="pres">
      <dgm:prSet presAssocID="{6BABACDB-C607-4F93-AC18-64714F33D44B}" presName="dummyMaxCanvas" presStyleCnt="0">
        <dgm:presLayoutVars/>
      </dgm:prSet>
      <dgm:spPr/>
    </dgm:pt>
    <dgm:pt modelId="{49D35096-D866-4CEF-8B7C-4E69A35F473A}" type="pres">
      <dgm:prSet presAssocID="{6BABACDB-C607-4F93-AC18-64714F33D44B}" presName="FiveNodes_1" presStyleLbl="node1" presStyleIdx="0" presStyleCnt="5">
        <dgm:presLayoutVars>
          <dgm:bulletEnabled val="1"/>
        </dgm:presLayoutVars>
      </dgm:prSet>
      <dgm:spPr/>
      <dgm:t>
        <a:bodyPr/>
        <a:lstStyle/>
        <a:p>
          <a:endParaRPr lang="it-IT"/>
        </a:p>
      </dgm:t>
    </dgm:pt>
    <dgm:pt modelId="{C9BF5E9B-A981-4462-9A2E-976741083CDA}" type="pres">
      <dgm:prSet presAssocID="{6BABACDB-C607-4F93-AC18-64714F33D44B}" presName="FiveNodes_2" presStyleLbl="node1" presStyleIdx="1" presStyleCnt="5" custScaleY="128287">
        <dgm:presLayoutVars>
          <dgm:bulletEnabled val="1"/>
        </dgm:presLayoutVars>
      </dgm:prSet>
      <dgm:spPr/>
      <dgm:t>
        <a:bodyPr/>
        <a:lstStyle/>
        <a:p>
          <a:endParaRPr lang="it-IT"/>
        </a:p>
      </dgm:t>
    </dgm:pt>
    <dgm:pt modelId="{C10F7A16-34C1-4934-AAA9-258579F27398}" type="pres">
      <dgm:prSet presAssocID="{6BABACDB-C607-4F93-AC18-64714F33D44B}" presName="FiveNodes_3" presStyleLbl="node1" presStyleIdx="2" presStyleCnt="5" custLinFactNeighborY="8012">
        <dgm:presLayoutVars>
          <dgm:bulletEnabled val="1"/>
        </dgm:presLayoutVars>
      </dgm:prSet>
      <dgm:spPr/>
      <dgm:t>
        <a:bodyPr/>
        <a:lstStyle/>
        <a:p>
          <a:endParaRPr lang="it-IT"/>
        </a:p>
      </dgm:t>
    </dgm:pt>
    <dgm:pt modelId="{5372A3CE-2ED6-40A6-9552-4E317984B827}" type="pres">
      <dgm:prSet presAssocID="{6BABACDB-C607-4F93-AC18-64714F33D44B}" presName="FiveNodes_4" presStyleLbl="node1" presStyleIdx="3" presStyleCnt="5">
        <dgm:presLayoutVars>
          <dgm:bulletEnabled val="1"/>
        </dgm:presLayoutVars>
      </dgm:prSet>
      <dgm:spPr/>
      <dgm:t>
        <a:bodyPr/>
        <a:lstStyle/>
        <a:p>
          <a:endParaRPr lang="it-IT"/>
        </a:p>
      </dgm:t>
    </dgm:pt>
    <dgm:pt modelId="{4ED692B2-25DB-477A-804F-582572130CDC}" type="pres">
      <dgm:prSet presAssocID="{6BABACDB-C607-4F93-AC18-64714F33D44B}" presName="FiveNodes_5" presStyleLbl="node1" presStyleIdx="4" presStyleCnt="5">
        <dgm:presLayoutVars>
          <dgm:bulletEnabled val="1"/>
        </dgm:presLayoutVars>
      </dgm:prSet>
      <dgm:spPr/>
      <dgm:t>
        <a:bodyPr/>
        <a:lstStyle/>
        <a:p>
          <a:endParaRPr lang="it-IT"/>
        </a:p>
      </dgm:t>
    </dgm:pt>
    <dgm:pt modelId="{B40AE320-F8D0-4D1C-862F-FAECAE82D29C}" type="pres">
      <dgm:prSet presAssocID="{6BABACDB-C607-4F93-AC18-64714F33D44B}" presName="FiveConn_1-2" presStyleLbl="fgAccFollowNode1" presStyleIdx="0" presStyleCnt="4">
        <dgm:presLayoutVars>
          <dgm:bulletEnabled val="1"/>
        </dgm:presLayoutVars>
      </dgm:prSet>
      <dgm:spPr/>
      <dgm:t>
        <a:bodyPr/>
        <a:lstStyle/>
        <a:p>
          <a:endParaRPr lang="it-IT"/>
        </a:p>
      </dgm:t>
    </dgm:pt>
    <dgm:pt modelId="{E7383AA0-63CC-4421-9421-5D7332B9CF5E}" type="pres">
      <dgm:prSet presAssocID="{6BABACDB-C607-4F93-AC18-64714F33D44B}" presName="FiveConn_2-3" presStyleLbl="fgAccFollowNode1" presStyleIdx="1" presStyleCnt="4">
        <dgm:presLayoutVars>
          <dgm:bulletEnabled val="1"/>
        </dgm:presLayoutVars>
      </dgm:prSet>
      <dgm:spPr/>
      <dgm:t>
        <a:bodyPr/>
        <a:lstStyle/>
        <a:p>
          <a:endParaRPr lang="it-IT"/>
        </a:p>
      </dgm:t>
    </dgm:pt>
    <dgm:pt modelId="{75B3DC38-F7D7-487E-AEB8-29DE67CA93C4}" type="pres">
      <dgm:prSet presAssocID="{6BABACDB-C607-4F93-AC18-64714F33D44B}" presName="FiveConn_3-4" presStyleLbl="fgAccFollowNode1" presStyleIdx="2" presStyleCnt="4">
        <dgm:presLayoutVars>
          <dgm:bulletEnabled val="1"/>
        </dgm:presLayoutVars>
      </dgm:prSet>
      <dgm:spPr/>
      <dgm:t>
        <a:bodyPr/>
        <a:lstStyle/>
        <a:p>
          <a:endParaRPr lang="it-IT"/>
        </a:p>
      </dgm:t>
    </dgm:pt>
    <dgm:pt modelId="{20E8B3EE-4D4F-4372-99B4-A489C048AE4C}" type="pres">
      <dgm:prSet presAssocID="{6BABACDB-C607-4F93-AC18-64714F33D44B}" presName="FiveConn_4-5" presStyleLbl="fgAccFollowNode1" presStyleIdx="3" presStyleCnt="4">
        <dgm:presLayoutVars>
          <dgm:bulletEnabled val="1"/>
        </dgm:presLayoutVars>
      </dgm:prSet>
      <dgm:spPr/>
      <dgm:t>
        <a:bodyPr/>
        <a:lstStyle/>
        <a:p>
          <a:endParaRPr lang="it-IT"/>
        </a:p>
      </dgm:t>
    </dgm:pt>
    <dgm:pt modelId="{0436C3A7-9642-41D2-8EBD-E50845E61650}" type="pres">
      <dgm:prSet presAssocID="{6BABACDB-C607-4F93-AC18-64714F33D44B}" presName="FiveNodes_1_text" presStyleLbl="node1" presStyleIdx="4" presStyleCnt="5">
        <dgm:presLayoutVars>
          <dgm:bulletEnabled val="1"/>
        </dgm:presLayoutVars>
      </dgm:prSet>
      <dgm:spPr/>
      <dgm:t>
        <a:bodyPr/>
        <a:lstStyle/>
        <a:p>
          <a:endParaRPr lang="it-IT"/>
        </a:p>
      </dgm:t>
    </dgm:pt>
    <dgm:pt modelId="{BF05119E-B387-49B5-B9EC-379D1B4C387B}" type="pres">
      <dgm:prSet presAssocID="{6BABACDB-C607-4F93-AC18-64714F33D44B}" presName="FiveNodes_2_text" presStyleLbl="node1" presStyleIdx="4" presStyleCnt="5">
        <dgm:presLayoutVars>
          <dgm:bulletEnabled val="1"/>
        </dgm:presLayoutVars>
      </dgm:prSet>
      <dgm:spPr/>
      <dgm:t>
        <a:bodyPr/>
        <a:lstStyle/>
        <a:p>
          <a:endParaRPr lang="it-IT"/>
        </a:p>
      </dgm:t>
    </dgm:pt>
    <dgm:pt modelId="{C0124437-B416-4761-A394-A232D90D7F3B}" type="pres">
      <dgm:prSet presAssocID="{6BABACDB-C607-4F93-AC18-64714F33D44B}" presName="FiveNodes_3_text" presStyleLbl="node1" presStyleIdx="4" presStyleCnt="5">
        <dgm:presLayoutVars>
          <dgm:bulletEnabled val="1"/>
        </dgm:presLayoutVars>
      </dgm:prSet>
      <dgm:spPr/>
      <dgm:t>
        <a:bodyPr/>
        <a:lstStyle/>
        <a:p>
          <a:endParaRPr lang="it-IT"/>
        </a:p>
      </dgm:t>
    </dgm:pt>
    <dgm:pt modelId="{E16B8354-B6D8-47CD-8288-715D3F74309B}" type="pres">
      <dgm:prSet presAssocID="{6BABACDB-C607-4F93-AC18-64714F33D44B}" presName="FiveNodes_4_text" presStyleLbl="node1" presStyleIdx="4" presStyleCnt="5">
        <dgm:presLayoutVars>
          <dgm:bulletEnabled val="1"/>
        </dgm:presLayoutVars>
      </dgm:prSet>
      <dgm:spPr/>
      <dgm:t>
        <a:bodyPr/>
        <a:lstStyle/>
        <a:p>
          <a:endParaRPr lang="it-IT"/>
        </a:p>
      </dgm:t>
    </dgm:pt>
    <dgm:pt modelId="{D64A2800-5C4D-4EEA-BAC8-6B85D1C3B5FB}" type="pres">
      <dgm:prSet presAssocID="{6BABACDB-C607-4F93-AC18-64714F33D44B}" presName="FiveNodes_5_text" presStyleLbl="node1" presStyleIdx="4" presStyleCnt="5">
        <dgm:presLayoutVars>
          <dgm:bulletEnabled val="1"/>
        </dgm:presLayoutVars>
      </dgm:prSet>
      <dgm:spPr/>
      <dgm:t>
        <a:bodyPr/>
        <a:lstStyle/>
        <a:p>
          <a:endParaRPr lang="it-IT"/>
        </a:p>
      </dgm:t>
    </dgm:pt>
  </dgm:ptLst>
  <dgm:cxnLst>
    <dgm:cxn modelId="{E52ACE10-5B70-4F68-A106-955E796291BA}" srcId="{6BABACDB-C607-4F93-AC18-64714F33D44B}" destId="{1D4D1294-6CB0-4836-A330-6E22989B1880}" srcOrd="3" destOrd="0" parTransId="{7BA35183-4F52-4965-9281-E95645CBF185}" sibTransId="{91195840-6EA3-47DB-8DD4-D79FD24CF75A}"/>
    <dgm:cxn modelId="{A4B78DB2-5E40-47BC-869C-B90CF96B8D94}" type="presOf" srcId="{0F5B21E5-89A7-4A15-94D0-9A95BD22A9DE}" destId="{B40AE320-F8D0-4D1C-862F-FAECAE82D29C}" srcOrd="0" destOrd="0" presId="urn:microsoft.com/office/officeart/2005/8/layout/vProcess5"/>
    <dgm:cxn modelId="{F2A0B3EF-637F-4F33-92AD-1050EFF4F96D}" type="presOf" srcId="{1D4D1294-6CB0-4836-A330-6E22989B1880}" destId="{5372A3CE-2ED6-40A6-9552-4E317984B827}" srcOrd="0" destOrd="0" presId="urn:microsoft.com/office/officeart/2005/8/layout/vProcess5"/>
    <dgm:cxn modelId="{43B32470-8DB0-4AA3-B6BE-8E01B82D4BF4}" type="presOf" srcId="{821E07C7-EA26-4091-83B2-93659088398C}" destId="{D64A2800-5C4D-4EEA-BAC8-6B85D1C3B5FB}" srcOrd="1" destOrd="0" presId="urn:microsoft.com/office/officeart/2005/8/layout/vProcess5"/>
    <dgm:cxn modelId="{9D33E6B8-63A2-400D-907D-A6E49BB17643}" type="presOf" srcId="{1D4D1294-6CB0-4836-A330-6E22989B1880}" destId="{E16B8354-B6D8-47CD-8288-715D3F74309B}" srcOrd="1" destOrd="0" presId="urn:microsoft.com/office/officeart/2005/8/layout/vProcess5"/>
    <dgm:cxn modelId="{DC9251E1-7E01-459A-B81E-C8FB80D9AC42}" type="presOf" srcId="{46FEE38F-0B81-49FB-ADE1-516DC98A7D42}" destId="{E7383AA0-63CC-4421-9421-5D7332B9CF5E}" srcOrd="0" destOrd="0" presId="urn:microsoft.com/office/officeart/2005/8/layout/vProcess5"/>
    <dgm:cxn modelId="{04B4DFED-792F-45A2-9056-637EC3F2F248}" type="presOf" srcId="{2A3BE6CA-DA0D-4C3D-83DB-06117B4B37F6}" destId="{0436C3A7-9642-41D2-8EBD-E50845E61650}" srcOrd="1" destOrd="0" presId="urn:microsoft.com/office/officeart/2005/8/layout/vProcess5"/>
    <dgm:cxn modelId="{EF804452-CEC0-457D-BA06-BAC33CEC8207}" type="presOf" srcId="{8086DC4C-45BC-4429-9C9D-FD913773DF62}" destId="{75B3DC38-F7D7-487E-AEB8-29DE67CA93C4}" srcOrd="0" destOrd="0" presId="urn:microsoft.com/office/officeart/2005/8/layout/vProcess5"/>
    <dgm:cxn modelId="{FEC85B07-94F7-4808-ACCD-F556B380480C}" srcId="{6BABACDB-C607-4F93-AC18-64714F33D44B}" destId="{B8BAC963-EED4-44F3-B9F1-AA33EDE29BE7}" srcOrd="5" destOrd="0" parTransId="{B39EE135-95A6-4AC5-B883-5BBD28C43629}" sibTransId="{7EDC01B7-8C2A-46A6-BEA1-44F740D5B50F}"/>
    <dgm:cxn modelId="{D24C0D52-12D2-49AF-8410-E288B930D2C0}" type="presOf" srcId="{2A3BE6CA-DA0D-4C3D-83DB-06117B4B37F6}" destId="{49D35096-D866-4CEF-8B7C-4E69A35F473A}" srcOrd="0" destOrd="0" presId="urn:microsoft.com/office/officeart/2005/8/layout/vProcess5"/>
    <dgm:cxn modelId="{F6EAE886-06BD-41DC-AF12-DCA5699FFB4D}" srcId="{6BABACDB-C607-4F93-AC18-64714F33D44B}" destId="{79B5EC41-5D89-4B5C-B759-EB9594C0384D}" srcOrd="1" destOrd="0" parTransId="{5D9B207C-481A-482E-BB80-1EED39E3194B}" sibTransId="{46FEE38F-0B81-49FB-ADE1-516DC98A7D42}"/>
    <dgm:cxn modelId="{AC4FBA9E-F839-4FE3-9794-3A33D89618BA}" type="presOf" srcId="{6BABACDB-C607-4F93-AC18-64714F33D44B}" destId="{42366984-048B-43B6-9453-04BAB8915670}" srcOrd="0" destOrd="0" presId="urn:microsoft.com/office/officeart/2005/8/layout/vProcess5"/>
    <dgm:cxn modelId="{2651C155-357B-4A2D-823C-0C89F5C0E56C}" type="presOf" srcId="{5B31CC4F-0496-446E-B78B-D16BCC5A430C}" destId="{C0124437-B416-4761-A394-A232D90D7F3B}" srcOrd="1" destOrd="0" presId="urn:microsoft.com/office/officeart/2005/8/layout/vProcess5"/>
    <dgm:cxn modelId="{8D06AC8B-1062-4C4E-A204-EE9E7960DF82}" type="presOf" srcId="{91195840-6EA3-47DB-8DD4-D79FD24CF75A}" destId="{20E8B3EE-4D4F-4372-99B4-A489C048AE4C}" srcOrd="0" destOrd="0" presId="urn:microsoft.com/office/officeart/2005/8/layout/vProcess5"/>
    <dgm:cxn modelId="{EC63E67F-4891-4C34-9E68-65D0016FA4D4}" srcId="{6BABACDB-C607-4F93-AC18-64714F33D44B}" destId="{821E07C7-EA26-4091-83B2-93659088398C}" srcOrd="4" destOrd="0" parTransId="{541544CD-AC63-469B-A428-FF5A0EF0D8C9}" sibTransId="{D41D0524-80DB-4089-9CB4-825448BDE90B}"/>
    <dgm:cxn modelId="{B66B487B-5DE9-4CE3-9184-CBE2CE7E8D10}" type="presOf" srcId="{5B31CC4F-0496-446E-B78B-D16BCC5A430C}" destId="{C10F7A16-34C1-4934-AAA9-258579F27398}" srcOrd="0" destOrd="0" presId="urn:microsoft.com/office/officeart/2005/8/layout/vProcess5"/>
    <dgm:cxn modelId="{BF267EEC-E44C-4A1E-8247-7D6943CB173D}" type="presOf" srcId="{821E07C7-EA26-4091-83B2-93659088398C}" destId="{4ED692B2-25DB-477A-804F-582572130CDC}" srcOrd="0" destOrd="0" presId="urn:microsoft.com/office/officeart/2005/8/layout/vProcess5"/>
    <dgm:cxn modelId="{E8FB7F3D-AF0D-4AEC-8483-1BDCCB393FE9}" type="presOf" srcId="{79B5EC41-5D89-4B5C-B759-EB9594C0384D}" destId="{C9BF5E9B-A981-4462-9A2E-976741083CDA}" srcOrd="0" destOrd="0" presId="urn:microsoft.com/office/officeart/2005/8/layout/vProcess5"/>
    <dgm:cxn modelId="{B0684D3C-78D3-4AAC-834C-D1ED844C934B}" type="presOf" srcId="{79B5EC41-5D89-4B5C-B759-EB9594C0384D}" destId="{BF05119E-B387-49B5-B9EC-379D1B4C387B}" srcOrd="1" destOrd="0" presId="urn:microsoft.com/office/officeart/2005/8/layout/vProcess5"/>
    <dgm:cxn modelId="{BCC1AE81-7104-4C0A-BAB3-D91B05237F1D}" srcId="{6BABACDB-C607-4F93-AC18-64714F33D44B}" destId="{5B31CC4F-0496-446E-B78B-D16BCC5A430C}" srcOrd="2" destOrd="0" parTransId="{CC2FB920-1085-4908-88A7-3D0FBD516851}" sibTransId="{8086DC4C-45BC-4429-9C9D-FD913773DF62}"/>
    <dgm:cxn modelId="{ABF775E0-A661-447E-A3CE-16CD7EAB71CA}" srcId="{6BABACDB-C607-4F93-AC18-64714F33D44B}" destId="{2A3BE6CA-DA0D-4C3D-83DB-06117B4B37F6}" srcOrd="0" destOrd="0" parTransId="{1921BFD0-E3DF-4E76-99E5-6ED79CD0B9C0}" sibTransId="{0F5B21E5-89A7-4A15-94D0-9A95BD22A9DE}"/>
    <dgm:cxn modelId="{4C017E63-34E8-4CF4-AF3D-74AD232ABABB}" type="presParOf" srcId="{42366984-048B-43B6-9453-04BAB8915670}" destId="{24F34CBB-8D31-4432-B16C-D6A1D947A09C}" srcOrd="0" destOrd="0" presId="urn:microsoft.com/office/officeart/2005/8/layout/vProcess5"/>
    <dgm:cxn modelId="{3F9B3360-917C-40E6-AAF3-CF1B017CE970}" type="presParOf" srcId="{42366984-048B-43B6-9453-04BAB8915670}" destId="{49D35096-D866-4CEF-8B7C-4E69A35F473A}" srcOrd="1" destOrd="0" presId="urn:microsoft.com/office/officeart/2005/8/layout/vProcess5"/>
    <dgm:cxn modelId="{ED67D8CD-B7FF-4E1C-AB4E-49F315D27612}" type="presParOf" srcId="{42366984-048B-43B6-9453-04BAB8915670}" destId="{C9BF5E9B-A981-4462-9A2E-976741083CDA}" srcOrd="2" destOrd="0" presId="urn:microsoft.com/office/officeart/2005/8/layout/vProcess5"/>
    <dgm:cxn modelId="{C4074C6A-6A00-4636-8A0A-A2618571B153}" type="presParOf" srcId="{42366984-048B-43B6-9453-04BAB8915670}" destId="{C10F7A16-34C1-4934-AAA9-258579F27398}" srcOrd="3" destOrd="0" presId="urn:microsoft.com/office/officeart/2005/8/layout/vProcess5"/>
    <dgm:cxn modelId="{AEB72C46-E63C-4504-9643-926FC37D2318}" type="presParOf" srcId="{42366984-048B-43B6-9453-04BAB8915670}" destId="{5372A3CE-2ED6-40A6-9552-4E317984B827}" srcOrd="4" destOrd="0" presId="urn:microsoft.com/office/officeart/2005/8/layout/vProcess5"/>
    <dgm:cxn modelId="{0EEEB350-7040-4B8A-814E-D6EE93D0D3F3}" type="presParOf" srcId="{42366984-048B-43B6-9453-04BAB8915670}" destId="{4ED692B2-25DB-477A-804F-582572130CDC}" srcOrd="5" destOrd="0" presId="urn:microsoft.com/office/officeart/2005/8/layout/vProcess5"/>
    <dgm:cxn modelId="{89A88926-98AB-4EAD-A3CF-E6342564FB73}" type="presParOf" srcId="{42366984-048B-43B6-9453-04BAB8915670}" destId="{B40AE320-F8D0-4D1C-862F-FAECAE82D29C}" srcOrd="6" destOrd="0" presId="urn:microsoft.com/office/officeart/2005/8/layout/vProcess5"/>
    <dgm:cxn modelId="{AA25082A-CAFF-452D-BD60-0839B30A7E57}" type="presParOf" srcId="{42366984-048B-43B6-9453-04BAB8915670}" destId="{E7383AA0-63CC-4421-9421-5D7332B9CF5E}" srcOrd="7" destOrd="0" presId="urn:microsoft.com/office/officeart/2005/8/layout/vProcess5"/>
    <dgm:cxn modelId="{E69F2E49-2965-498D-B1F8-5034BA5FE9C9}" type="presParOf" srcId="{42366984-048B-43B6-9453-04BAB8915670}" destId="{75B3DC38-F7D7-487E-AEB8-29DE67CA93C4}" srcOrd="8" destOrd="0" presId="urn:microsoft.com/office/officeart/2005/8/layout/vProcess5"/>
    <dgm:cxn modelId="{9C7C21B1-9AFC-4EBE-8238-92667E3925A3}" type="presParOf" srcId="{42366984-048B-43B6-9453-04BAB8915670}" destId="{20E8B3EE-4D4F-4372-99B4-A489C048AE4C}" srcOrd="9" destOrd="0" presId="urn:microsoft.com/office/officeart/2005/8/layout/vProcess5"/>
    <dgm:cxn modelId="{E894AA62-3197-4CB5-B5D0-74A1EE33FE1E}" type="presParOf" srcId="{42366984-048B-43B6-9453-04BAB8915670}" destId="{0436C3A7-9642-41D2-8EBD-E50845E61650}" srcOrd="10" destOrd="0" presId="urn:microsoft.com/office/officeart/2005/8/layout/vProcess5"/>
    <dgm:cxn modelId="{E5EB8D48-9F21-4C16-B6ED-A966E58F4146}" type="presParOf" srcId="{42366984-048B-43B6-9453-04BAB8915670}" destId="{BF05119E-B387-49B5-B9EC-379D1B4C387B}" srcOrd="11" destOrd="0" presId="urn:microsoft.com/office/officeart/2005/8/layout/vProcess5"/>
    <dgm:cxn modelId="{1AD7BDFF-3E99-40F2-9A05-A18E05154479}" type="presParOf" srcId="{42366984-048B-43B6-9453-04BAB8915670}" destId="{C0124437-B416-4761-A394-A232D90D7F3B}" srcOrd="12" destOrd="0" presId="urn:microsoft.com/office/officeart/2005/8/layout/vProcess5"/>
    <dgm:cxn modelId="{658830FF-0B5D-4313-A701-893462A9DF3A}" type="presParOf" srcId="{42366984-048B-43B6-9453-04BAB8915670}" destId="{E16B8354-B6D8-47CD-8288-715D3F74309B}" srcOrd="13" destOrd="0" presId="urn:microsoft.com/office/officeart/2005/8/layout/vProcess5"/>
    <dgm:cxn modelId="{C0C76EB4-53B9-45EF-80AB-F205FDFC88B6}" type="presParOf" srcId="{42366984-048B-43B6-9453-04BAB8915670}" destId="{D64A2800-5C4D-4EEA-BAC8-6B85D1C3B5FB}"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BB026E-62F4-4D12-A277-FD1634F9005B}" type="doc">
      <dgm:prSet loTypeId="urn:microsoft.com/office/officeart/2005/8/layout/venn1" loCatId="relationship" qsTypeId="urn:microsoft.com/office/officeart/2005/8/quickstyle/3d2" qsCatId="3D" csTypeId="urn:microsoft.com/office/officeart/2005/8/colors/accent1_1" csCatId="accent1" phldr="1"/>
      <dgm:spPr/>
      <dgm:t>
        <a:bodyPr/>
        <a:lstStyle/>
        <a:p>
          <a:endParaRPr lang="it-IT"/>
        </a:p>
      </dgm:t>
    </dgm:pt>
    <dgm:pt modelId="{4B94A6DD-A313-4C86-8340-8A4A8DE3AF47}">
      <dgm:prSet/>
      <dgm:spPr>
        <a:ln w="38100">
          <a:solidFill>
            <a:schemeClr val="accent1"/>
          </a:solidFill>
        </a:ln>
      </dgm:spPr>
      <dgm:t>
        <a:bodyPr/>
        <a:lstStyle/>
        <a:p>
          <a:pPr rtl="0"/>
          <a:r>
            <a:rPr lang="it-IT" smtClean="0"/>
            <a:t>Ai fini dell’analisi che si propone sono stati usati in qualità di </a:t>
          </a:r>
          <a:r>
            <a:rPr lang="it-IT" b="1" smtClean="0"/>
            <a:t>documenti di progettazione delle </a:t>
          </a:r>
          <a:r>
            <a:rPr lang="it-IT" b="1" i="1" smtClean="0"/>
            <a:t>policy </a:t>
          </a:r>
          <a:r>
            <a:rPr lang="it-IT" b="1" smtClean="0"/>
            <a:t>per lo sviluppo locale </a:t>
          </a:r>
          <a:r>
            <a:rPr lang="it-IT" smtClean="0"/>
            <a:t>– realizzati direttamente dai sistemi locali – i </a:t>
          </a:r>
          <a:r>
            <a:rPr lang="it-IT" b="1" smtClean="0"/>
            <a:t>preliminari di strategia</a:t>
          </a:r>
          <a:r>
            <a:rPr lang="it-IT" smtClean="0"/>
            <a:t> prodotti nell’ambito della </a:t>
          </a:r>
          <a:r>
            <a:rPr lang="it-IT" b="1" smtClean="0"/>
            <a:t>SNAI</a:t>
          </a:r>
          <a:r>
            <a:rPr lang="it-IT" smtClean="0"/>
            <a:t>. Tali documenti sono pubblicati on line e liberamente fruibili, pertanto divengono materiale fondamentale nell’analisi dei processi di costruzione delle </a:t>
          </a:r>
          <a:r>
            <a:rPr lang="it-IT" i="1" smtClean="0"/>
            <a:t>policy</a:t>
          </a:r>
          <a:r>
            <a:rPr lang="it-IT" smtClean="0"/>
            <a:t> attraverso lo studio di quel legame tra contenuti, idee e strategie per il futuro, che passa nella progettazione delle politiche pubbliche. </a:t>
          </a:r>
          <a:endParaRPr lang="it-IT"/>
        </a:p>
      </dgm:t>
    </dgm:pt>
    <dgm:pt modelId="{66548704-B261-44C6-B9B7-2CE57EB8BCCA}" type="parTrans" cxnId="{8BD6B47C-4BFA-48A0-8D0C-5F4695BB5161}">
      <dgm:prSet/>
      <dgm:spPr/>
      <dgm:t>
        <a:bodyPr/>
        <a:lstStyle/>
        <a:p>
          <a:endParaRPr lang="it-IT"/>
        </a:p>
      </dgm:t>
    </dgm:pt>
    <dgm:pt modelId="{5B8A7543-507F-41B6-8E19-1550DC089117}" type="sibTrans" cxnId="{8BD6B47C-4BFA-48A0-8D0C-5F4695BB5161}">
      <dgm:prSet/>
      <dgm:spPr/>
      <dgm:t>
        <a:bodyPr/>
        <a:lstStyle/>
        <a:p>
          <a:endParaRPr lang="it-IT"/>
        </a:p>
      </dgm:t>
    </dgm:pt>
    <dgm:pt modelId="{A5784194-9B56-401D-9ECC-69D4E4E0D479}">
      <dgm:prSet/>
      <dgm:spPr>
        <a:ln w="38100">
          <a:solidFill>
            <a:schemeClr val="accent1"/>
          </a:solidFill>
        </a:ln>
      </dgm:spPr>
      <dgm:t>
        <a:bodyPr/>
        <a:lstStyle/>
        <a:p>
          <a:pPr rtl="0"/>
          <a:r>
            <a:rPr lang="it-IT" smtClean="0"/>
            <a:t>Tenuti in considerazione gli </a:t>
          </a:r>
          <a:r>
            <a:rPr lang="it-IT" b="1" smtClean="0"/>
            <a:t>obiettivi generali della SNAI </a:t>
          </a:r>
          <a:r>
            <a:rPr lang="it-IT" smtClean="0"/>
            <a:t>e definite le </a:t>
          </a:r>
          <a:r>
            <a:rPr lang="it-IT" b="1" smtClean="0"/>
            <a:t>aree interne </a:t>
          </a:r>
          <a:r>
            <a:rPr lang="it-IT" smtClean="0"/>
            <a:t>come «quelle aree significativamente distanti dai centri di offerta di servizi essenziali (di istruzione, salute e mobilità), ricche di importanti risorse ambientali e culturali e fortemente diversificate per natura e a seguito di secolari processi di antropizzazione», la natura di area interna viene a configurarsi nella lontananza dai servizi essenziali, finendo per rappresentare circa il 53% dei comuni italiani (4.261) in cui risiede il 23% della popolazione italiana.</a:t>
          </a:r>
          <a:endParaRPr lang="it-IT"/>
        </a:p>
      </dgm:t>
    </dgm:pt>
    <dgm:pt modelId="{47BBB713-FFE9-485D-9EB9-C3091D725E06}" type="parTrans" cxnId="{AEB64578-769B-4712-AD1B-645A57B67338}">
      <dgm:prSet/>
      <dgm:spPr/>
      <dgm:t>
        <a:bodyPr/>
        <a:lstStyle/>
        <a:p>
          <a:endParaRPr lang="it-IT"/>
        </a:p>
      </dgm:t>
    </dgm:pt>
    <dgm:pt modelId="{15FF6B50-A139-4E8D-8243-683B30898457}" type="sibTrans" cxnId="{AEB64578-769B-4712-AD1B-645A57B67338}">
      <dgm:prSet/>
      <dgm:spPr/>
      <dgm:t>
        <a:bodyPr/>
        <a:lstStyle/>
        <a:p>
          <a:endParaRPr lang="it-IT"/>
        </a:p>
      </dgm:t>
    </dgm:pt>
    <dgm:pt modelId="{1AD986A4-4195-436D-A904-BB9FF3A2CB23}" type="pres">
      <dgm:prSet presAssocID="{63BB026E-62F4-4D12-A277-FD1634F9005B}" presName="compositeShape" presStyleCnt="0">
        <dgm:presLayoutVars>
          <dgm:chMax val="7"/>
          <dgm:dir/>
          <dgm:resizeHandles val="exact"/>
        </dgm:presLayoutVars>
      </dgm:prSet>
      <dgm:spPr/>
      <dgm:t>
        <a:bodyPr/>
        <a:lstStyle/>
        <a:p>
          <a:endParaRPr lang="it-IT"/>
        </a:p>
      </dgm:t>
    </dgm:pt>
    <dgm:pt modelId="{32DCF65A-3D63-4B70-A8DF-3F6948FDF99A}" type="pres">
      <dgm:prSet presAssocID="{A5784194-9B56-401D-9ECC-69D4E4E0D479}" presName="circ1" presStyleLbl="vennNode1" presStyleIdx="0" presStyleCnt="2"/>
      <dgm:spPr/>
      <dgm:t>
        <a:bodyPr/>
        <a:lstStyle/>
        <a:p>
          <a:endParaRPr lang="it-IT"/>
        </a:p>
      </dgm:t>
    </dgm:pt>
    <dgm:pt modelId="{BEC5068E-0095-40F5-BB66-8AF5F2E152F2}" type="pres">
      <dgm:prSet presAssocID="{A5784194-9B56-401D-9ECC-69D4E4E0D479}" presName="circ1Tx" presStyleLbl="revTx" presStyleIdx="0" presStyleCnt="0">
        <dgm:presLayoutVars>
          <dgm:chMax val="0"/>
          <dgm:chPref val="0"/>
          <dgm:bulletEnabled val="1"/>
        </dgm:presLayoutVars>
      </dgm:prSet>
      <dgm:spPr/>
      <dgm:t>
        <a:bodyPr/>
        <a:lstStyle/>
        <a:p>
          <a:endParaRPr lang="it-IT"/>
        </a:p>
      </dgm:t>
    </dgm:pt>
    <dgm:pt modelId="{BEADECC5-1227-4FFF-9B37-FAF510623F43}" type="pres">
      <dgm:prSet presAssocID="{4B94A6DD-A313-4C86-8340-8A4A8DE3AF47}" presName="circ2" presStyleLbl="vennNode1" presStyleIdx="1" presStyleCnt="2"/>
      <dgm:spPr/>
      <dgm:t>
        <a:bodyPr/>
        <a:lstStyle/>
        <a:p>
          <a:endParaRPr lang="it-IT"/>
        </a:p>
      </dgm:t>
    </dgm:pt>
    <dgm:pt modelId="{C004AAC8-0BE4-46E0-82CE-D518FDF4248B}" type="pres">
      <dgm:prSet presAssocID="{4B94A6DD-A313-4C86-8340-8A4A8DE3AF47}" presName="circ2Tx" presStyleLbl="revTx" presStyleIdx="0" presStyleCnt="0">
        <dgm:presLayoutVars>
          <dgm:chMax val="0"/>
          <dgm:chPref val="0"/>
          <dgm:bulletEnabled val="1"/>
        </dgm:presLayoutVars>
      </dgm:prSet>
      <dgm:spPr/>
      <dgm:t>
        <a:bodyPr/>
        <a:lstStyle/>
        <a:p>
          <a:endParaRPr lang="it-IT"/>
        </a:p>
      </dgm:t>
    </dgm:pt>
  </dgm:ptLst>
  <dgm:cxnLst>
    <dgm:cxn modelId="{2F1A6C78-C42D-40E2-92A8-504BB6E902CB}" type="presOf" srcId="{4B94A6DD-A313-4C86-8340-8A4A8DE3AF47}" destId="{C004AAC8-0BE4-46E0-82CE-D518FDF4248B}" srcOrd="1" destOrd="0" presId="urn:microsoft.com/office/officeart/2005/8/layout/venn1"/>
    <dgm:cxn modelId="{3B387156-7F0B-4881-905A-55FA3493A9B7}" type="presOf" srcId="{63BB026E-62F4-4D12-A277-FD1634F9005B}" destId="{1AD986A4-4195-436D-A904-BB9FF3A2CB23}" srcOrd="0" destOrd="0" presId="urn:microsoft.com/office/officeart/2005/8/layout/venn1"/>
    <dgm:cxn modelId="{2A015CDC-1F02-45CF-82CB-009CE76DEECC}" type="presOf" srcId="{A5784194-9B56-401D-9ECC-69D4E4E0D479}" destId="{BEC5068E-0095-40F5-BB66-8AF5F2E152F2}" srcOrd="1" destOrd="0" presId="urn:microsoft.com/office/officeart/2005/8/layout/venn1"/>
    <dgm:cxn modelId="{AEB64578-769B-4712-AD1B-645A57B67338}" srcId="{63BB026E-62F4-4D12-A277-FD1634F9005B}" destId="{A5784194-9B56-401D-9ECC-69D4E4E0D479}" srcOrd="0" destOrd="0" parTransId="{47BBB713-FFE9-485D-9EB9-C3091D725E06}" sibTransId="{15FF6B50-A139-4E8D-8243-683B30898457}"/>
    <dgm:cxn modelId="{26A91FA8-5D2C-4F39-B9C7-645545BFB09C}" type="presOf" srcId="{A5784194-9B56-401D-9ECC-69D4E4E0D479}" destId="{32DCF65A-3D63-4B70-A8DF-3F6948FDF99A}" srcOrd="0" destOrd="0" presId="urn:microsoft.com/office/officeart/2005/8/layout/venn1"/>
    <dgm:cxn modelId="{8BD6B47C-4BFA-48A0-8D0C-5F4695BB5161}" srcId="{63BB026E-62F4-4D12-A277-FD1634F9005B}" destId="{4B94A6DD-A313-4C86-8340-8A4A8DE3AF47}" srcOrd="1" destOrd="0" parTransId="{66548704-B261-44C6-B9B7-2CE57EB8BCCA}" sibTransId="{5B8A7543-507F-41B6-8E19-1550DC089117}"/>
    <dgm:cxn modelId="{FE94A990-DE15-4A87-8DCE-9EEF02AD6243}" type="presOf" srcId="{4B94A6DD-A313-4C86-8340-8A4A8DE3AF47}" destId="{BEADECC5-1227-4FFF-9B37-FAF510623F43}" srcOrd="0" destOrd="0" presId="urn:microsoft.com/office/officeart/2005/8/layout/venn1"/>
    <dgm:cxn modelId="{B13F8BA6-1ADF-4DB2-8864-9514914C78A3}" type="presParOf" srcId="{1AD986A4-4195-436D-A904-BB9FF3A2CB23}" destId="{32DCF65A-3D63-4B70-A8DF-3F6948FDF99A}" srcOrd="0" destOrd="0" presId="urn:microsoft.com/office/officeart/2005/8/layout/venn1"/>
    <dgm:cxn modelId="{258FD63D-CFD1-4C33-A7DE-EE33766C36CB}" type="presParOf" srcId="{1AD986A4-4195-436D-A904-BB9FF3A2CB23}" destId="{BEC5068E-0095-40F5-BB66-8AF5F2E152F2}" srcOrd="1" destOrd="0" presId="urn:microsoft.com/office/officeart/2005/8/layout/venn1"/>
    <dgm:cxn modelId="{302026BE-9E75-4203-8971-34FC9E3A805E}" type="presParOf" srcId="{1AD986A4-4195-436D-A904-BB9FF3A2CB23}" destId="{BEADECC5-1227-4FFF-9B37-FAF510623F43}" srcOrd="2" destOrd="0" presId="urn:microsoft.com/office/officeart/2005/8/layout/venn1"/>
    <dgm:cxn modelId="{750DB644-1241-4C60-9ABC-B550477EB425}" type="presParOf" srcId="{1AD986A4-4195-436D-A904-BB9FF3A2CB23}" destId="{C004AAC8-0BE4-46E0-82CE-D518FDF4248B}"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F82D73-5334-4AF1-A038-EA489631CC34}" type="doc">
      <dgm:prSet loTypeId="urn:microsoft.com/office/officeart/2005/8/layout/hProcess9" loCatId="process" qsTypeId="urn:microsoft.com/office/officeart/2005/8/quickstyle/3d2" qsCatId="3D" csTypeId="urn:microsoft.com/office/officeart/2005/8/colors/accent1_1" csCatId="accent1" phldr="1"/>
      <dgm:spPr/>
      <dgm:t>
        <a:bodyPr/>
        <a:lstStyle/>
        <a:p>
          <a:endParaRPr lang="it-IT"/>
        </a:p>
      </dgm:t>
    </dgm:pt>
    <dgm:pt modelId="{82FBE0FA-D706-44CC-8B13-6A359E8945BC}">
      <dgm:prSet custT="1"/>
      <dgm:spPr/>
      <dgm:t>
        <a:bodyPr/>
        <a:lstStyle/>
        <a:p>
          <a:pPr rtl="0"/>
          <a:r>
            <a:rPr lang="it-IT" sz="1200" dirty="0" smtClean="0"/>
            <a:t>Individuazione 20 </a:t>
          </a:r>
          <a:r>
            <a:rPr lang="it-IT" sz="1200" b="1" dirty="0" smtClean="0"/>
            <a:t>aree pilota</a:t>
          </a:r>
          <a:endParaRPr lang="it-IT" sz="1200" b="1" dirty="0"/>
        </a:p>
      </dgm:t>
    </dgm:pt>
    <dgm:pt modelId="{565E0E48-B108-4427-BEA2-3E5A92DD8E67}" type="parTrans" cxnId="{4C44988C-A473-47A1-9885-77913102D8B1}">
      <dgm:prSet/>
      <dgm:spPr/>
      <dgm:t>
        <a:bodyPr/>
        <a:lstStyle/>
        <a:p>
          <a:endParaRPr lang="it-IT" sz="1200"/>
        </a:p>
      </dgm:t>
    </dgm:pt>
    <dgm:pt modelId="{0ED60E84-170B-4C31-89AA-7593E3AF9D16}" type="sibTrans" cxnId="{4C44988C-A473-47A1-9885-77913102D8B1}">
      <dgm:prSet/>
      <dgm:spPr/>
      <dgm:t>
        <a:bodyPr/>
        <a:lstStyle/>
        <a:p>
          <a:endParaRPr lang="it-IT" sz="1200"/>
        </a:p>
      </dgm:t>
    </dgm:pt>
    <dgm:pt modelId="{C23312CE-1148-40A8-B971-E99D06BFFADE}">
      <dgm:prSet custT="1"/>
      <dgm:spPr/>
      <dgm:t>
        <a:bodyPr/>
        <a:lstStyle/>
        <a:p>
          <a:pPr rtl="0"/>
          <a:r>
            <a:rPr lang="it-IT" sz="1200" dirty="0" smtClean="0"/>
            <a:t>I </a:t>
          </a:r>
          <a:r>
            <a:rPr lang="it-IT" sz="1200" b="1" dirty="0" smtClean="0"/>
            <a:t>territori</a:t>
          </a:r>
          <a:r>
            <a:rPr lang="it-IT" sz="1200" dirty="0" smtClean="0"/>
            <a:t>, con le loro aggregazioni locali di comuni, </a:t>
          </a:r>
          <a:r>
            <a:rPr lang="it-IT" sz="1200" b="1" dirty="0" smtClean="0"/>
            <a:t>predispongono i documenti programmatici </a:t>
          </a:r>
          <a:r>
            <a:rPr lang="it-IT" sz="1200" dirty="0" smtClean="0"/>
            <a:t>di sviluppo locale (</a:t>
          </a:r>
          <a:r>
            <a:rPr lang="it-IT" sz="1200" b="0" i="1" dirty="0" err="1" smtClean="0"/>
            <a:t>coopianificazione</a:t>
          </a:r>
          <a:r>
            <a:rPr lang="it-IT" sz="1200" b="0" i="1" dirty="0" smtClean="0"/>
            <a:t> locale</a:t>
          </a:r>
          <a:r>
            <a:rPr lang="it-IT" sz="1200" dirty="0" smtClean="0"/>
            <a:t>)</a:t>
          </a:r>
          <a:endParaRPr lang="it-IT" sz="1200" dirty="0"/>
        </a:p>
      </dgm:t>
    </dgm:pt>
    <dgm:pt modelId="{DA87A979-E9D0-4998-940B-AC5EEC50DA89}" type="parTrans" cxnId="{09E7E1D9-70E6-4906-AB4E-ECF85108E1C8}">
      <dgm:prSet/>
      <dgm:spPr/>
      <dgm:t>
        <a:bodyPr/>
        <a:lstStyle/>
        <a:p>
          <a:endParaRPr lang="it-IT" sz="1200"/>
        </a:p>
      </dgm:t>
    </dgm:pt>
    <dgm:pt modelId="{A754DD9A-F8C4-4BFD-8CA7-AA8AE6292A0D}" type="sibTrans" cxnId="{09E7E1D9-70E6-4906-AB4E-ECF85108E1C8}">
      <dgm:prSet/>
      <dgm:spPr/>
      <dgm:t>
        <a:bodyPr/>
        <a:lstStyle/>
        <a:p>
          <a:endParaRPr lang="it-IT" sz="1200"/>
        </a:p>
      </dgm:t>
    </dgm:pt>
    <dgm:pt modelId="{DE662015-A768-4FBB-842D-EAF641974EA5}">
      <dgm:prSet custT="1"/>
      <dgm:spPr/>
      <dgm:t>
        <a:bodyPr/>
        <a:lstStyle/>
        <a:p>
          <a:pPr algn="ctr" rtl="0"/>
          <a:r>
            <a:rPr lang="it-IT" sz="1200" b="1" dirty="0" smtClean="0"/>
            <a:t>SNAI </a:t>
          </a:r>
          <a:r>
            <a:rPr lang="it-IT" sz="1200" dirty="0" smtClean="0"/>
            <a:t>e </a:t>
          </a:r>
          <a:r>
            <a:rPr lang="it-IT" sz="1200" b="1" dirty="0" smtClean="0"/>
            <a:t>Dipartimento per lo Sviluppo e la Coesione </a:t>
          </a:r>
          <a:r>
            <a:rPr lang="it-IT" sz="1200" dirty="0" smtClean="0"/>
            <a:t>hanno il compito di </a:t>
          </a:r>
          <a:r>
            <a:rPr lang="it-IT" sz="1200" b="1" dirty="0" smtClean="0"/>
            <a:t>fornire un feedback </a:t>
          </a:r>
          <a:r>
            <a:rPr lang="it-IT" sz="1200" dirty="0" smtClean="0"/>
            <a:t>e </a:t>
          </a:r>
          <a:r>
            <a:rPr lang="it-IT" sz="1200" b="1" dirty="0" smtClean="0"/>
            <a:t>assicurare il sostegno </a:t>
          </a:r>
          <a:r>
            <a:rPr lang="it-IT" sz="1200" dirty="0" smtClean="0"/>
            <a:t>ai territori in tutte le diverse fasi del processo, fino al completamento delle azioni inserite nel programma di sviluppo locale (</a:t>
          </a:r>
          <a:r>
            <a:rPr lang="it-IT" sz="1200" i="1" dirty="0" smtClean="0"/>
            <a:t>processo di accompagnamento</a:t>
          </a:r>
          <a:r>
            <a:rPr lang="it-IT" sz="1200" dirty="0" smtClean="0"/>
            <a:t>)</a:t>
          </a:r>
          <a:endParaRPr lang="it-IT" sz="1200" dirty="0"/>
        </a:p>
      </dgm:t>
    </dgm:pt>
    <dgm:pt modelId="{C6D81896-0A0A-4E92-A7E8-34AC21C7C289}" type="parTrans" cxnId="{E7F5096F-280D-4472-9EA8-12811EDA93D8}">
      <dgm:prSet/>
      <dgm:spPr/>
      <dgm:t>
        <a:bodyPr/>
        <a:lstStyle/>
        <a:p>
          <a:endParaRPr lang="it-IT" sz="1200"/>
        </a:p>
      </dgm:t>
    </dgm:pt>
    <dgm:pt modelId="{3B4BC30B-7682-4E08-91CE-273D918C816D}" type="sibTrans" cxnId="{E7F5096F-280D-4472-9EA8-12811EDA93D8}">
      <dgm:prSet/>
      <dgm:spPr/>
      <dgm:t>
        <a:bodyPr/>
        <a:lstStyle/>
        <a:p>
          <a:endParaRPr lang="it-IT" sz="1200"/>
        </a:p>
      </dgm:t>
    </dgm:pt>
    <dgm:pt modelId="{363924E6-B831-4066-BD3E-7FCE6207E5C0}">
      <dgm:prSet custT="1"/>
      <dgm:spPr/>
      <dgm:t>
        <a:bodyPr/>
        <a:lstStyle/>
        <a:p>
          <a:pPr rtl="0"/>
          <a:r>
            <a:rPr lang="it-IT" sz="1200" dirty="0" smtClean="0"/>
            <a:t>Tre documenti vengono richiesti:</a:t>
          </a:r>
          <a:endParaRPr lang="it-IT" sz="1200" dirty="0"/>
        </a:p>
      </dgm:t>
    </dgm:pt>
    <dgm:pt modelId="{320F7403-7E56-4EC9-9362-B50913F1F6D5}" type="parTrans" cxnId="{CE794A2E-B8C2-4F4D-9C1F-01B24C2C9ECF}">
      <dgm:prSet/>
      <dgm:spPr/>
      <dgm:t>
        <a:bodyPr/>
        <a:lstStyle/>
        <a:p>
          <a:endParaRPr lang="it-IT" sz="1200"/>
        </a:p>
      </dgm:t>
    </dgm:pt>
    <dgm:pt modelId="{2A1703F7-CE28-4846-9170-852F3471C002}" type="sibTrans" cxnId="{CE794A2E-B8C2-4F4D-9C1F-01B24C2C9ECF}">
      <dgm:prSet/>
      <dgm:spPr/>
      <dgm:t>
        <a:bodyPr/>
        <a:lstStyle/>
        <a:p>
          <a:endParaRPr lang="it-IT" sz="1200"/>
        </a:p>
      </dgm:t>
    </dgm:pt>
    <dgm:pt modelId="{82E1A825-1F68-4EBE-B10D-D3F82746120D}">
      <dgm:prSet custT="1"/>
      <dgm:spPr/>
      <dgm:t>
        <a:bodyPr/>
        <a:lstStyle/>
        <a:p>
          <a:pPr rtl="0"/>
          <a:r>
            <a:rPr lang="it-IT" sz="1200" b="1" i="1" dirty="0" smtClean="0"/>
            <a:t>Bozza della strategia</a:t>
          </a:r>
          <a:r>
            <a:rPr lang="it-IT" sz="1200" dirty="0" smtClean="0"/>
            <a:t>, riassume la proposta del territorio e le idee guida; </a:t>
          </a:r>
          <a:endParaRPr lang="it-IT" sz="1200" dirty="0"/>
        </a:p>
      </dgm:t>
    </dgm:pt>
    <dgm:pt modelId="{E24BF842-308F-44E1-A661-1A03899FBFCF}" type="parTrans" cxnId="{1AEE6041-9A2F-4896-B685-9893D8FFB898}">
      <dgm:prSet/>
      <dgm:spPr/>
      <dgm:t>
        <a:bodyPr/>
        <a:lstStyle/>
        <a:p>
          <a:endParaRPr lang="it-IT" sz="1200"/>
        </a:p>
      </dgm:t>
    </dgm:pt>
    <dgm:pt modelId="{E542F5C9-DE41-45A4-96AE-466F24E8FE97}" type="sibTrans" cxnId="{1AEE6041-9A2F-4896-B685-9893D8FFB898}">
      <dgm:prSet/>
      <dgm:spPr/>
      <dgm:t>
        <a:bodyPr/>
        <a:lstStyle/>
        <a:p>
          <a:endParaRPr lang="it-IT" sz="1200"/>
        </a:p>
      </dgm:t>
    </dgm:pt>
    <dgm:pt modelId="{D5B37B5B-DCF6-42C9-88F2-9C60E0CE8A0A}">
      <dgm:prSet custT="1"/>
      <dgm:spPr/>
      <dgm:t>
        <a:bodyPr/>
        <a:lstStyle/>
        <a:p>
          <a:pPr rtl="0"/>
          <a:r>
            <a:rPr lang="it-IT" sz="1200" b="1" i="1" dirty="0" smtClean="0"/>
            <a:t>Preliminare di strategia</a:t>
          </a:r>
          <a:r>
            <a:rPr lang="it-IT" sz="1200" i="1" dirty="0" smtClean="0"/>
            <a:t>,</a:t>
          </a:r>
          <a:r>
            <a:rPr lang="it-IT" sz="1200" dirty="0" smtClean="0"/>
            <a:t> include un’analisi delle risorse già disponibili in ogni area e le possibili azioni che potrebbero essere applicate con successo per favorire lo sviluppo di lungo periodo; </a:t>
          </a:r>
          <a:endParaRPr lang="it-IT" sz="1200" dirty="0"/>
        </a:p>
      </dgm:t>
    </dgm:pt>
    <dgm:pt modelId="{77DE004E-3B84-4FDA-9EB3-691CD601D4FC}" type="parTrans" cxnId="{870523C5-C47A-49B8-A256-CFB889202DF4}">
      <dgm:prSet/>
      <dgm:spPr/>
      <dgm:t>
        <a:bodyPr/>
        <a:lstStyle/>
        <a:p>
          <a:endParaRPr lang="it-IT" sz="1200"/>
        </a:p>
      </dgm:t>
    </dgm:pt>
    <dgm:pt modelId="{9D4A8E93-7829-4A98-BEE0-661614A5CDF6}" type="sibTrans" cxnId="{870523C5-C47A-49B8-A256-CFB889202DF4}">
      <dgm:prSet/>
      <dgm:spPr/>
      <dgm:t>
        <a:bodyPr/>
        <a:lstStyle/>
        <a:p>
          <a:endParaRPr lang="it-IT" sz="1200"/>
        </a:p>
      </dgm:t>
    </dgm:pt>
    <dgm:pt modelId="{FC946C1B-0A5B-474B-BAA0-1EC5F0273B0D}">
      <dgm:prSet custT="1"/>
      <dgm:spPr/>
      <dgm:t>
        <a:bodyPr/>
        <a:lstStyle/>
        <a:p>
          <a:pPr rtl="0"/>
          <a:r>
            <a:rPr lang="it-IT" sz="1200" b="1" i="1" dirty="0" smtClean="0"/>
            <a:t>Strategie d’area</a:t>
          </a:r>
          <a:r>
            <a:rPr lang="it-IT" sz="1200" dirty="0" smtClean="0"/>
            <a:t>, individua interventi e azioni specifiche, risultati attesi e indicatori di risultato, costituendo la base di riferimento per l’accordo di programma quadro funzionale all’implementazione locale della strategia.</a:t>
          </a:r>
          <a:endParaRPr lang="it-IT" sz="1200" dirty="0"/>
        </a:p>
      </dgm:t>
    </dgm:pt>
    <dgm:pt modelId="{ACDC30B7-3D03-4010-9C99-FE57F719F22E}" type="parTrans" cxnId="{18C81D04-9F45-45B0-8ACC-81059A503D8D}">
      <dgm:prSet/>
      <dgm:spPr/>
      <dgm:t>
        <a:bodyPr/>
        <a:lstStyle/>
        <a:p>
          <a:endParaRPr lang="it-IT" sz="1200"/>
        </a:p>
      </dgm:t>
    </dgm:pt>
    <dgm:pt modelId="{A4E4DAC2-07DE-4AAB-973C-36EF9DBD7391}" type="sibTrans" cxnId="{18C81D04-9F45-45B0-8ACC-81059A503D8D}">
      <dgm:prSet/>
      <dgm:spPr/>
      <dgm:t>
        <a:bodyPr/>
        <a:lstStyle/>
        <a:p>
          <a:endParaRPr lang="it-IT" sz="1200"/>
        </a:p>
      </dgm:t>
    </dgm:pt>
    <dgm:pt modelId="{006E8348-8779-4261-8357-D0B6ED3DDC09}" type="pres">
      <dgm:prSet presAssocID="{A0F82D73-5334-4AF1-A038-EA489631CC34}" presName="CompostProcess" presStyleCnt="0">
        <dgm:presLayoutVars>
          <dgm:dir/>
          <dgm:resizeHandles val="exact"/>
        </dgm:presLayoutVars>
      </dgm:prSet>
      <dgm:spPr/>
      <dgm:t>
        <a:bodyPr/>
        <a:lstStyle/>
        <a:p>
          <a:endParaRPr lang="it-IT"/>
        </a:p>
      </dgm:t>
    </dgm:pt>
    <dgm:pt modelId="{F4B4499B-AB1B-4422-9F02-4113E81A8E40}" type="pres">
      <dgm:prSet presAssocID="{A0F82D73-5334-4AF1-A038-EA489631CC34}" presName="arrow" presStyleLbl="bgShp" presStyleIdx="0" presStyleCnt="1"/>
      <dgm:spPr/>
    </dgm:pt>
    <dgm:pt modelId="{AAD5822E-1339-4FDE-AEF6-2F73DCF5D8B3}" type="pres">
      <dgm:prSet presAssocID="{A0F82D73-5334-4AF1-A038-EA489631CC34}" presName="linearProcess" presStyleCnt="0"/>
      <dgm:spPr/>
    </dgm:pt>
    <dgm:pt modelId="{128347FF-0886-4434-9350-E363CA23309F}" type="pres">
      <dgm:prSet presAssocID="{82FBE0FA-D706-44CC-8B13-6A359E8945BC}" presName="textNode" presStyleLbl="node1" presStyleIdx="0" presStyleCnt="4" custScaleX="76760">
        <dgm:presLayoutVars>
          <dgm:bulletEnabled val="1"/>
        </dgm:presLayoutVars>
      </dgm:prSet>
      <dgm:spPr/>
      <dgm:t>
        <a:bodyPr/>
        <a:lstStyle/>
        <a:p>
          <a:endParaRPr lang="it-IT"/>
        </a:p>
      </dgm:t>
    </dgm:pt>
    <dgm:pt modelId="{01C8156B-2BF4-4C77-B718-F1D9D1E3D046}" type="pres">
      <dgm:prSet presAssocID="{0ED60E84-170B-4C31-89AA-7593E3AF9D16}" presName="sibTrans" presStyleCnt="0"/>
      <dgm:spPr/>
    </dgm:pt>
    <dgm:pt modelId="{5401EC44-9551-4EF3-9630-BD646816190A}" type="pres">
      <dgm:prSet presAssocID="{C23312CE-1148-40A8-B971-E99D06BFFADE}" presName="textNode" presStyleLbl="node1" presStyleIdx="1" presStyleCnt="4" custScaleX="95392" custScaleY="113264">
        <dgm:presLayoutVars>
          <dgm:bulletEnabled val="1"/>
        </dgm:presLayoutVars>
      </dgm:prSet>
      <dgm:spPr/>
      <dgm:t>
        <a:bodyPr/>
        <a:lstStyle/>
        <a:p>
          <a:endParaRPr lang="it-IT"/>
        </a:p>
      </dgm:t>
    </dgm:pt>
    <dgm:pt modelId="{E4CE8E06-0FA9-4AD9-993E-41BB420D8868}" type="pres">
      <dgm:prSet presAssocID="{A754DD9A-F8C4-4BFD-8CA7-AA8AE6292A0D}" presName="sibTrans" presStyleCnt="0"/>
      <dgm:spPr/>
    </dgm:pt>
    <dgm:pt modelId="{F0857E90-2F5A-4BB5-B962-65A96E4CB382}" type="pres">
      <dgm:prSet presAssocID="{DE662015-A768-4FBB-842D-EAF641974EA5}" presName="textNode" presStyleLbl="node1" presStyleIdx="2" presStyleCnt="4" custScaleX="109258" custScaleY="164846">
        <dgm:presLayoutVars>
          <dgm:bulletEnabled val="1"/>
        </dgm:presLayoutVars>
      </dgm:prSet>
      <dgm:spPr/>
      <dgm:t>
        <a:bodyPr/>
        <a:lstStyle/>
        <a:p>
          <a:endParaRPr lang="it-IT"/>
        </a:p>
      </dgm:t>
    </dgm:pt>
    <dgm:pt modelId="{2673B128-8E94-4065-A348-0ED00264E192}" type="pres">
      <dgm:prSet presAssocID="{3B4BC30B-7682-4E08-91CE-273D918C816D}" presName="sibTrans" presStyleCnt="0"/>
      <dgm:spPr/>
    </dgm:pt>
    <dgm:pt modelId="{C3912B24-F392-4768-9D08-24D431F97652}" type="pres">
      <dgm:prSet presAssocID="{363924E6-B831-4066-BD3E-7FCE6207E5C0}" presName="textNode" presStyleLbl="node1" presStyleIdx="3" presStyleCnt="4" custScaleX="122851" custScaleY="250000">
        <dgm:presLayoutVars>
          <dgm:bulletEnabled val="1"/>
        </dgm:presLayoutVars>
      </dgm:prSet>
      <dgm:spPr/>
      <dgm:t>
        <a:bodyPr/>
        <a:lstStyle/>
        <a:p>
          <a:endParaRPr lang="it-IT"/>
        </a:p>
      </dgm:t>
    </dgm:pt>
  </dgm:ptLst>
  <dgm:cxnLst>
    <dgm:cxn modelId="{A71121D9-6FF6-43F7-823A-315F52D174E0}" type="presOf" srcId="{C23312CE-1148-40A8-B971-E99D06BFFADE}" destId="{5401EC44-9551-4EF3-9630-BD646816190A}" srcOrd="0" destOrd="0" presId="urn:microsoft.com/office/officeart/2005/8/layout/hProcess9"/>
    <dgm:cxn modelId="{36AA6964-A019-4F9E-AC89-672C35A34574}" type="presOf" srcId="{FC946C1B-0A5B-474B-BAA0-1EC5F0273B0D}" destId="{C3912B24-F392-4768-9D08-24D431F97652}" srcOrd="0" destOrd="3" presId="urn:microsoft.com/office/officeart/2005/8/layout/hProcess9"/>
    <dgm:cxn modelId="{870523C5-C47A-49B8-A256-CFB889202DF4}" srcId="{363924E6-B831-4066-BD3E-7FCE6207E5C0}" destId="{D5B37B5B-DCF6-42C9-88F2-9C60E0CE8A0A}" srcOrd="1" destOrd="0" parTransId="{77DE004E-3B84-4FDA-9EB3-691CD601D4FC}" sibTransId="{9D4A8E93-7829-4A98-BEE0-661614A5CDF6}"/>
    <dgm:cxn modelId="{1AEE6041-9A2F-4896-B685-9893D8FFB898}" srcId="{363924E6-B831-4066-BD3E-7FCE6207E5C0}" destId="{82E1A825-1F68-4EBE-B10D-D3F82746120D}" srcOrd="0" destOrd="0" parTransId="{E24BF842-308F-44E1-A661-1A03899FBFCF}" sibTransId="{E542F5C9-DE41-45A4-96AE-466F24E8FE97}"/>
    <dgm:cxn modelId="{4C44988C-A473-47A1-9885-77913102D8B1}" srcId="{A0F82D73-5334-4AF1-A038-EA489631CC34}" destId="{82FBE0FA-D706-44CC-8B13-6A359E8945BC}" srcOrd="0" destOrd="0" parTransId="{565E0E48-B108-4427-BEA2-3E5A92DD8E67}" sibTransId="{0ED60E84-170B-4C31-89AA-7593E3AF9D16}"/>
    <dgm:cxn modelId="{09E7E1D9-70E6-4906-AB4E-ECF85108E1C8}" srcId="{A0F82D73-5334-4AF1-A038-EA489631CC34}" destId="{C23312CE-1148-40A8-B971-E99D06BFFADE}" srcOrd="1" destOrd="0" parTransId="{DA87A979-E9D0-4998-940B-AC5EEC50DA89}" sibTransId="{A754DD9A-F8C4-4BFD-8CA7-AA8AE6292A0D}"/>
    <dgm:cxn modelId="{631CEEE7-51F1-496D-ADF6-E30B011E559D}" type="presOf" srcId="{82FBE0FA-D706-44CC-8B13-6A359E8945BC}" destId="{128347FF-0886-4434-9350-E363CA23309F}" srcOrd="0" destOrd="0" presId="urn:microsoft.com/office/officeart/2005/8/layout/hProcess9"/>
    <dgm:cxn modelId="{CE794A2E-B8C2-4F4D-9C1F-01B24C2C9ECF}" srcId="{A0F82D73-5334-4AF1-A038-EA489631CC34}" destId="{363924E6-B831-4066-BD3E-7FCE6207E5C0}" srcOrd="3" destOrd="0" parTransId="{320F7403-7E56-4EC9-9362-B50913F1F6D5}" sibTransId="{2A1703F7-CE28-4846-9170-852F3471C002}"/>
    <dgm:cxn modelId="{04457ECD-981C-4EF4-97E2-861E8F116A3F}" type="presOf" srcId="{A0F82D73-5334-4AF1-A038-EA489631CC34}" destId="{006E8348-8779-4261-8357-D0B6ED3DDC09}" srcOrd="0" destOrd="0" presId="urn:microsoft.com/office/officeart/2005/8/layout/hProcess9"/>
    <dgm:cxn modelId="{7CF99FB0-FA44-466E-A132-D9513F6712A2}" type="presOf" srcId="{D5B37B5B-DCF6-42C9-88F2-9C60E0CE8A0A}" destId="{C3912B24-F392-4768-9D08-24D431F97652}" srcOrd="0" destOrd="2" presId="urn:microsoft.com/office/officeart/2005/8/layout/hProcess9"/>
    <dgm:cxn modelId="{37B5099D-9DA4-4437-9706-F2B857E54516}" type="presOf" srcId="{82E1A825-1F68-4EBE-B10D-D3F82746120D}" destId="{C3912B24-F392-4768-9D08-24D431F97652}" srcOrd="0" destOrd="1" presId="urn:microsoft.com/office/officeart/2005/8/layout/hProcess9"/>
    <dgm:cxn modelId="{9E50A6C4-6660-4A31-A933-A2CF0D227E24}" type="presOf" srcId="{DE662015-A768-4FBB-842D-EAF641974EA5}" destId="{F0857E90-2F5A-4BB5-B962-65A96E4CB382}" srcOrd="0" destOrd="0" presId="urn:microsoft.com/office/officeart/2005/8/layout/hProcess9"/>
    <dgm:cxn modelId="{18C81D04-9F45-45B0-8ACC-81059A503D8D}" srcId="{363924E6-B831-4066-BD3E-7FCE6207E5C0}" destId="{FC946C1B-0A5B-474B-BAA0-1EC5F0273B0D}" srcOrd="2" destOrd="0" parTransId="{ACDC30B7-3D03-4010-9C99-FE57F719F22E}" sibTransId="{A4E4DAC2-07DE-4AAB-973C-36EF9DBD7391}"/>
    <dgm:cxn modelId="{B15CE783-B903-49DE-B604-0B8012747ADB}" type="presOf" srcId="{363924E6-B831-4066-BD3E-7FCE6207E5C0}" destId="{C3912B24-F392-4768-9D08-24D431F97652}" srcOrd="0" destOrd="0" presId="urn:microsoft.com/office/officeart/2005/8/layout/hProcess9"/>
    <dgm:cxn modelId="{E7F5096F-280D-4472-9EA8-12811EDA93D8}" srcId="{A0F82D73-5334-4AF1-A038-EA489631CC34}" destId="{DE662015-A768-4FBB-842D-EAF641974EA5}" srcOrd="2" destOrd="0" parTransId="{C6D81896-0A0A-4E92-A7E8-34AC21C7C289}" sibTransId="{3B4BC30B-7682-4E08-91CE-273D918C816D}"/>
    <dgm:cxn modelId="{F1BD2CED-EBC8-458F-8ECD-F83BEA5B8F90}" type="presParOf" srcId="{006E8348-8779-4261-8357-D0B6ED3DDC09}" destId="{F4B4499B-AB1B-4422-9F02-4113E81A8E40}" srcOrd="0" destOrd="0" presId="urn:microsoft.com/office/officeart/2005/8/layout/hProcess9"/>
    <dgm:cxn modelId="{FA83230C-5626-416B-9970-8DB4FD36798F}" type="presParOf" srcId="{006E8348-8779-4261-8357-D0B6ED3DDC09}" destId="{AAD5822E-1339-4FDE-AEF6-2F73DCF5D8B3}" srcOrd="1" destOrd="0" presId="urn:microsoft.com/office/officeart/2005/8/layout/hProcess9"/>
    <dgm:cxn modelId="{AB22FF59-D359-4E30-8DFD-ACC73AB8DF5A}" type="presParOf" srcId="{AAD5822E-1339-4FDE-AEF6-2F73DCF5D8B3}" destId="{128347FF-0886-4434-9350-E363CA23309F}" srcOrd="0" destOrd="0" presId="urn:microsoft.com/office/officeart/2005/8/layout/hProcess9"/>
    <dgm:cxn modelId="{0A61AEF6-711E-4F22-9EA6-30761E0CD4DD}" type="presParOf" srcId="{AAD5822E-1339-4FDE-AEF6-2F73DCF5D8B3}" destId="{01C8156B-2BF4-4C77-B718-F1D9D1E3D046}" srcOrd="1" destOrd="0" presId="urn:microsoft.com/office/officeart/2005/8/layout/hProcess9"/>
    <dgm:cxn modelId="{C2D6CA5A-9311-4770-8D5B-1D294A618BFE}" type="presParOf" srcId="{AAD5822E-1339-4FDE-AEF6-2F73DCF5D8B3}" destId="{5401EC44-9551-4EF3-9630-BD646816190A}" srcOrd="2" destOrd="0" presId="urn:microsoft.com/office/officeart/2005/8/layout/hProcess9"/>
    <dgm:cxn modelId="{ECF455D1-E670-4528-A8E6-F53D1ED04770}" type="presParOf" srcId="{AAD5822E-1339-4FDE-AEF6-2F73DCF5D8B3}" destId="{E4CE8E06-0FA9-4AD9-993E-41BB420D8868}" srcOrd="3" destOrd="0" presId="urn:microsoft.com/office/officeart/2005/8/layout/hProcess9"/>
    <dgm:cxn modelId="{D32E03C0-9290-4ABA-A8C5-5B0C763C19B5}" type="presParOf" srcId="{AAD5822E-1339-4FDE-AEF6-2F73DCF5D8B3}" destId="{F0857E90-2F5A-4BB5-B962-65A96E4CB382}" srcOrd="4" destOrd="0" presId="urn:microsoft.com/office/officeart/2005/8/layout/hProcess9"/>
    <dgm:cxn modelId="{D500CA09-8808-46AF-B747-F943130880BF}" type="presParOf" srcId="{AAD5822E-1339-4FDE-AEF6-2F73DCF5D8B3}" destId="{2673B128-8E94-4065-A348-0ED00264E192}" srcOrd="5" destOrd="0" presId="urn:microsoft.com/office/officeart/2005/8/layout/hProcess9"/>
    <dgm:cxn modelId="{EF54E300-701A-4E7F-840A-1AC4A26A7508}" type="presParOf" srcId="{AAD5822E-1339-4FDE-AEF6-2F73DCF5D8B3}" destId="{C3912B24-F392-4768-9D08-24D431F97652}"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F07551D-951A-4E17-B78D-F70F62CC575E}" type="doc">
      <dgm:prSet loTypeId="urn:microsoft.com/office/officeart/2005/8/layout/process2" loCatId="process" qsTypeId="urn:microsoft.com/office/officeart/2005/8/quickstyle/3d2" qsCatId="3D" csTypeId="urn:microsoft.com/office/officeart/2005/8/colors/accent1_1" csCatId="accent1" phldr="1"/>
      <dgm:spPr/>
      <dgm:t>
        <a:bodyPr/>
        <a:lstStyle/>
        <a:p>
          <a:endParaRPr lang="it-IT"/>
        </a:p>
      </dgm:t>
    </dgm:pt>
    <dgm:pt modelId="{5988060A-F782-4D31-A7D8-C034D5799EB3}">
      <dgm:prSet custT="1"/>
      <dgm:spPr/>
      <dgm:t>
        <a:bodyPr/>
        <a:lstStyle/>
        <a:p>
          <a:pPr rtl="0"/>
          <a:r>
            <a:rPr lang="it-IT" sz="1200" b="1" i="0" dirty="0" smtClean="0"/>
            <a:t>Preliminari di strategia</a:t>
          </a:r>
          <a:r>
            <a:rPr lang="it-IT" sz="1200" b="0" i="0" dirty="0" smtClean="0"/>
            <a:t>: </a:t>
          </a:r>
          <a:r>
            <a:rPr lang="it-IT" sz="1200" dirty="0" smtClean="0"/>
            <a:t>seguono uno </a:t>
          </a:r>
          <a:r>
            <a:rPr lang="it-IT" sz="1200" b="1" dirty="0" smtClean="0"/>
            <a:t>schema prestabilito </a:t>
          </a:r>
          <a:r>
            <a:rPr lang="it-IT" sz="1200" dirty="0" smtClean="0"/>
            <a:t>che comprende – oltre alla definizione dell’idea guida, delle strategie di sviluppo locale sulle quali puntare, degli attori e dei Comuni coinvolti, dei risultati attesi, delle azioni previste e dei principali indicatori di risultato utilizzabili – tre paragrafi fondamentali per condurre un’analisi specifica relativa alle strategie delineate per l’accesso ai servizi, ovvero i paragrafi su istruzione, salute e mobilità. </a:t>
          </a:r>
          <a:endParaRPr lang="it-IT" sz="1200" dirty="0"/>
        </a:p>
      </dgm:t>
    </dgm:pt>
    <dgm:pt modelId="{ECB45F85-F85B-4839-A8FF-0A2784DBB4A2}" type="parTrans" cxnId="{2C724AD9-0F12-4D9D-A484-A410639BCD41}">
      <dgm:prSet/>
      <dgm:spPr/>
      <dgm:t>
        <a:bodyPr/>
        <a:lstStyle/>
        <a:p>
          <a:endParaRPr lang="it-IT" sz="1200"/>
        </a:p>
      </dgm:t>
    </dgm:pt>
    <dgm:pt modelId="{40FCC381-89BC-40BC-A2D9-23964885AA26}" type="sibTrans" cxnId="{2C724AD9-0F12-4D9D-A484-A410639BCD41}">
      <dgm:prSet custT="1"/>
      <dgm:spPr/>
      <dgm:t>
        <a:bodyPr/>
        <a:lstStyle/>
        <a:p>
          <a:endParaRPr lang="it-IT" sz="1200"/>
        </a:p>
      </dgm:t>
    </dgm:pt>
    <dgm:pt modelId="{A88243AE-30C6-4D37-99B7-50DA54D20704}">
      <dgm:prSet custT="1"/>
      <dgm:spPr/>
      <dgm:t>
        <a:bodyPr/>
        <a:lstStyle/>
        <a:p>
          <a:pPr rtl="0"/>
          <a:r>
            <a:rPr lang="it-IT" sz="1200" dirty="0" smtClean="0"/>
            <a:t>Prima riflessione </a:t>
          </a:r>
          <a:r>
            <a:rPr lang="it-IT" sz="1200" dirty="0" smtClean="0">
              <a:sym typeface="Wingdings" panose="05000000000000000000" pitchFamily="2" charset="2"/>
            </a:rPr>
            <a:t> </a:t>
          </a:r>
          <a:r>
            <a:rPr lang="it-IT" sz="1200" dirty="0" smtClean="0"/>
            <a:t>pregiudizio condizionante l’analisi: ai territori sono state fornite </a:t>
          </a:r>
          <a:r>
            <a:rPr lang="it-IT" sz="1200" b="1" dirty="0" smtClean="0"/>
            <a:t>linee guida </a:t>
          </a:r>
          <a:r>
            <a:rPr lang="it-IT" sz="1200" dirty="0" smtClean="0"/>
            <a:t>per gli interventi previsti in ciascuna delle tre aree tematiche indagate in base alle quali costruire ed elaborare una strategia possibile, ciò rende difficile per i contesti locali svincolarsi da questa struttura e se questo, sotto certi aspetti facilita l’indirizzo dei territori, per altri versi ne limita il potenziale creativo e la capacità di liberarsi da queste maglie. </a:t>
          </a:r>
          <a:endParaRPr lang="it-IT" sz="1200" dirty="0"/>
        </a:p>
      </dgm:t>
    </dgm:pt>
    <dgm:pt modelId="{EA25DA15-EAA7-435E-9062-29BBCD2684DA}" type="parTrans" cxnId="{48EEAE74-FCFC-4853-96E3-81A1194FBFAF}">
      <dgm:prSet/>
      <dgm:spPr/>
      <dgm:t>
        <a:bodyPr/>
        <a:lstStyle/>
        <a:p>
          <a:endParaRPr lang="it-IT" sz="1200"/>
        </a:p>
      </dgm:t>
    </dgm:pt>
    <dgm:pt modelId="{2C7ED3DC-A56B-4898-B275-FFB19F7CF869}" type="sibTrans" cxnId="{48EEAE74-FCFC-4853-96E3-81A1194FBFAF}">
      <dgm:prSet custT="1"/>
      <dgm:spPr/>
      <dgm:t>
        <a:bodyPr/>
        <a:lstStyle/>
        <a:p>
          <a:endParaRPr lang="it-IT" sz="1200"/>
        </a:p>
      </dgm:t>
    </dgm:pt>
    <dgm:pt modelId="{87500261-6E02-4DC4-B15F-F18C47495928}">
      <dgm:prSet custT="1"/>
      <dgm:spPr/>
      <dgm:t>
        <a:bodyPr/>
        <a:lstStyle/>
        <a:p>
          <a:pPr rtl="0"/>
          <a:r>
            <a:rPr lang="it-IT" sz="1200" dirty="0" smtClean="0"/>
            <a:t>Criterio di </a:t>
          </a:r>
          <a:r>
            <a:rPr lang="it-IT" sz="1200" b="1" dirty="0" smtClean="0"/>
            <a:t>selezione delle aree</a:t>
          </a:r>
          <a:r>
            <a:rPr lang="it-IT" sz="1200" dirty="0" smtClean="0"/>
            <a:t>: bilanciamento della rappresentatività delle tre macro aree geografiche italiane per cui si è selezionato a Nord Lombardia e Liguria, al Centro Marche e Toscana, al Sud Campania.</a:t>
          </a:r>
          <a:endParaRPr lang="it-IT" sz="1200" dirty="0"/>
        </a:p>
      </dgm:t>
    </dgm:pt>
    <dgm:pt modelId="{68DF210E-B91C-42DB-B496-B205C80A9EF1}" type="parTrans" cxnId="{2150F662-A7D9-4F1F-A443-49F550D7D090}">
      <dgm:prSet/>
      <dgm:spPr/>
      <dgm:t>
        <a:bodyPr/>
        <a:lstStyle/>
        <a:p>
          <a:endParaRPr lang="it-IT" sz="1200"/>
        </a:p>
      </dgm:t>
    </dgm:pt>
    <dgm:pt modelId="{0FFCDF3F-576F-4C4A-BF22-3933C757726F}" type="sibTrans" cxnId="{2150F662-A7D9-4F1F-A443-49F550D7D090}">
      <dgm:prSet/>
      <dgm:spPr/>
      <dgm:t>
        <a:bodyPr/>
        <a:lstStyle/>
        <a:p>
          <a:endParaRPr lang="it-IT" sz="1200"/>
        </a:p>
      </dgm:t>
    </dgm:pt>
    <dgm:pt modelId="{7C580D9F-D0B4-44F9-AE4C-01F414CDC9E7}" type="pres">
      <dgm:prSet presAssocID="{5F07551D-951A-4E17-B78D-F70F62CC575E}" presName="linearFlow" presStyleCnt="0">
        <dgm:presLayoutVars>
          <dgm:resizeHandles val="exact"/>
        </dgm:presLayoutVars>
      </dgm:prSet>
      <dgm:spPr/>
      <dgm:t>
        <a:bodyPr/>
        <a:lstStyle/>
        <a:p>
          <a:endParaRPr lang="it-IT"/>
        </a:p>
      </dgm:t>
    </dgm:pt>
    <dgm:pt modelId="{020AE803-8194-40ED-8EA7-50CA11DE129F}" type="pres">
      <dgm:prSet presAssocID="{5988060A-F782-4D31-A7D8-C034D5799EB3}" presName="node" presStyleLbl="node1" presStyleIdx="0" presStyleCnt="3" custScaleY="130999">
        <dgm:presLayoutVars>
          <dgm:bulletEnabled val="1"/>
        </dgm:presLayoutVars>
      </dgm:prSet>
      <dgm:spPr/>
      <dgm:t>
        <a:bodyPr/>
        <a:lstStyle/>
        <a:p>
          <a:endParaRPr lang="it-IT"/>
        </a:p>
      </dgm:t>
    </dgm:pt>
    <dgm:pt modelId="{D1CB2C10-A002-4F63-841E-C32AAF1FD759}" type="pres">
      <dgm:prSet presAssocID="{40FCC381-89BC-40BC-A2D9-23964885AA26}" presName="sibTrans" presStyleLbl="sibTrans2D1" presStyleIdx="0" presStyleCnt="2"/>
      <dgm:spPr/>
      <dgm:t>
        <a:bodyPr/>
        <a:lstStyle/>
        <a:p>
          <a:endParaRPr lang="it-IT"/>
        </a:p>
      </dgm:t>
    </dgm:pt>
    <dgm:pt modelId="{D93E1041-46C6-4904-9AE6-8DF0187A6096}" type="pres">
      <dgm:prSet presAssocID="{40FCC381-89BC-40BC-A2D9-23964885AA26}" presName="connectorText" presStyleLbl="sibTrans2D1" presStyleIdx="0" presStyleCnt="2"/>
      <dgm:spPr/>
      <dgm:t>
        <a:bodyPr/>
        <a:lstStyle/>
        <a:p>
          <a:endParaRPr lang="it-IT"/>
        </a:p>
      </dgm:t>
    </dgm:pt>
    <dgm:pt modelId="{A57749CF-D263-48C0-A7E4-3A7E1B807E03}" type="pres">
      <dgm:prSet presAssocID="{A88243AE-30C6-4D37-99B7-50DA54D20704}" presName="node" presStyleLbl="node1" presStyleIdx="1" presStyleCnt="3" custScaleY="119911">
        <dgm:presLayoutVars>
          <dgm:bulletEnabled val="1"/>
        </dgm:presLayoutVars>
      </dgm:prSet>
      <dgm:spPr/>
      <dgm:t>
        <a:bodyPr/>
        <a:lstStyle/>
        <a:p>
          <a:endParaRPr lang="it-IT"/>
        </a:p>
      </dgm:t>
    </dgm:pt>
    <dgm:pt modelId="{4EF60B54-009D-4764-AB72-B3E7CFAB5BC8}" type="pres">
      <dgm:prSet presAssocID="{2C7ED3DC-A56B-4898-B275-FFB19F7CF869}" presName="sibTrans" presStyleLbl="sibTrans2D1" presStyleIdx="1" presStyleCnt="2"/>
      <dgm:spPr/>
      <dgm:t>
        <a:bodyPr/>
        <a:lstStyle/>
        <a:p>
          <a:endParaRPr lang="it-IT"/>
        </a:p>
      </dgm:t>
    </dgm:pt>
    <dgm:pt modelId="{68AF4250-413F-4417-968A-5C390A72E6FC}" type="pres">
      <dgm:prSet presAssocID="{2C7ED3DC-A56B-4898-B275-FFB19F7CF869}" presName="connectorText" presStyleLbl="sibTrans2D1" presStyleIdx="1" presStyleCnt="2"/>
      <dgm:spPr/>
      <dgm:t>
        <a:bodyPr/>
        <a:lstStyle/>
        <a:p>
          <a:endParaRPr lang="it-IT"/>
        </a:p>
      </dgm:t>
    </dgm:pt>
    <dgm:pt modelId="{A11653FB-B7D9-43BC-979B-37B57C77F09E}" type="pres">
      <dgm:prSet presAssocID="{87500261-6E02-4DC4-B15F-F18C47495928}" presName="node" presStyleLbl="node1" presStyleIdx="2" presStyleCnt="3" custScaleY="54562">
        <dgm:presLayoutVars>
          <dgm:bulletEnabled val="1"/>
        </dgm:presLayoutVars>
      </dgm:prSet>
      <dgm:spPr/>
      <dgm:t>
        <a:bodyPr/>
        <a:lstStyle/>
        <a:p>
          <a:endParaRPr lang="it-IT"/>
        </a:p>
      </dgm:t>
    </dgm:pt>
  </dgm:ptLst>
  <dgm:cxnLst>
    <dgm:cxn modelId="{2C724AD9-0F12-4D9D-A484-A410639BCD41}" srcId="{5F07551D-951A-4E17-B78D-F70F62CC575E}" destId="{5988060A-F782-4D31-A7D8-C034D5799EB3}" srcOrd="0" destOrd="0" parTransId="{ECB45F85-F85B-4839-A8FF-0A2784DBB4A2}" sibTransId="{40FCC381-89BC-40BC-A2D9-23964885AA26}"/>
    <dgm:cxn modelId="{2150F662-A7D9-4F1F-A443-49F550D7D090}" srcId="{5F07551D-951A-4E17-B78D-F70F62CC575E}" destId="{87500261-6E02-4DC4-B15F-F18C47495928}" srcOrd="2" destOrd="0" parTransId="{68DF210E-B91C-42DB-B496-B205C80A9EF1}" sibTransId="{0FFCDF3F-576F-4C4A-BF22-3933C757726F}"/>
    <dgm:cxn modelId="{90834888-FDE2-4CA5-8AF1-3EEF9F977B37}" type="presOf" srcId="{40FCC381-89BC-40BC-A2D9-23964885AA26}" destId="{D93E1041-46C6-4904-9AE6-8DF0187A6096}" srcOrd="1" destOrd="0" presId="urn:microsoft.com/office/officeart/2005/8/layout/process2"/>
    <dgm:cxn modelId="{E9D78017-AD8A-4578-9206-8AF809BF81D6}" type="presOf" srcId="{2C7ED3DC-A56B-4898-B275-FFB19F7CF869}" destId="{68AF4250-413F-4417-968A-5C390A72E6FC}" srcOrd="1" destOrd="0" presId="urn:microsoft.com/office/officeart/2005/8/layout/process2"/>
    <dgm:cxn modelId="{48EEAE74-FCFC-4853-96E3-81A1194FBFAF}" srcId="{5F07551D-951A-4E17-B78D-F70F62CC575E}" destId="{A88243AE-30C6-4D37-99B7-50DA54D20704}" srcOrd="1" destOrd="0" parTransId="{EA25DA15-EAA7-435E-9062-29BBCD2684DA}" sibTransId="{2C7ED3DC-A56B-4898-B275-FFB19F7CF869}"/>
    <dgm:cxn modelId="{ADAD3587-070F-4B82-B754-ED1BAEC84149}" type="presOf" srcId="{5F07551D-951A-4E17-B78D-F70F62CC575E}" destId="{7C580D9F-D0B4-44F9-AE4C-01F414CDC9E7}" srcOrd="0" destOrd="0" presId="urn:microsoft.com/office/officeart/2005/8/layout/process2"/>
    <dgm:cxn modelId="{DAE06C95-E52E-4F91-AA07-0583C69B3043}" type="presOf" srcId="{A88243AE-30C6-4D37-99B7-50DA54D20704}" destId="{A57749CF-D263-48C0-A7E4-3A7E1B807E03}" srcOrd="0" destOrd="0" presId="urn:microsoft.com/office/officeart/2005/8/layout/process2"/>
    <dgm:cxn modelId="{C07EDF30-059C-421B-9BB7-542B841C14FC}" type="presOf" srcId="{87500261-6E02-4DC4-B15F-F18C47495928}" destId="{A11653FB-B7D9-43BC-979B-37B57C77F09E}" srcOrd="0" destOrd="0" presId="urn:microsoft.com/office/officeart/2005/8/layout/process2"/>
    <dgm:cxn modelId="{C15B828B-5274-4298-9BED-9354A7CECC12}" type="presOf" srcId="{2C7ED3DC-A56B-4898-B275-FFB19F7CF869}" destId="{4EF60B54-009D-4764-AB72-B3E7CFAB5BC8}" srcOrd="0" destOrd="0" presId="urn:microsoft.com/office/officeart/2005/8/layout/process2"/>
    <dgm:cxn modelId="{0515D444-9715-46F3-8179-59003F8FDB39}" type="presOf" srcId="{5988060A-F782-4D31-A7D8-C034D5799EB3}" destId="{020AE803-8194-40ED-8EA7-50CA11DE129F}" srcOrd="0" destOrd="0" presId="urn:microsoft.com/office/officeart/2005/8/layout/process2"/>
    <dgm:cxn modelId="{A30F8628-D5A7-46E4-9573-19200F9CD897}" type="presOf" srcId="{40FCC381-89BC-40BC-A2D9-23964885AA26}" destId="{D1CB2C10-A002-4F63-841E-C32AAF1FD759}" srcOrd="0" destOrd="0" presId="urn:microsoft.com/office/officeart/2005/8/layout/process2"/>
    <dgm:cxn modelId="{6C78F774-6CA1-4C0D-89E8-3053B879F15F}" type="presParOf" srcId="{7C580D9F-D0B4-44F9-AE4C-01F414CDC9E7}" destId="{020AE803-8194-40ED-8EA7-50CA11DE129F}" srcOrd="0" destOrd="0" presId="urn:microsoft.com/office/officeart/2005/8/layout/process2"/>
    <dgm:cxn modelId="{46340AC7-1705-41FA-9F1F-321666094A2D}" type="presParOf" srcId="{7C580D9F-D0B4-44F9-AE4C-01F414CDC9E7}" destId="{D1CB2C10-A002-4F63-841E-C32AAF1FD759}" srcOrd="1" destOrd="0" presId="urn:microsoft.com/office/officeart/2005/8/layout/process2"/>
    <dgm:cxn modelId="{04627341-77C5-4A61-BCC2-4A2674E93F78}" type="presParOf" srcId="{D1CB2C10-A002-4F63-841E-C32AAF1FD759}" destId="{D93E1041-46C6-4904-9AE6-8DF0187A6096}" srcOrd="0" destOrd="0" presId="urn:microsoft.com/office/officeart/2005/8/layout/process2"/>
    <dgm:cxn modelId="{3EF1BDB2-921C-4383-94E8-9D115BD4C6D3}" type="presParOf" srcId="{7C580D9F-D0B4-44F9-AE4C-01F414CDC9E7}" destId="{A57749CF-D263-48C0-A7E4-3A7E1B807E03}" srcOrd="2" destOrd="0" presId="urn:microsoft.com/office/officeart/2005/8/layout/process2"/>
    <dgm:cxn modelId="{0CF6D262-D453-42C5-A80E-FDBB68B6636F}" type="presParOf" srcId="{7C580D9F-D0B4-44F9-AE4C-01F414CDC9E7}" destId="{4EF60B54-009D-4764-AB72-B3E7CFAB5BC8}" srcOrd="3" destOrd="0" presId="urn:microsoft.com/office/officeart/2005/8/layout/process2"/>
    <dgm:cxn modelId="{64E1A960-4EEB-48A9-AF6F-7EE659BA9A07}" type="presParOf" srcId="{4EF60B54-009D-4764-AB72-B3E7CFAB5BC8}" destId="{68AF4250-413F-4417-968A-5C390A72E6FC}" srcOrd="0" destOrd="0" presId="urn:microsoft.com/office/officeart/2005/8/layout/process2"/>
    <dgm:cxn modelId="{EA4EB5EE-5A80-4A64-9453-200F2990A8F3}" type="presParOf" srcId="{7C580D9F-D0B4-44F9-AE4C-01F414CDC9E7}" destId="{A11653FB-B7D9-43BC-979B-37B57C77F09E}"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0FB510-06ED-4E86-995D-C9094B784DB3}" type="doc">
      <dgm:prSet loTypeId="urn:microsoft.com/office/officeart/2005/8/layout/hList1" loCatId="list" qsTypeId="urn:microsoft.com/office/officeart/2005/8/quickstyle/3d2" qsCatId="3D" csTypeId="urn:microsoft.com/office/officeart/2005/8/colors/accent1_1" csCatId="accent1" phldr="1"/>
      <dgm:spPr/>
      <dgm:t>
        <a:bodyPr/>
        <a:lstStyle/>
        <a:p>
          <a:endParaRPr lang="it-IT"/>
        </a:p>
      </dgm:t>
    </dgm:pt>
    <dgm:pt modelId="{64C94863-062F-4548-8916-1F6C12ABF59B}">
      <dgm:prSet custT="1"/>
      <dgm:spPr/>
      <dgm:t>
        <a:bodyPr/>
        <a:lstStyle/>
        <a:p>
          <a:pPr rtl="0"/>
          <a:r>
            <a:rPr lang="it-IT" sz="1400" b="1" smtClean="0"/>
            <a:t>L’analisi del contenuto:</a:t>
          </a:r>
          <a:endParaRPr lang="it-IT" sz="1400" b="1"/>
        </a:p>
      </dgm:t>
    </dgm:pt>
    <dgm:pt modelId="{8532C77D-F8F5-46CF-BE3D-FABF3257017B}" type="parTrans" cxnId="{E363522D-B4F0-4D93-A476-5FC4B66EB1E7}">
      <dgm:prSet/>
      <dgm:spPr/>
      <dgm:t>
        <a:bodyPr/>
        <a:lstStyle/>
        <a:p>
          <a:endParaRPr lang="it-IT" sz="2000"/>
        </a:p>
      </dgm:t>
    </dgm:pt>
    <dgm:pt modelId="{C820E0DB-67B2-49D2-BCA3-254B6DB99978}" type="sibTrans" cxnId="{E363522D-B4F0-4D93-A476-5FC4B66EB1E7}">
      <dgm:prSet/>
      <dgm:spPr/>
      <dgm:t>
        <a:bodyPr/>
        <a:lstStyle/>
        <a:p>
          <a:endParaRPr lang="it-IT" sz="2000"/>
        </a:p>
      </dgm:t>
    </dgm:pt>
    <dgm:pt modelId="{4ACAE58D-CE00-4212-B45D-50F63C6F4843}">
      <dgm:prSet custT="1"/>
      <dgm:spPr/>
      <dgm:t>
        <a:bodyPr/>
        <a:lstStyle/>
        <a:p>
          <a:pPr rtl="0"/>
          <a:r>
            <a:rPr lang="it-IT" sz="1200" dirty="0" smtClean="0"/>
            <a:t>Da possibilità di comprendere il significato e il senso degli interventi delineati dai territori riallacciandosi alle logiche e alle teorie di sviluppo che li hanno ispirati, ma anche della possibilità di analizzare quegli </a:t>
          </a:r>
          <a:r>
            <a:rPr lang="it-IT" sz="1200" b="1" dirty="0" smtClean="0"/>
            <a:t>aspetti latenti </a:t>
          </a:r>
          <a:r>
            <a:rPr lang="it-IT" sz="1200" dirty="0" smtClean="0"/>
            <a:t>generalmente presenti in un testo e non immediatamente distinguibili attraverso la sola lettura al fine di ricostruire le </a:t>
          </a:r>
          <a:r>
            <a:rPr lang="it-IT" sz="1200" b="1" dirty="0" smtClean="0"/>
            <a:t>reti di significati</a:t>
          </a:r>
          <a:r>
            <a:rPr lang="it-IT" sz="1200" dirty="0" smtClean="0"/>
            <a:t> che sfuggono a quest’ultima e finiscono per costruire una </a:t>
          </a:r>
          <a:r>
            <a:rPr lang="it-IT" sz="1200" b="1" dirty="0" smtClean="0"/>
            <a:t>struttura di significati importante tanto quella manifesta </a:t>
          </a:r>
          <a:r>
            <a:rPr lang="it-IT" sz="1200" dirty="0" smtClean="0"/>
            <a:t>che diviene di indubbio aiuto nel confronto dei contenuti dei diversi preliminari.</a:t>
          </a:r>
          <a:endParaRPr lang="it-IT" sz="1200" dirty="0"/>
        </a:p>
      </dgm:t>
    </dgm:pt>
    <dgm:pt modelId="{235D7EDE-6CE3-4DDB-BCED-8FA29E7F42DB}" type="parTrans" cxnId="{AFF96604-A96F-4455-B43D-ACCD0E10D17E}">
      <dgm:prSet/>
      <dgm:spPr/>
      <dgm:t>
        <a:bodyPr/>
        <a:lstStyle/>
        <a:p>
          <a:endParaRPr lang="it-IT" sz="2000"/>
        </a:p>
      </dgm:t>
    </dgm:pt>
    <dgm:pt modelId="{BB78A038-ADBB-4496-8F5C-B959B4625BD8}" type="sibTrans" cxnId="{AFF96604-A96F-4455-B43D-ACCD0E10D17E}">
      <dgm:prSet/>
      <dgm:spPr/>
      <dgm:t>
        <a:bodyPr/>
        <a:lstStyle/>
        <a:p>
          <a:endParaRPr lang="it-IT" sz="2000"/>
        </a:p>
      </dgm:t>
    </dgm:pt>
    <dgm:pt modelId="{3AD76500-4DA3-4F38-A6C9-E251D00C38D4}">
      <dgm:prSet custT="1"/>
      <dgm:spPr/>
      <dgm:t>
        <a:bodyPr/>
        <a:lstStyle/>
        <a:p>
          <a:pPr rtl="0"/>
          <a:r>
            <a:rPr lang="it-IT" sz="1200" dirty="0" smtClean="0"/>
            <a:t>Può essere considerato come una vasta ed eterogenea gamma di </a:t>
          </a:r>
          <a:r>
            <a:rPr lang="it-IT" sz="1200" b="1" dirty="0" smtClean="0"/>
            <a:t>tecniche per le interpretazioni dei documenti </a:t>
          </a:r>
          <a:r>
            <a:rPr lang="it-IT" sz="1200" dirty="0" smtClean="0"/>
            <a:t>prodotti da processi di comunicazione o di significazione, essendo essi scritti, orali, iconico, audio-video, ipertestuali o multimediali (</a:t>
          </a:r>
          <a:r>
            <a:rPr lang="it-IT" sz="1200" dirty="0" err="1" smtClean="0"/>
            <a:t>Tipaldo</a:t>
          </a:r>
          <a:r>
            <a:rPr lang="it-IT" sz="1200" dirty="0" smtClean="0"/>
            <a:t>, 2014; </a:t>
          </a:r>
          <a:r>
            <a:rPr lang="it-IT" sz="1200" dirty="0" err="1" smtClean="0"/>
            <a:t>Amaturo</a:t>
          </a:r>
          <a:r>
            <a:rPr lang="it-IT" sz="1200" dirty="0" smtClean="0"/>
            <a:t>, </a:t>
          </a:r>
          <a:r>
            <a:rPr lang="it-IT" sz="1200" dirty="0" err="1" smtClean="0"/>
            <a:t>Punziano</a:t>
          </a:r>
          <a:r>
            <a:rPr lang="it-IT" sz="1200" dirty="0" smtClean="0"/>
            <a:t>, 2013). </a:t>
          </a:r>
          <a:endParaRPr lang="it-IT" sz="1200" dirty="0"/>
        </a:p>
      </dgm:t>
    </dgm:pt>
    <dgm:pt modelId="{41A5EF38-DAEC-46CC-AD8A-D37350CE6639}" type="parTrans" cxnId="{A800A2B6-D52B-4B0F-A8A3-EC8B8AA05B2F}">
      <dgm:prSet/>
      <dgm:spPr/>
      <dgm:t>
        <a:bodyPr/>
        <a:lstStyle/>
        <a:p>
          <a:endParaRPr lang="it-IT" sz="2000"/>
        </a:p>
      </dgm:t>
    </dgm:pt>
    <dgm:pt modelId="{B7CF350A-A216-4376-8B2B-4DF17F7B9CC1}" type="sibTrans" cxnId="{A800A2B6-D52B-4B0F-A8A3-EC8B8AA05B2F}">
      <dgm:prSet/>
      <dgm:spPr/>
      <dgm:t>
        <a:bodyPr/>
        <a:lstStyle/>
        <a:p>
          <a:endParaRPr lang="it-IT" sz="2000"/>
        </a:p>
      </dgm:t>
    </dgm:pt>
    <dgm:pt modelId="{A447655A-03D2-4D3E-896A-83B38B361534}">
      <dgm:prSet custT="1"/>
      <dgm:spPr/>
      <dgm:t>
        <a:bodyPr/>
        <a:lstStyle/>
        <a:p>
          <a:pPr rtl="0"/>
          <a:r>
            <a:rPr lang="it-IT" sz="1400" b="1" dirty="0" smtClean="0"/>
            <a:t>Due approcci:</a:t>
          </a:r>
          <a:endParaRPr lang="it-IT" sz="1400" b="1" dirty="0"/>
        </a:p>
      </dgm:t>
    </dgm:pt>
    <dgm:pt modelId="{3E282557-BDE9-4593-A9C6-D7CD232148E2}" type="parTrans" cxnId="{ABF809EE-E037-4A88-80ED-A33A71CE9C8A}">
      <dgm:prSet/>
      <dgm:spPr/>
      <dgm:t>
        <a:bodyPr/>
        <a:lstStyle/>
        <a:p>
          <a:endParaRPr lang="it-IT" sz="2000"/>
        </a:p>
      </dgm:t>
    </dgm:pt>
    <dgm:pt modelId="{52FB6FA0-E569-44BC-B2A7-B9DF4E6A7E12}" type="sibTrans" cxnId="{ABF809EE-E037-4A88-80ED-A33A71CE9C8A}">
      <dgm:prSet/>
      <dgm:spPr/>
      <dgm:t>
        <a:bodyPr/>
        <a:lstStyle/>
        <a:p>
          <a:endParaRPr lang="it-IT" sz="2000"/>
        </a:p>
      </dgm:t>
    </dgm:pt>
    <dgm:pt modelId="{339E885B-F14C-4494-915F-18B0A5C4EC12}">
      <dgm:prSet custT="1"/>
      <dgm:spPr/>
      <dgm:t>
        <a:bodyPr/>
        <a:lstStyle/>
        <a:p>
          <a:pPr rtl="0"/>
          <a:r>
            <a:rPr lang="it-IT" sz="1200" b="1" dirty="0" smtClean="0"/>
            <a:t>Qualitativo</a:t>
          </a:r>
          <a:r>
            <a:rPr lang="it-IT" sz="1200" dirty="0" smtClean="0"/>
            <a:t>: studio di “</a:t>
          </a:r>
          <a:r>
            <a:rPr lang="it-IT" sz="1200" b="1" dirty="0" smtClean="0"/>
            <a:t>unità estese di contenuto</a:t>
          </a:r>
          <a:r>
            <a:rPr lang="it-IT" sz="1200" dirty="0" smtClean="0"/>
            <a:t>”, con un significato proprio e indipendente; scopo - interpretare il contenuto più che spiegare le associazioni tra le diverse partizioni di testo; considera il testo come un insieme di dati non strutturati indagabili attraverso </a:t>
          </a:r>
          <a:r>
            <a:rPr lang="it-IT" sz="1200" b="1" dirty="0" smtClean="0"/>
            <a:t>metodi ermeneutici volti all’interpretazione</a:t>
          </a:r>
          <a:r>
            <a:rPr lang="it-IT" sz="1200" dirty="0" smtClean="0"/>
            <a:t>. </a:t>
          </a:r>
          <a:endParaRPr lang="it-IT" sz="1200" dirty="0"/>
        </a:p>
      </dgm:t>
    </dgm:pt>
    <dgm:pt modelId="{02F5DDC1-1671-48D3-853D-A4B8FAAE489C}" type="parTrans" cxnId="{E3CEEF92-3CC9-49EB-88DB-8097DD0610A7}">
      <dgm:prSet/>
      <dgm:spPr/>
      <dgm:t>
        <a:bodyPr/>
        <a:lstStyle/>
        <a:p>
          <a:endParaRPr lang="it-IT" sz="2000"/>
        </a:p>
      </dgm:t>
    </dgm:pt>
    <dgm:pt modelId="{9DF2E540-702E-47CF-B68A-326174B14CFD}" type="sibTrans" cxnId="{E3CEEF92-3CC9-49EB-88DB-8097DD0610A7}">
      <dgm:prSet/>
      <dgm:spPr/>
      <dgm:t>
        <a:bodyPr/>
        <a:lstStyle/>
        <a:p>
          <a:endParaRPr lang="it-IT" sz="2000"/>
        </a:p>
      </dgm:t>
    </dgm:pt>
    <dgm:pt modelId="{8CDC301A-F2D6-4787-B80C-78DAB8F7C5E4}">
      <dgm:prSet custT="1"/>
      <dgm:spPr/>
      <dgm:t>
        <a:bodyPr/>
        <a:lstStyle/>
        <a:p>
          <a:pPr rtl="0"/>
          <a:r>
            <a:rPr lang="it-IT" sz="1200" b="1" dirty="0" smtClean="0"/>
            <a:t>Quantitativo</a:t>
          </a:r>
          <a:r>
            <a:rPr lang="it-IT" sz="1200" dirty="0" smtClean="0"/>
            <a:t>: analizza il contenuto come un insieme di “</a:t>
          </a:r>
          <a:r>
            <a:rPr lang="it-IT" sz="1200" b="1" dirty="0" smtClean="0"/>
            <a:t>unità minime di senso</a:t>
          </a:r>
          <a:r>
            <a:rPr lang="it-IT" sz="1200" dirty="0" smtClean="0"/>
            <a:t>”, ciò consente l’applicazione dell’analisi statistica del testo con lo scopo di studiare la relazione tra queste unità, sia rispetto ad altre unità presenti nel testo sia rispetto ad ogni singolo testo incluso nell’analisi; obiettivo - ricostruire l’intera struttura del testo a partire dall’analisi sistematica e statistica delle singole parti che lo compongono; - mettere in evidenza le dimensioni latenti concentrandosi sui meccanismi di associazione relazionali tra “unità minime di significato” e “unità di contesto” alle quali queste si riferiscono; il testo è un insieme di dati comparabili ai dati numerici, su cui può essere applicata </a:t>
          </a:r>
          <a:r>
            <a:rPr lang="it-IT" sz="1200" b="1" dirty="0" smtClean="0"/>
            <a:t>l’analisi statistica </a:t>
          </a:r>
          <a:r>
            <a:rPr lang="it-IT" sz="1200" dirty="0" smtClean="0"/>
            <a:t>applicabili a qualunque tipo di documento senza necessariamente avere alcuna conoscenza pregressa rispetto ai contenuti stessi. </a:t>
          </a:r>
          <a:endParaRPr lang="it-IT" sz="1200" dirty="0"/>
        </a:p>
      </dgm:t>
    </dgm:pt>
    <dgm:pt modelId="{EE861CA2-41B2-4CC5-A711-470F5351585A}" type="parTrans" cxnId="{9C25CE4D-123D-4FBF-8385-FDBB92ED866A}">
      <dgm:prSet/>
      <dgm:spPr/>
      <dgm:t>
        <a:bodyPr/>
        <a:lstStyle/>
        <a:p>
          <a:endParaRPr lang="it-IT" sz="2000"/>
        </a:p>
      </dgm:t>
    </dgm:pt>
    <dgm:pt modelId="{62BA9E7B-B074-4DBF-AF64-FC7D5FFFF2BF}" type="sibTrans" cxnId="{9C25CE4D-123D-4FBF-8385-FDBB92ED866A}">
      <dgm:prSet/>
      <dgm:spPr/>
      <dgm:t>
        <a:bodyPr/>
        <a:lstStyle/>
        <a:p>
          <a:endParaRPr lang="it-IT" sz="2000"/>
        </a:p>
      </dgm:t>
    </dgm:pt>
    <dgm:pt modelId="{618BDF39-6D82-4E2D-A321-9971130F3BBA}" type="pres">
      <dgm:prSet presAssocID="{7E0FB510-06ED-4E86-995D-C9094B784DB3}" presName="Name0" presStyleCnt="0">
        <dgm:presLayoutVars>
          <dgm:dir/>
          <dgm:animLvl val="lvl"/>
          <dgm:resizeHandles val="exact"/>
        </dgm:presLayoutVars>
      </dgm:prSet>
      <dgm:spPr/>
      <dgm:t>
        <a:bodyPr/>
        <a:lstStyle/>
        <a:p>
          <a:endParaRPr lang="it-IT"/>
        </a:p>
      </dgm:t>
    </dgm:pt>
    <dgm:pt modelId="{23932EF9-CEED-4881-AE1A-EEC2B68EECDA}" type="pres">
      <dgm:prSet presAssocID="{64C94863-062F-4548-8916-1F6C12ABF59B}" presName="composite" presStyleCnt="0"/>
      <dgm:spPr/>
    </dgm:pt>
    <dgm:pt modelId="{E41F6B43-4B6B-4E06-8D56-9F7C9027F27C}" type="pres">
      <dgm:prSet presAssocID="{64C94863-062F-4548-8916-1F6C12ABF59B}" presName="parTx" presStyleLbl="alignNode1" presStyleIdx="0" presStyleCnt="2">
        <dgm:presLayoutVars>
          <dgm:chMax val="0"/>
          <dgm:chPref val="0"/>
          <dgm:bulletEnabled val="1"/>
        </dgm:presLayoutVars>
      </dgm:prSet>
      <dgm:spPr/>
      <dgm:t>
        <a:bodyPr/>
        <a:lstStyle/>
        <a:p>
          <a:endParaRPr lang="it-IT"/>
        </a:p>
      </dgm:t>
    </dgm:pt>
    <dgm:pt modelId="{187E0C73-51F5-449C-83A2-DA59CEC5EF82}" type="pres">
      <dgm:prSet presAssocID="{64C94863-062F-4548-8916-1F6C12ABF59B}" presName="desTx" presStyleLbl="alignAccFollowNode1" presStyleIdx="0" presStyleCnt="2">
        <dgm:presLayoutVars>
          <dgm:bulletEnabled val="1"/>
        </dgm:presLayoutVars>
      </dgm:prSet>
      <dgm:spPr/>
      <dgm:t>
        <a:bodyPr/>
        <a:lstStyle/>
        <a:p>
          <a:endParaRPr lang="it-IT"/>
        </a:p>
      </dgm:t>
    </dgm:pt>
    <dgm:pt modelId="{C7EA51EE-205E-4E66-A21E-D0161166DCCE}" type="pres">
      <dgm:prSet presAssocID="{C820E0DB-67B2-49D2-BCA3-254B6DB99978}" presName="space" presStyleCnt="0"/>
      <dgm:spPr/>
    </dgm:pt>
    <dgm:pt modelId="{7600407F-6CCF-4571-80F6-C47A80D5335B}" type="pres">
      <dgm:prSet presAssocID="{A447655A-03D2-4D3E-896A-83B38B361534}" presName="composite" presStyleCnt="0"/>
      <dgm:spPr/>
    </dgm:pt>
    <dgm:pt modelId="{CB647867-9AD9-4F70-A85F-60493C17F8AF}" type="pres">
      <dgm:prSet presAssocID="{A447655A-03D2-4D3E-896A-83B38B361534}" presName="parTx" presStyleLbl="alignNode1" presStyleIdx="1" presStyleCnt="2" custScaleX="119302">
        <dgm:presLayoutVars>
          <dgm:chMax val="0"/>
          <dgm:chPref val="0"/>
          <dgm:bulletEnabled val="1"/>
        </dgm:presLayoutVars>
      </dgm:prSet>
      <dgm:spPr/>
      <dgm:t>
        <a:bodyPr/>
        <a:lstStyle/>
        <a:p>
          <a:endParaRPr lang="it-IT"/>
        </a:p>
      </dgm:t>
    </dgm:pt>
    <dgm:pt modelId="{25F070EB-9397-418F-BEA7-8C448E65AF16}" type="pres">
      <dgm:prSet presAssocID="{A447655A-03D2-4D3E-896A-83B38B361534}" presName="desTx" presStyleLbl="alignAccFollowNode1" presStyleIdx="1" presStyleCnt="2" custScaleX="119117">
        <dgm:presLayoutVars>
          <dgm:bulletEnabled val="1"/>
        </dgm:presLayoutVars>
      </dgm:prSet>
      <dgm:spPr/>
      <dgm:t>
        <a:bodyPr/>
        <a:lstStyle/>
        <a:p>
          <a:endParaRPr lang="it-IT"/>
        </a:p>
      </dgm:t>
    </dgm:pt>
  </dgm:ptLst>
  <dgm:cxnLst>
    <dgm:cxn modelId="{9AF8312C-5350-4E6B-AE90-C9C5FDF827E5}" type="presOf" srcId="{339E885B-F14C-4494-915F-18B0A5C4EC12}" destId="{25F070EB-9397-418F-BEA7-8C448E65AF16}" srcOrd="0" destOrd="0" presId="urn:microsoft.com/office/officeart/2005/8/layout/hList1"/>
    <dgm:cxn modelId="{E363522D-B4F0-4D93-A476-5FC4B66EB1E7}" srcId="{7E0FB510-06ED-4E86-995D-C9094B784DB3}" destId="{64C94863-062F-4548-8916-1F6C12ABF59B}" srcOrd="0" destOrd="0" parTransId="{8532C77D-F8F5-46CF-BE3D-FABF3257017B}" sibTransId="{C820E0DB-67B2-49D2-BCA3-254B6DB99978}"/>
    <dgm:cxn modelId="{E3CEEF92-3CC9-49EB-88DB-8097DD0610A7}" srcId="{A447655A-03D2-4D3E-896A-83B38B361534}" destId="{339E885B-F14C-4494-915F-18B0A5C4EC12}" srcOrd="0" destOrd="0" parTransId="{02F5DDC1-1671-48D3-853D-A4B8FAAE489C}" sibTransId="{9DF2E540-702E-47CF-B68A-326174B14CFD}"/>
    <dgm:cxn modelId="{429A4DFA-7E43-46A6-9FCE-032C9EABFEB4}" type="presOf" srcId="{7E0FB510-06ED-4E86-995D-C9094B784DB3}" destId="{618BDF39-6D82-4E2D-A321-9971130F3BBA}" srcOrd="0" destOrd="0" presId="urn:microsoft.com/office/officeart/2005/8/layout/hList1"/>
    <dgm:cxn modelId="{AB4DA23F-C9FE-4545-9A6C-338E905C3A04}" type="presOf" srcId="{4ACAE58D-CE00-4212-B45D-50F63C6F4843}" destId="{187E0C73-51F5-449C-83A2-DA59CEC5EF82}" srcOrd="0" destOrd="0" presId="urn:microsoft.com/office/officeart/2005/8/layout/hList1"/>
    <dgm:cxn modelId="{ABF809EE-E037-4A88-80ED-A33A71CE9C8A}" srcId="{7E0FB510-06ED-4E86-995D-C9094B784DB3}" destId="{A447655A-03D2-4D3E-896A-83B38B361534}" srcOrd="1" destOrd="0" parTransId="{3E282557-BDE9-4593-A9C6-D7CD232148E2}" sibTransId="{52FB6FA0-E569-44BC-B2A7-B9DF4E6A7E12}"/>
    <dgm:cxn modelId="{A800A2B6-D52B-4B0F-A8A3-EC8B8AA05B2F}" srcId="{64C94863-062F-4548-8916-1F6C12ABF59B}" destId="{3AD76500-4DA3-4F38-A6C9-E251D00C38D4}" srcOrd="1" destOrd="0" parTransId="{41A5EF38-DAEC-46CC-AD8A-D37350CE6639}" sibTransId="{B7CF350A-A216-4376-8B2B-4DF17F7B9CC1}"/>
    <dgm:cxn modelId="{698B4030-3A09-45CC-BC29-933583347B2A}" type="presOf" srcId="{8CDC301A-F2D6-4787-B80C-78DAB8F7C5E4}" destId="{25F070EB-9397-418F-BEA7-8C448E65AF16}" srcOrd="0" destOrd="1" presId="urn:microsoft.com/office/officeart/2005/8/layout/hList1"/>
    <dgm:cxn modelId="{A1136946-8D74-47D6-A37E-DF7CEB005EC4}" type="presOf" srcId="{64C94863-062F-4548-8916-1F6C12ABF59B}" destId="{E41F6B43-4B6B-4E06-8D56-9F7C9027F27C}" srcOrd="0" destOrd="0" presId="urn:microsoft.com/office/officeart/2005/8/layout/hList1"/>
    <dgm:cxn modelId="{9C25CE4D-123D-4FBF-8385-FDBB92ED866A}" srcId="{A447655A-03D2-4D3E-896A-83B38B361534}" destId="{8CDC301A-F2D6-4787-B80C-78DAB8F7C5E4}" srcOrd="1" destOrd="0" parTransId="{EE861CA2-41B2-4CC5-A711-470F5351585A}" sibTransId="{62BA9E7B-B074-4DBF-AF64-FC7D5FFFF2BF}"/>
    <dgm:cxn modelId="{25B74172-0FAB-4F7E-AA04-66CD0140CCC5}" type="presOf" srcId="{3AD76500-4DA3-4F38-A6C9-E251D00C38D4}" destId="{187E0C73-51F5-449C-83A2-DA59CEC5EF82}" srcOrd="0" destOrd="1" presId="urn:microsoft.com/office/officeart/2005/8/layout/hList1"/>
    <dgm:cxn modelId="{6F3C789A-2D9E-420E-91CF-4CEA6B14E544}" type="presOf" srcId="{A447655A-03D2-4D3E-896A-83B38B361534}" destId="{CB647867-9AD9-4F70-A85F-60493C17F8AF}" srcOrd="0" destOrd="0" presId="urn:microsoft.com/office/officeart/2005/8/layout/hList1"/>
    <dgm:cxn modelId="{AFF96604-A96F-4455-B43D-ACCD0E10D17E}" srcId="{64C94863-062F-4548-8916-1F6C12ABF59B}" destId="{4ACAE58D-CE00-4212-B45D-50F63C6F4843}" srcOrd="0" destOrd="0" parTransId="{235D7EDE-6CE3-4DDB-BCED-8FA29E7F42DB}" sibTransId="{BB78A038-ADBB-4496-8F5C-B959B4625BD8}"/>
    <dgm:cxn modelId="{4F3BB34E-940B-4142-82C0-FA03B3A79D18}" type="presParOf" srcId="{618BDF39-6D82-4E2D-A321-9971130F3BBA}" destId="{23932EF9-CEED-4881-AE1A-EEC2B68EECDA}" srcOrd="0" destOrd="0" presId="urn:microsoft.com/office/officeart/2005/8/layout/hList1"/>
    <dgm:cxn modelId="{0CC2D896-97BA-44CF-8602-5962395F1790}" type="presParOf" srcId="{23932EF9-CEED-4881-AE1A-EEC2B68EECDA}" destId="{E41F6B43-4B6B-4E06-8D56-9F7C9027F27C}" srcOrd="0" destOrd="0" presId="urn:microsoft.com/office/officeart/2005/8/layout/hList1"/>
    <dgm:cxn modelId="{D3A6D61F-78E1-4EF3-A2CE-0288B3F30E3B}" type="presParOf" srcId="{23932EF9-CEED-4881-AE1A-EEC2B68EECDA}" destId="{187E0C73-51F5-449C-83A2-DA59CEC5EF82}" srcOrd="1" destOrd="0" presId="urn:microsoft.com/office/officeart/2005/8/layout/hList1"/>
    <dgm:cxn modelId="{32DFDB3F-4B64-49E9-B387-CC05C74DBF6C}" type="presParOf" srcId="{618BDF39-6D82-4E2D-A321-9971130F3BBA}" destId="{C7EA51EE-205E-4E66-A21E-D0161166DCCE}" srcOrd="1" destOrd="0" presId="urn:microsoft.com/office/officeart/2005/8/layout/hList1"/>
    <dgm:cxn modelId="{03B3E805-2FCF-409C-B1D7-4637E8358AD4}" type="presParOf" srcId="{618BDF39-6D82-4E2D-A321-9971130F3BBA}" destId="{7600407F-6CCF-4571-80F6-C47A80D5335B}" srcOrd="2" destOrd="0" presId="urn:microsoft.com/office/officeart/2005/8/layout/hList1"/>
    <dgm:cxn modelId="{0E5C077B-541F-4BF4-A09B-EB4C7A8AAC36}" type="presParOf" srcId="{7600407F-6CCF-4571-80F6-C47A80D5335B}" destId="{CB647867-9AD9-4F70-A85F-60493C17F8AF}" srcOrd="0" destOrd="0" presId="urn:microsoft.com/office/officeart/2005/8/layout/hList1"/>
    <dgm:cxn modelId="{AA44F6DC-55F7-4695-981D-1E0138532FC7}" type="presParOf" srcId="{7600407F-6CCF-4571-80F6-C47A80D5335B}" destId="{25F070EB-9397-418F-BEA7-8C448E65AF1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A59CC2-277E-4C72-B53C-375B8921C8B2}">
      <dsp:nvSpPr>
        <dsp:cNvPr id="0" name=""/>
        <dsp:cNvSpPr/>
      </dsp:nvSpPr>
      <dsp:spPr>
        <a:xfrm>
          <a:off x="6104" y="781151"/>
          <a:ext cx="656412" cy="656412"/>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CD149E-66D4-4672-B464-2A4DCDF52C50}">
      <dsp:nvSpPr>
        <dsp:cNvPr id="0" name=""/>
        <dsp:cNvSpPr/>
      </dsp:nvSpPr>
      <dsp:spPr>
        <a:xfrm>
          <a:off x="71745" y="846792"/>
          <a:ext cx="525129" cy="525129"/>
        </a:xfrm>
        <a:prstGeom prst="pie">
          <a:avLst>
            <a:gd name="adj1" fmla="val 12600000"/>
            <a:gd name="adj2" fmla="val 16200000"/>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B802A6-A83E-423D-8CAC-8D9F71091A84}">
      <dsp:nvSpPr>
        <dsp:cNvPr id="0" name=""/>
        <dsp:cNvSpPr/>
      </dsp:nvSpPr>
      <dsp:spPr>
        <a:xfrm rot="16200000">
          <a:off x="-748770" y="2258079"/>
          <a:ext cx="1903595" cy="393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244600" rtl="0">
            <a:lnSpc>
              <a:spcPct val="90000"/>
            </a:lnSpc>
            <a:spcBef>
              <a:spcPct val="0"/>
            </a:spcBef>
            <a:spcAft>
              <a:spcPct val="35000"/>
            </a:spcAft>
          </a:pPr>
          <a:r>
            <a:rPr lang="it-IT" sz="2800" kern="1200" smtClean="0"/>
            <a:t>Cosa?</a:t>
          </a:r>
          <a:endParaRPr lang="it-IT" sz="2800" kern="1200"/>
        </a:p>
      </dsp:txBody>
      <dsp:txXfrm>
        <a:off x="-748770" y="2258079"/>
        <a:ext cx="1903595" cy="393847"/>
      </dsp:txXfrm>
    </dsp:sp>
    <dsp:sp modelId="{B3D29F8B-2B5C-43C4-BD32-64CABB70B450}">
      <dsp:nvSpPr>
        <dsp:cNvPr id="0" name=""/>
        <dsp:cNvSpPr/>
      </dsp:nvSpPr>
      <dsp:spPr>
        <a:xfrm>
          <a:off x="465592" y="307077"/>
          <a:ext cx="1211632" cy="3573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rtl="0">
            <a:lnSpc>
              <a:spcPct val="90000"/>
            </a:lnSpc>
            <a:spcBef>
              <a:spcPct val="0"/>
            </a:spcBef>
            <a:spcAft>
              <a:spcPct val="35000"/>
            </a:spcAft>
          </a:pPr>
          <a:r>
            <a:rPr lang="it-IT" sz="1400" kern="1200" dirty="0" smtClean="0"/>
            <a:t>Esplorazione dei processi di </a:t>
          </a:r>
          <a:r>
            <a:rPr lang="it-IT" sz="1400" b="1" i="1" kern="1200" dirty="0" err="1" smtClean="0"/>
            <a:t>strategy-making</a:t>
          </a:r>
          <a:r>
            <a:rPr lang="it-IT" sz="1400" b="1" kern="1200" dirty="0" smtClean="0"/>
            <a:t>, </a:t>
          </a:r>
          <a:r>
            <a:rPr lang="it-IT" sz="1400" b="1" i="1" kern="1200" dirty="0" err="1" smtClean="0"/>
            <a:t>decision-making</a:t>
          </a:r>
          <a:r>
            <a:rPr lang="it-IT" sz="1400" b="1" kern="1200" dirty="0" smtClean="0"/>
            <a:t> e </a:t>
          </a:r>
          <a:r>
            <a:rPr lang="it-IT" sz="1400" b="1" i="1" kern="1200" dirty="0" smtClean="0"/>
            <a:t>policy-</a:t>
          </a:r>
          <a:r>
            <a:rPr lang="it-IT" sz="1400" b="1" i="1" kern="1200" dirty="0" err="1" smtClean="0"/>
            <a:t>making</a:t>
          </a:r>
          <a:r>
            <a:rPr lang="it-IT" sz="1400" b="1" kern="1200" dirty="0" smtClean="0"/>
            <a:t> </a:t>
          </a:r>
          <a:r>
            <a:rPr lang="it-IT" sz="1400" kern="1200" dirty="0" smtClean="0"/>
            <a:t>relativi al </a:t>
          </a:r>
          <a:r>
            <a:rPr lang="it-IT" sz="1400" b="1" kern="1200" dirty="0" smtClean="0"/>
            <a:t>miglioramento dell’accesso ai servizi di base </a:t>
          </a:r>
          <a:r>
            <a:rPr lang="it-IT" sz="1400" kern="1200" dirty="0" smtClean="0"/>
            <a:t>in alcune </a:t>
          </a:r>
          <a:r>
            <a:rPr lang="it-IT" sz="1400" b="1" kern="1200" dirty="0" smtClean="0"/>
            <a:t>aree interne italiane</a:t>
          </a:r>
          <a:r>
            <a:rPr lang="it-IT" sz="1400" kern="1200" dirty="0" smtClean="0"/>
            <a:t>. </a:t>
          </a:r>
          <a:endParaRPr lang="it-IT" sz="1400" kern="1200" dirty="0"/>
        </a:p>
      </dsp:txBody>
      <dsp:txXfrm>
        <a:off x="465592" y="307077"/>
        <a:ext cx="1211632" cy="3573797"/>
      </dsp:txXfrm>
    </dsp:sp>
    <dsp:sp modelId="{AD4BF032-E49C-4619-A152-F120914065FB}">
      <dsp:nvSpPr>
        <dsp:cNvPr id="0" name=""/>
        <dsp:cNvSpPr/>
      </dsp:nvSpPr>
      <dsp:spPr>
        <a:xfrm>
          <a:off x="1895288" y="781151"/>
          <a:ext cx="656412" cy="656412"/>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D35B6B-1640-4AAD-AFBD-FA3FAB973540}">
      <dsp:nvSpPr>
        <dsp:cNvPr id="0" name=""/>
        <dsp:cNvSpPr/>
      </dsp:nvSpPr>
      <dsp:spPr>
        <a:xfrm>
          <a:off x="1960929" y="846792"/>
          <a:ext cx="525129" cy="525129"/>
        </a:xfrm>
        <a:prstGeom prst="pie">
          <a:avLst>
            <a:gd name="adj1" fmla="val 9000000"/>
            <a:gd name="adj2" fmla="val 16200000"/>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AD6911-F24E-41E8-8CC1-958626E051EF}">
      <dsp:nvSpPr>
        <dsp:cNvPr id="0" name=""/>
        <dsp:cNvSpPr/>
      </dsp:nvSpPr>
      <dsp:spPr>
        <a:xfrm rot="16200000">
          <a:off x="1140414" y="2258079"/>
          <a:ext cx="1903595" cy="393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244600" rtl="0">
            <a:lnSpc>
              <a:spcPct val="90000"/>
            </a:lnSpc>
            <a:spcBef>
              <a:spcPct val="0"/>
            </a:spcBef>
            <a:spcAft>
              <a:spcPct val="35000"/>
            </a:spcAft>
          </a:pPr>
          <a:r>
            <a:rPr lang="it-IT" sz="2800" kern="1200" dirty="0" smtClean="0"/>
            <a:t>Come?</a:t>
          </a:r>
          <a:endParaRPr lang="it-IT" sz="2800" kern="1200" dirty="0"/>
        </a:p>
      </dsp:txBody>
      <dsp:txXfrm>
        <a:off x="1140414" y="2258079"/>
        <a:ext cx="1903595" cy="393847"/>
      </dsp:txXfrm>
    </dsp:sp>
    <dsp:sp modelId="{57402228-D063-4FE6-AFF1-169C7BBE9FD3}">
      <dsp:nvSpPr>
        <dsp:cNvPr id="0" name=""/>
        <dsp:cNvSpPr/>
      </dsp:nvSpPr>
      <dsp:spPr>
        <a:xfrm>
          <a:off x="2354777" y="307077"/>
          <a:ext cx="1468079" cy="3573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rtl="0">
            <a:lnSpc>
              <a:spcPct val="90000"/>
            </a:lnSpc>
            <a:spcBef>
              <a:spcPct val="0"/>
            </a:spcBef>
            <a:spcAft>
              <a:spcPct val="35000"/>
            </a:spcAft>
          </a:pPr>
          <a:r>
            <a:rPr lang="it-IT" sz="1400" kern="1200" dirty="0" smtClean="0"/>
            <a:t>Applicazione di un’</a:t>
          </a:r>
          <a:r>
            <a:rPr lang="it-IT" sz="1400" b="1" kern="1200" dirty="0" smtClean="0"/>
            <a:t>analisi del contenuto multi-dimensionale e relazionale dei documenti di programmazione</a:t>
          </a:r>
          <a:r>
            <a:rPr lang="it-IT" sz="1400" kern="1200" dirty="0" smtClean="0"/>
            <a:t> prodotti nell’ambito della Strategia Nazionale Aree Interne Italiana (</a:t>
          </a:r>
          <a:r>
            <a:rPr lang="it-IT" sz="1400" b="1" kern="1200" dirty="0" smtClean="0"/>
            <a:t>SNAI</a:t>
          </a:r>
          <a:r>
            <a:rPr lang="it-IT" sz="1400" kern="1200" dirty="0" smtClean="0"/>
            <a:t>).</a:t>
          </a:r>
          <a:endParaRPr lang="it-IT" sz="1400" kern="1200" dirty="0"/>
        </a:p>
      </dsp:txBody>
      <dsp:txXfrm>
        <a:off x="2354777" y="307077"/>
        <a:ext cx="1468079" cy="3573797"/>
      </dsp:txXfrm>
    </dsp:sp>
    <dsp:sp modelId="{C44E95FC-F9A8-4890-A1B3-F4DF3765EB95}">
      <dsp:nvSpPr>
        <dsp:cNvPr id="0" name=""/>
        <dsp:cNvSpPr/>
      </dsp:nvSpPr>
      <dsp:spPr>
        <a:xfrm>
          <a:off x="4040920" y="781151"/>
          <a:ext cx="656412" cy="656412"/>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2BFD23-7873-4CA7-BD0D-B47A6FC6E2D2}">
      <dsp:nvSpPr>
        <dsp:cNvPr id="0" name=""/>
        <dsp:cNvSpPr/>
      </dsp:nvSpPr>
      <dsp:spPr>
        <a:xfrm>
          <a:off x="4106561" y="846792"/>
          <a:ext cx="525129" cy="525129"/>
        </a:xfrm>
        <a:prstGeom prst="pie">
          <a:avLst>
            <a:gd name="adj1" fmla="val 5400000"/>
            <a:gd name="adj2" fmla="val 16200000"/>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3C0777-3208-40D6-B8DC-34B5747487DC}">
      <dsp:nvSpPr>
        <dsp:cNvPr id="0" name=""/>
        <dsp:cNvSpPr/>
      </dsp:nvSpPr>
      <dsp:spPr>
        <a:xfrm rot="16200000">
          <a:off x="3286046" y="2258079"/>
          <a:ext cx="1903595" cy="393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244600" rtl="0">
            <a:lnSpc>
              <a:spcPct val="90000"/>
            </a:lnSpc>
            <a:spcBef>
              <a:spcPct val="0"/>
            </a:spcBef>
            <a:spcAft>
              <a:spcPct val="35000"/>
            </a:spcAft>
          </a:pPr>
          <a:r>
            <a:rPr lang="it-IT" sz="2800" kern="1200" dirty="0" smtClean="0"/>
            <a:t>Obiettivi:</a:t>
          </a:r>
          <a:endParaRPr lang="it-IT" sz="2800" kern="1200" dirty="0"/>
        </a:p>
      </dsp:txBody>
      <dsp:txXfrm>
        <a:off x="3286046" y="2258079"/>
        <a:ext cx="1903595" cy="393847"/>
      </dsp:txXfrm>
    </dsp:sp>
    <dsp:sp modelId="{EE6C4CAE-67DC-40FB-AB75-E51BD18C1500}">
      <dsp:nvSpPr>
        <dsp:cNvPr id="0" name=""/>
        <dsp:cNvSpPr/>
      </dsp:nvSpPr>
      <dsp:spPr>
        <a:xfrm>
          <a:off x="4500409" y="307077"/>
          <a:ext cx="3677366" cy="35737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622300" rtl="0">
            <a:lnSpc>
              <a:spcPct val="90000"/>
            </a:lnSpc>
            <a:spcBef>
              <a:spcPct val="0"/>
            </a:spcBef>
            <a:spcAft>
              <a:spcPct val="35000"/>
            </a:spcAft>
          </a:pPr>
          <a:r>
            <a:rPr lang="it-IT" sz="1400" kern="1200" dirty="0" smtClean="0"/>
            <a:t>1. Comprendere quali sono le </a:t>
          </a:r>
          <a:r>
            <a:rPr lang="it-IT" sz="1400" b="1" kern="1200" dirty="0" smtClean="0"/>
            <a:t>differenze o le similitudini tra le concezioni emergenti </a:t>
          </a:r>
          <a:r>
            <a:rPr lang="it-IT" sz="1400" kern="1200" dirty="0" smtClean="0"/>
            <a:t>rispetto ai servizi di base e come queste si inseriscano nel processo generale di </a:t>
          </a:r>
          <a:r>
            <a:rPr lang="it-IT" sz="1400" b="1" kern="1200" dirty="0" smtClean="0"/>
            <a:t>definizione delle politiche locali </a:t>
          </a:r>
          <a:r>
            <a:rPr lang="it-IT" sz="1400" kern="1200" dirty="0" smtClean="0"/>
            <a:t>(applicazione di analisi delle corrispondenze lessicali su dati testuali): ispezionare le strategie pianificate per migliorare l’accesso ai servizi di base.</a:t>
          </a:r>
          <a:endParaRPr lang="it-IT" sz="1400" kern="1200" dirty="0"/>
        </a:p>
        <a:p>
          <a:pPr lvl="0" algn="l" defTabSz="622300" rtl="0">
            <a:lnSpc>
              <a:spcPct val="90000"/>
            </a:lnSpc>
            <a:spcBef>
              <a:spcPct val="0"/>
            </a:spcBef>
            <a:spcAft>
              <a:spcPct val="35000"/>
            </a:spcAft>
          </a:pPr>
          <a:r>
            <a:rPr lang="it-IT" sz="1400" kern="1200" dirty="0" smtClean="0"/>
            <a:t>2. Identificare le dimensioni di significato latente alla base della </a:t>
          </a:r>
          <a:r>
            <a:rPr lang="it-IT" sz="1400" b="1" kern="1200" dirty="0" smtClean="0"/>
            <a:t>definizione dei diversi concetti di miglioramento </a:t>
          </a:r>
          <a:r>
            <a:rPr lang="it-IT" sz="1400" kern="1200" dirty="0" smtClean="0"/>
            <a:t>delle strategie d’accesso ai servizi di base: esplorazione dei modi in cui le </a:t>
          </a:r>
          <a:r>
            <a:rPr lang="it-IT" sz="1400" b="1" kern="1200" dirty="0" smtClean="0"/>
            <a:t>strategie</a:t>
          </a:r>
          <a:r>
            <a:rPr lang="it-IT" sz="1400" kern="1200" dirty="0" smtClean="0"/>
            <a:t> di accesso ai servizi vengono </a:t>
          </a:r>
          <a:r>
            <a:rPr lang="it-IT" sz="1400" b="1" kern="1200" dirty="0" smtClean="0"/>
            <a:t>interpretate a livello locale</a:t>
          </a:r>
          <a:r>
            <a:rPr lang="it-IT" sz="1400" kern="1200" dirty="0" smtClean="0"/>
            <a:t>.</a:t>
          </a:r>
          <a:endParaRPr lang="it-IT" sz="1400" kern="1200" dirty="0"/>
        </a:p>
        <a:p>
          <a:pPr lvl="0" algn="l" defTabSz="622300" rtl="0">
            <a:lnSpc>
              <a:spcPct val="90000"/>
            </a:lnSpc>
            <a:spcBef>
              <a:spcPct val="0"/>
            </a:spcBef>
            <a:spcAft>
              <a:spcPct val="35000"/>
            </a:spcAft>
          </a:pPr>
          <a:r>
            <a:rPr lang="it-IT" sz="1400" kern="1200" dirty="0" smtClean="0"/>
            <a:t>3. Alimentare il </a:t>
          </a:r>
          <a:r>
            <a:rPr lang="it-IT" sz="1400" b="1" kern="1200" dirty="0" smtClean="0"/>
            <a:t>dibattito</a:t>
          </a:r>
          <a:r>
            <a:rPr lang="it-IT" sz="1400" kern="1200" dirty="0" smtClean="0"/>
            <a:t> sulle </a:t>
          </a:r>
          <a:r>
            <a:rPr lang="it-IT" sz="1400" b="1" kern="1200" dirty="0" smtClean="0"/>
            <a:t>opzioni di </a:t>
          </a:r>
          <a:r>
            <a:rPr lang="it-IT" sz="1400" b="1" i="1" kern="1200" dirty="0" smtClean="0"/>
            <a:t>policy</a:t>
          </a:r>
          <a:r>
            <a:rPr lang="it-IT" sz="1400" b="1" kern="1200" dirty="0" smtClean="0"/>
            <a:t> </a:t>
          </a:r>
          <a:r>
            <a:rPr lang="it-IT" sz="1400" kern="1200" dirty="0" smtClean="0"/>
            <a:t>progettate a </a:t>
          </a:r>
          <a:r>
            <a:rPr lang="it-IT" sz="1400" b="1" kern="1200" dirty="0" smtClean="0"/>
            <a:t>livello locale</a:t>
          </a:r>
          <a:r>
            <a:rPr lang="it-IT" sz="1400" kern="1200" dirty="0" smtClean="0"/>
            <a:t> per garantire l’accesso ai servizi essenziali: evidenziare gli </a:t>
          </a:r>
          <a:r>
            <a:rPr lang="it-IT" sz="1400" b="1" kern="1200" dirty="0" smtClean="0"/>
            <a:t>approcci più comuni di </a:t>
          </a:r>
          <a:r>
            <a:rPr lang="it-IT" sz="1400" b="1" i="1" kern="1200" dirty="0" smtClean="0"/>
            <a:t>policy-</a:t>
          </a:r>
          <a:r>
            <a:rPr lang="it-IT" sz="1400" b="1" i="1" kern="1200" dirty="0" err="1" smtClean="0"/>
            <a:t>making</a:t>
          </a:r>
          <a:r>
            <a:rPr lang="it-IT" sz="1400" b="1" kern="1200" dirty="0" smtClean="0"/>
            <a:t> </a:t>
          </a:r>
          <a:r>
            <a:rPr lang="it-IT" sz="1400" kern="1200" dirty="0" smtClean="0"/>
            <a:t>che ne derivano.</a:t>
          </a:r>
          <a:endParaRPr lang="it-IT" sz="1400" kern="1200" dirty="0"/>
        </a:p>
      </dsp:txBody>
      <dsp:txXfrm>
        <a:off x="4500409" y="307077"/>
        <a:ext cx="3677366" cy="357379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D005CF-D3E6-4983-A0E9-5E1117F7CBDB}">
      <dsp:nvSpPr>
        <dsp:cNvPr id="0" name=""/>
        <dsp:cNvSpPr/>
      </dsp:nvSpPr>
      <dsp:spPr>
        <a:xfrm>
          <a:off x="-218614" y="2272"/>
          <a:ext cx="4910328" cy="4910328"/>
        </a:xfrm>
        <a:prstGeom prst="pie">
          <a:avLst>
            <a:gd name="adj1" fmla="val 5400000"/>
            <a:gd name="adj2" fmla="val 1620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249F333-AB4F-4DB1-8DBF-21C861ED5E86}">
      <dsp:nvSpPr>
        <dsp:cNvPr id="0" name=""/>
        <dsp:cNvSpPr/>
      </dsp:nvSpPr>
      <dsp:spPr>
        <a:xfrm>
          <a:off x="1711368" y="2271"/>
          <a:ext cx="6389294" cy="4910328"/>
        </a:xfrm>
        <a:prstGeom prst="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Ai preliminari di strategia selezionati è stata applicata un’</a:t>
          </a:r>
          <a:r>
            <a:rPr lang="it-IT" sz="1500" b="1" kern="1200" dirty="0" smtClean="0"/>
            <a:t>Analisi delle corrispondenze Lessicali </a:t>
          </a:r>
          <a:r>
            <a:rPr lang="it-IT" sz="1500" kern="1200" dirty="0" smtClean="0"/>
            <a:t>che segue l’</a:t>
          </a:r>
          <a:r>
            <a:rPr lang="it-IT" sz="1500" b="1" kern="1200" dirty="0" smtClean="0"/>
            <a:t>approccio quantitativo</a:t>
          </a:r>
          <a:r>
            <a:rPr lang="it-IT" sz="1500" kern="1200" dirty="0" smtClean="0"/>
            <a:t> di analisi del contenuto di stampo </a:t>
          </a:r>
          <a:r>
            <a:rPr lang="it-IT" sz="1500" b="1" kern="1200" dirty="0" smtClean="0"/>
            <a:t>esplorativa</a:t>
          </a:r>
          <a:r>
            <a:rPr lang="it-IT" sz="1500" kern="1200" dirty="0" smtClean="0"/>
            <a:t>; questa consente di comprendere non solo i concetti emergenti, ma anche in che modo questi concetti sono usati nei testi prodotti, quali strategie producono, quali sono le differenze o le similitudini tra le concezioni delle diverse aree, e come i concetti e gli argomenti rilevati contribuiscono alla costruzione di spazi di significato (anche latenti) e di capitale cognitivo nel processo generale di definizione delle politiche locali. Pertanto è tesa a: </a:t>
          </a:r>
          <a:endParaRPr lang="it-IT" sz="1500" kern="1200" dirty="0"/>
        </a:p>
      </dsp:txBody>
      <dsp:txXfrm>
        <a:off x="1711368" y="2271"/>
        <a:ext cx="3194647" cy="4910328"/>
      </dsp:txXfrm>
    </dsp:sp>
    <dsp:sp modelId="{CA9A8A64-3882-4120-BAF6-C3C0BBE27245}">
      <dsp:nvSpPr>
        <dsp:cNvPr id="0" name=""/>
        <dsp:cNvSpPr/>
      </dsp:nvSpPr>
      <dsp:spPr>
        <a:xfrm>
          <a:off x="4663677" y="2271"/>
          <a:ext cx="3738817" cy="4910328"/>
        </a:xfrm>
        <a:prstGeom prst="rect">
          <a:avLst/>
        </a:prstGeom>
        <a:noFill/>
        <a:ln w="9525" cap="flat" cmpd="sng" algn="ctr">
          <a:no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14300" lvl="1" indent="-114300" algn="l" defTabSz="577850" rtl="0">
            <a:lnSpc>
              <a:spcPct val="90000"/>
            </a:lnSpc>
            <a:spcBef>
              <a:spcPct val="0"/>
            </a:spcBef>
            <a:spcAft>
              <a:spcPct val="15000"/>
            </a:spcAft>
            <a:buChar char="••"/>
          </a:pPr>
          <a:r>
            <a:rPr lang="it-IT" sz="1300" kern="1200" dirty="0" smtClean="0"/>
            <a:t>Una </a:t>
          </a:r>
          <a:r>
            <a:rPr lang="it-IT" sz="1300" b="1" kern="1200" dirty="0" smtClean="0"/>
            <a:t>sintesi delle informazioni contenute nei testi</a:t>
          </a:r>
          <a:r>
            <a:rPr lang="it-IT" sz="1300" kern="1200" dirty="0" smtClean="0"/>
            <a:t>, senza preventivamente leggerne o interpretarne i contenuti in modo ermeneutico. La procedura applicata genera un </a:t>
          </a:r>
          <a:r>
            <a:rPr lang="it-IT" sz="1300" b="1" kern="1200" dirty="0" smtClean="0"/>
            <a:t>elenco delle parole più frequenti</a:t>
          </a:r>
          <a:r>
            <a:rPr lang="it-IT" sz="1300" kern="1200" dirty="0" smtClean="0"/>
            <a:t> – quindi, considerate più rilevanti – e un </a:t>
          </a:r>
          <a:r>
            <a:rPr lang="it-IT" sz="1300" b="1" kern="1200" dirty="0" smtClean="0"/>
            <a:t>elenco delle associazioni </a:t>
          </a:r>
          <a:r>
            <a:rPr lang="it-IT" sz="1300" kern="1200" dirty="0" smtClean="0"/>
            <a:t>tra le parole – con la </a:t>
          </a:r>
          <a:r>
            <a:rPr lang="it-IT" sz="1300" b="1" kern="1200" dirty="0" smtClean="0"/>
            <a:t>creazione di spazi concettuali</a:t>
          </a:r>
          <a:r>
            <a:rPr lang="it-IT" sz="1300" kern="1200" dirty="0" smtClean="0"/>
            <a:t> entro cui si formano le strategia di miglioramento dell’accesso ai servizi di base;</a:t>
          </a:r>
          <a:endParaRPr lang="it-IT" sz="1300" kern="1200" dirty="0"/>
        </a:p>
        <a:p>
          <a:pPr marL="114300" lvl="1" indent="-114300" algn="l" defTabSz="577850" rtl="0">
            <a:lnSpc>
              <a:spcPct val="90000"/>
            </a:lnSpc>
            <a:spcBef>
              <a:spcPct val="0"/>
            </a:spcBef>
            <a:spcAft>
              <a:spcPct val="15000"/>
            </a:spcAft>
            <a:buChar char="••"/>
          </a:pPr>
          <a:r>
            <a:rPr lang="it-IT" sz="1300" kern="1200" dirty="0" smtClean="0"/>
            <a:t>Una </a:t>
          </a:r>
          <a:r>
            <a:rPr lang="it-IT" sz="1300" b="1" kern="1200" dirty="0" smtClean="0"/>
            <a:t>rappresentazione sintetica e bidimensionale di queste associazioni molteplici</a:t>
          </a:r>
          <a:r>
            <a:rPr lang="it-IT" sz="1300" kern="1200" dirty="0" smtClean="0"/>
            <a:t> che permettono di capire la </a:t>
          </a:r>
          <a:r>
            <a:rPr lang="it-IT" sz="1300" b="1" kern="1200" dirty="0" smtClean="0"/>
            <a:t>differenza tra i testi</a:t>
          </a:r>
          <a:r>
            <a:rPr lang="it-IT" sz="1300" kern="1200" dirty="0" smtClean="0"/>
            <a:t> – o tra </a:t>
          </a:r>
          <a:r>
            <a:rPr lang="it-IT" sz="1300" b="1" kern="1200" dirty="0" smtClean="0"/>
            <a:t>le aree tematiche </a:t>
          </a:r>
          <a:r>
            <a:rPr lang="it-IT" sz="1300" kern="1200" dirty="0" smtClean="0"/>
            <a:t>nei testi – e tra </a:t>
          </a:r>
          <a:r>
            <a:rPr lang="it-IT" sz="1300" b="1" kern="1200" dirty="0" smtClean="0"/>
            <a:t>i modi in cui diversi testi si occupano di questioni specifiche</a:t>
          </a:r>
          <a:r>
            <a:rPr lang="it-IT" sz="1300" kern="1200" dirty="0" smtClean="0"/>
            <a:t>;</a:t>
          </a:r>
          <a:endParaRPr lang="it-IT" sz="1300" kern="1200" dirty="0"/>
        </a:p>
        <a:p>
          <a:pPr marL="114300" lvl="1" indent="-114300" algn="l" defTabSz="577850" rtl="0">
            <a:lnSpc>
              <a:spcPct val="90000"/>
            </a:lnSpc>
            <a:spcBef>
              <a:spcPct val="0"/>
            </a:spcBef>
            <a:spcAft>
              <a:spcPct val="15000"/>
            </a:spcAft>
            <a:buChar char="••"/>
          </a:pPr>
          <a:r>
            <a:rPr lang="it-IT" sz="1300" kern="1200" dirty="0" smtClean="0"/>
            <a:t>Una </a:t>
          </a:r>
          <a:r>
            <a:rPr lang="it-IT" sz="1300" b="1" kern="1200" dirty="0" smtClean="0"/>
            <a:t>sovrapposizione degli spazi concettuali emergenti e delle caratteristiche intrinseche di testi</a:t>
          </a:r>
          <a:r>
            <a:rPr lang="it-IT" sz="1300" kern="1200" dirty="0" smtClean="0"/>
            <a:t> (ad esempio argomenti prevalenti, spazio dedicato ad ogni tema, stile di comunicazione, etc.).</a:t>
          </a:r>
          <a:endParaRPr lang="it-IT" sz="1300" kern="1200" dirty="0"/>
        </a:p>
      </dsp:txBody>
      <dsp:txXfrm>
        <a:off x="4663677" y="2271"/>
        <a:ext cx="3738817" cy="491032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5C62F-6C7D-45D1-B7E1-732BCE2BE87A}">
      <dsp:nvSpPr>
        <dsp:cNvPr id="0" name=""/>
        <dsp:cNvSpPr/>
      </dsp:nvSpPr>
      <dsp:spPr>
        <a:xfrm>
          <a:off x="8132" y="0"/>
          <a:ext cx="2074873" cy="484286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Nel valutare se e in quale misura l’uso di un determinato </a:t>
          </a:r>
          <a:r>
            <a:rPr lang="it-IT" sz="1400" b="1" kern="1200" dirty="0" smtClean="0"/>
            <a:t>linguaggio e di determinate concettualizzazioni </a:t>
          </a:r>
          <a:r>
            <a:rPr lang="it-IT" sz="1400" kern="1200" dirty="0" smtClean="0"/>
            <a:t>nella costruzione delle politiche locali rischia di </a:t>
          </a:r>
          <a:r>
            <a:rPr lang="it-IT" sz="1400" b="1" kern="1200" dirty="0" smtClean="0"/>
            <a:t>influenzare il tipo, la quantità e </a:t>
          </a:r>
          <a:r>
            <a:rPr lang="it-IT" sz="1400" kern="1200" dirty="0" smtClean="0"/>
            <a:t>soprattutto la </a:t>
          </a:r>
          <a:r>
            <a:rPr lang="it-IT" sz="1400" b="1" kern="1200" dirty="0" smtClean="0"/>
            <a:t>qualità delle opzioni di </a:t>
          </a:r>
          <a:r>
            <a:rPr lang="it-IT" sz="1400" b="1" i="1" kern="1200" dirty="0" smtClean="0"/>
            <a:t>policy</a:t>
          </a:r>
          <a:r>
            <a:rPr lang="it-IT" sz="1400" b="1" kern="1200" dirty="0" smtClean="0"/>
            <a:t> possibili </a:t>
          </a:r>
          <a:r>
            <a:rPr lang="it-IT" sz="1400" kern="1200" dirty="0" smtClean="0"/>
            <a:t>attraverso l’analisi condotta si è cercato di entrare nelle </a:t>
          </a:r>
          <a:r>
            <a:rPr lang="it-IT" sz="1400" b="1" kern="1200" dirty="0" smtClean="0"/>
            <a:t>capacità di apprendimento dei territori</a:t>
          </a:r>
          <a:r>
            <a:rPr lang="it-IT" sz="1400" kern="1200" dirty="0" smtClean="0"/>
            <a:t> nel momento in cui si costruisce una strategia locale. </a:t>
          </a:r>
          <a:endParaRPr lang="it-IT" sz="1400" kern="1200" dirty="0"/>
        </a:p>
      </dsp:txBody>
      <dsp:txXfrm>
        <a:off x="68903" y="60771"/>
        <a:ext cx="1953331" cy="4721322"/>
      </dsp:txXfrm>
    </dsp:sp>
    <dsp:sp modelId="{10BFAB55-E3E2-4CFA-B643-720DFE8B21FC}">
      <dsp:nvSpPr>
        <dsp:cNvPr id="0" name=""/>
        <dsp:cNvSpPr/>
      </dsp:nvSpPr>
      <dsp:spPr>
        <a:xfrm>
          <a:off x="2273051" y="2185776"/>
          <a:ext cx="402895" cy="47131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it-IT" sz="1400" kern="1200"/>
        </a:p>
      </dsp:txBody>
      <dsp:txXfrm>
        <a:off x="2273051" y="2280038"/>
        <a:ext cx="282027" cy="282787"/>
      </dsp:txXfrm>
    </dsp:sp>
    <dsp:sp modelId="{B2BEBFE9-063E-428E-95DB-C5DE5343E700}">
      <dsp:nvSpPr>
        <dsp:cNvPr id="0" name=""/>
        <dsp:cNvSpPr/>
      </dsp:nvSpPr>
      <dsp:spPr>
        <a:xfrm>
          <a:off x="2843186" y="0"/>
          <a:ext cx="1729219" cy="484286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Sia il </a:t>
          </a:r>
          <a:r>
            <a:rPr lang="it-IT" sz="1400" b="1" kern="1200" dirty="0" smtClean="0"/>
            <a:t>quadro strategico nazionale </a:t>
          </a:r>
          <a:r>
            <a:rPr lang="it-IT" sz="1400" kern="1200" dirty="0" smtClean="0"/>
            <a:t>sia le </a:t>
          </a:r>
          <a:r>
            <a:rPr lang="it-IT" sz="1400" b="1" kern="1200" dirty="0" smtClean="0"/>
            <a:t>linee guida </a:t>
          </a:r>
          <a:r>
            <a:rPr lang="it-IT" sz="1400" kern="1200" dirty="0" smtClean="0"/>
            <a:t>fornite dai diversi ministeri hanno agito da </a:t>
          </a:r>
          <a:r>
            <a:rPr lang="it-IT" sz="1400" b="1" kern="1200" dirty="0" smtClean="0"/>
            <a:t>elemento consolidante </a:t>
          </a:r>
          <a:r>
            <a:rPr lang="it-IT" sz="1400" kern="1200" dirty="0" smtClean="0"/>
            <a:t>della capacità di ragionamento espressa localmente, dimostrandosi </a:t>
          </a:r>
          <a:r>
            <a:rPr lang="it-IT" sz="1400" b="1" kern="1200" dirty="0" smtClean="0"/>
            <a:t>validi indirizzi </a:t>
          </a:r>
          <a:r>
            <a:rPr lang="it-IT" sz="1400" kern="1200" dirty="0" smtClean="0"/>
            <a:t>e guide anche per una realtà frammentata, policentrica e dispersa come quella delle aree interne. </a:t>
          </a:r>
          <a:endParaRPr lang="it-IT" sz="1400" kern="1200" dirty="0"/>
        </a:p>
      </dsp:txBody>
      <dsp:txXfrm>
        <a:off x="2893833" y="50647"/>
        <a:ext cx="1627925" cy="4741570"/>
      </dsp:txXfrm>
    </dsp:sp>
    <dsp:sp modelId="{E3508D1A-9F56-4524-BA01-1A681FA01D8D}">
      <dsp:nvSpPr>
        <dsp:cNvPr id="0" name=""/>
        <dsp:cNvSpPr/>
      </dsp:nvSpPr>
      <dsp:spPr>
        <a:xfrm>
          <a:off x="4762451" y="2185776"/>
          <a:ext cx="402895" cy="47131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it-IT" sz="1400" kern="1200"/>
        </a:p>
      </dsp:txBody>
      <dsp:txXfrm>
        <a:off x="4762451" y="2280038"/>
        <a:ext cx="282027" cy="282787"/>
      </dsp:txXfrm>
    </dsp:sp>
    <dsp:sp modelId="{87F46F91-906E-445C-8BFE-89EC175BBC06}">
      <dsp:nvSpPr>
        <dsp:cNvPr id="0" name=""/>
        <dsp:cNvSpPr/>
      </dsp:nvSpPr>
      <dsp:spPr>
        <a:xfrm>
          <a:off x="5332586" y="0"/>
          <a:ext cx="2878536" cy="484286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it-IT" sz="1400" kern="1200" dirty="0" smtClean="0"/>
            <a:t>L’altra faccia della medaglia è che nonostante opzioni e strategie di </a:t>
          </a:r>
          <a:r>
            <a:rPr lang="it-IT" sz="1400" i="1" kern="1200" dirty="0" smtClean="0"/>
            <a:t>policy</a:t>
          </a:r>
          <a:r>
            <a:rPr lang="it-IT" sz="1400" kern="1200" dirty="0" smtClean="0"/>
            <a:t> differenti emergano nei sei contesti indagati rispetto alle tre macro dimensioni di salute, mobilità e istruzione, ne risulta anche uno </a:t>
          </a:r>
          <a:r>
            <a:rPr lang="it-IT" sz="1400" b="1" kern="1200" dirty="0" smtClean="0"/>
            <a:t>scarso impegno cognitivo di differenziazione anche quando i livelli di partenza contestuali sono molto diversi</a:t>
          </a:r>
          <a:r>
            <a:rPr lang="it-IT" sz="1400" kern="1200" dirty="0" smtClean="0"/>
            <a:t> tra loro (conformazione fisica e demografica dell’area, condizioni socio-economiche, etc.): un </a:t>
          </a:r>
          <a:r>
            <a:rPr lang="it-IT" sz="1400" b="1" kern="1200" dirty="0" smtClean="0"/>
            <a:t>appiattimento delle opzioni disponibili </a:t>
          </a:r>
          <a:r>
            <a:rPr lang="it-IT" sz="1400" kern="1200" dirty="0" smtClean="0"/>
            <a:t>a prescindere dalle differenze evidenti e da quelle che forse neppure i territori stessi hanno saputo far emergere con più forza e determinazione. </a:t>
          </a:r>
          <a:endParaRPr lang="it-IT" sz="1400" kern="1200" dirty="0"/>
        </a:p>
      </dsp:txBody>
      <dsp:txXfrm>
        <a:off x="5416895" y="84309"/>
        <a:ext cx="2709918" cy="46742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67597D-1158-451B-A054-07141CB1D616}">
      <dsp:nvSpPr>
        <dsp:cNvPr id="0" name=""/>
        <dsp:cNvSpPr/>
      </dsp:nvSpPr>
      <dsp:spPr>
        <a:xfrm>
          <a:off x="0" y="0"/>
          <a:ext cx="8183880" cy="0"/>
        </a:xfrm>
        <a:prstGeom prst="line">
          <a:avLst/>
        </a:prstGeom>
        <a:solidFill>
          <a:schemeClr val="lt1">
            <a:hueOff val="0"/>
            <a:satOff val="0"/>
            <a:lumOff val="0"/>
            <a:alphaOff val="0"/>
          </a:schemeClr>
        </a:solidFill>
        <a:ln>
          <a:noFill/>
        </a:ln>
        <a:effectLst>
          <a:outerShdw blurRad="65500" dist="381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E09489B-2EC4-427E-A2A4-66E6E382B8B9}">
      <dsp:nvSpPr>
        <dsp:cNvPr id="0" name=""/>
        <dsp:cNvSpPr/>
      </dsp:nvSpPr>
      <dsp:spPr>
        <a:xfrm>
          <a:off x="0" y="0"/>
          <a:ext cx="1636776" cy="484286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it-IT" sz="2300" kern="1200" smtClean="0"/>
            <a:t>Limiti e vantaggi:</a:t>
          </a:r>
          <a:endParaRPr lang="it-IT" sz="2300" kern="1200"/>
        </a:p>
      </dsp:txBody>
      <dsp:txXfrm>
        <a:off x="0" y="0"/>
        <a:ext cx="1636776" cy="4842864"/>
      </dsp:txXfrm>
    </dsp:sp>
    <dsp:sp modelId="{6DC4F65B-FF5F-4356-917B-98E39025A150}">
      <dsp:nvSpPr>
        <dsp:cNvPr id="0" name=""/>
        <dsp:cNvSpPr/>
      </dsp:nvSpPr>
      <dsp:spPr>
        <a:xfrm>
          <a:off x="1759534" y="112558"/>
          <a:ext cx="3150793" cy="22511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it-IT" sz="1500" kern="1200" dirty="0" smtClean="0"/>
            <a:t>I documenti indagati hanno una </a:t>
          </a:r>
          <a:r>
            <a:rPr lang="it-IT" sz="1500" b="1" kern="1200" dirty="0" smtClean="0"/>
            <a:t>struttura ben definita e precisa</a:t>
          </a:r>
          <a:r>
            <a:rPr lang="it-IT" sz="1500" kern="1200" dirty="0" smtClean="0"/>
            <a:t>: </a:t>
          </a:r>
          <a:endParaRPr lang="it-IT" sz="1500" kern="1200" dirty="0"/>
        </a:p>
      </dsp:txBody>
      <dsp:txXfrm>
        <a:off x="1759534" y="112558"/>
        <a:ext cx="3150793" cy="2251175"/>
      </dsp:txXfrm>
    </dsp:sp>
    <dsp:sp modelId="{3170A888-E78E-4CBA-8034-4732E594BE04}">
      <dsp:nvSpPr>
        <dsp:cNvPr id="0" name=""/>
        <dsp:cNvSpPr/>
      </dsp:nvSpPr>
      <dsp:spPr>
        <a:xfrm>
          <a:off x="5033086" y="112558"/>
          <a:ext cx="3150793" cy="22511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it-IT" sz="1500" kern="1200" dirty="0" smtClean="0"/>
            <a:t>questo facilita </a:t>
          </a:r>
          <a:r>
            <a:rPr lang="it-IT" sz="1500" b="1" kern="1200" dirty="0" smtClean="0"/>
            <a:t>l’organizzazione del materiale testuale </a:t>
          </a:r>
          <a:r>
            <a:rPr lang="it-IT" sz="1500" kern="1200" dirty="0" smtClean="0"/>
            <a:t>sottoposto ad analisi da un lato, mentre, dall’altro ha indubbie </a:t>
          </a:r>
          <a:r>
            <a:rPr lang="it-IT" sz="1500" b="1" kern="1200" dirty="0" smtClean="0"/>
            <a:t>conseguenze sull’emersione delle dimensioni latenti</a:t>
          </a:r>
          <a:r>
            <a:rPr lang="it-IT" sz="1500" kern="1200" dirty="0" smtClean="0"/>
            <a:t>, molto spesso caratterizzate proprio da una riproduzione dello schema predisposto.</a:t>
          </a:r>
          <a:endParaRPr lang="it-IT" sz="1500" kern="1200" dirty="0"/>
        </a:p>
      </dsp:txBody>
      <dsp:txXfrm>
        <a:off x="5033086" y="112558"/>
        <a:ext cx="3150793" cy="2251175"/>
      </dsp:txXfrm>
    </dsp:sp>
    <dsp:sp modelId="{DB6E9ED8-ED7D-42A6-A951-83F3F4A04A85}">
      <dsp:nvSpPr>
        <dsp:cNvPr id="0" name=""/>
        <dsp:cNvSpPr/>
      </dsp:nvSpPr>
      <dsp:spPr>
        <a:xfrm>
          <a:off x="1636776" y="2363733"/>
          <a:ext cx="6547104" cy="0"/>
        </a:xfrm>
        <a:prstGeom prst="line">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 modelId="{9771A577-4277-4024-92CA-072BCF3FB223}">
      <dsp:nvSpPr>
        <dsp:cNvPr id="0" name=""/>
        <dsp:cNvSpPr/>
      </dsp:nvSpPr>
      <dsp:spPr>
        <a:xfrm>
          <a:off x="1759534" y="2476292"/>
          <a:ext cx="3150793" cy="22511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it-IT" sz="1500" kern="1200" dirty="0" smtClean="0"/>
            <a:t>Il </a:t>
          </a:r>
          <a:r>
            <a:rPr lang="it-IT" sz="1500" b="1" kern="1200" dirty="0" smtClean="0"/>
            <a:t>non avere ben chiaro quali attori della comunità locale </a:t>
          </a:r>
          <a:r>
            <a:rPr lang="it-IT" sz="1500" kern="1200" dirty="0" smtClean="0"/>
            <a:t>portino alla definizione e alla concreta produzione del preliminare di strategia indagato non facilita la comprensione di un meccanismo fondamentale nella costruzione di diversi percorsi di </a:t>
          </a:r>
          <a:r>
            <a:rPr lang="it-IT" sz="1500" i="1" kern="1200" dirty="0" smtClean="0"/>
            <a:t>policy: </a:t>
          </a:r>
          <a:endParaRPr lang="it-IT" sz="1500" kern="1200" dirty="0"/>
        </a:p>
      </dsp:txBody>
      <dsp:txXfrm>
        <a:off x="1759534" y="2476292"/>
        <a:ext cx="3150793" cy="2251175"/>
      </dsp:txXfrm>
    </dsp:sp>
    <dsp:sp modelId="{A541F804-06AF-4C16-A9A5-5FF3A1451E98}">
      <dsp:nvSpPr>
        <dsp:cNvPr id="0" name=""/>
        <dsp:cNvSpPr/>
      </dsp:nvSpPr>
      <dsp:spPr>
        <a:xfrm>
          <a:off x="5033086" y="2476292"/>
          <a:ext cx="3150793" cy="22511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it-IT" sz="1500" b="1" kern="1200" dirty="0" smtClean="0"/>
            <a:t>comprendere come una diversa costellazione di attori possa influenzare attivamente </a:t>
          </a:r>
          <a:r>
            <a:rPr lang="it-IT" sz="1500" kern="1200" dirty="0" smtClean="0"/>
            <a:t>la definizione del problema, gli strumenti cognitivo-interpretativi utilizzati e quelli attuativi pensati, realizzati e implementati localmente.</a:t>
          </a:r>
          <a:endParaRPr lang="it-IT" sz="1500" kern="1200" dirty="0"/>
        </a:p>
      </dsp:txBody>
      <dsp:txXfrm>
        <a:off x="5033086" y="2476292"/>
        <a:ext cx="3150793" cy="2251175"/>
      </dsp:txXfrm>
    </dsp:sp>
    <dsp:sp modelId="{2E9F1A59-825D-4FB5-B362-845DDAA4A1FC}">
      <dsp:nvSpPr>
        <dsp:cNvPr id="0" name=""/>
        <dsp:cNvSpPr/>
      </dsp:nvSpPr>
      <dsp:spPr>
        <a:xfrm>
          <a:off x="1636776" y="4727467"/>
          <a:ext cx="6547104" cy="0"/>
        </a:xfrm>
        <a:prstGeom prst="line">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0000"/>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68DE4-AC3A-4F76-A22F-2D5651E6F296}">
      <dsp:nvSpPr>
        <dsp:cNvPr id="0" name=""/>
        <dsp:cNvSpPr/>
      </dsp:nvSpPr>
      <dsp:spPr>
        <a:xfrm>
          <a:off x="0" y="0"/>
          <a:ext cx="8183880" cy="58032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Assunte le problematiche d’accesso ai servizi nelle zone indagate per la stessa definizione che le accomuna, </a:t>
          </a:r>
          <a:r>
            <a:rPr lang="it-IT" sz="1400" b="1" kern="1200" dirty="0" smtClean="0"/>
            <a:t>diverso peso e importanza viene dato ai tre settori</a:t>
          </a:r>
          <a:r>
            <a:rPr lang="it-IT" sz="1400" kern="1200" dirty="0" smtClean="0"/>
            <a:t>:</a:t>
          </a:r>
          <a:endParaRPr lang="it-IT" sz="1400" kern="1200" dirty="0"/>
        </a:p>
      </dsp:txBody>
      <dsp:txXfrm>
        <a:off x="28329" y="28329"/>
        <a:ext cx="8127222" cy="523662"/>
      </dsp:txXfrm>
    </dsp:sp>
    <dsp:sp modelId="{AA73CDF7-4F72-4337-8447-35823F4AC7CB}">
      <dsp:nvSpPr>
        <dsp:cNvPr id="0" name=""/>
        <dsp:cNvSpPr/>
      </dsp:nvSpPr>
      <dsp:spPr>
        <a:xfrm>
          <a:off x="0" y="642207"/>
          <a:ext cx="818388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it-IT" sz="1400" b="1" kern="1200" dirty="0" smtClean="0"/>
            <a:t>maggiori</a:t>
          </a:r>
          <a:r>
            <a:rPr lang="it-IT" sz="1400" kern="1200" dirty="0" smtClean="0"/>
            <a:t> sforzi di programmazione e visione strategica di sviluppo dei territori sono dedicati ai settori della </a:t>
          </a:r>
          <a:r>
            <a:rPr lang="it-IT" sz="1400" b="1" kern="1200" dirty="0" smtClean="0"/>
            <a:t>sanità</a:t>
          </a:r>
          <a:r>
            <a:rPr lang="it-IT" sz="1400" kern="1200" dirty="0" smtClean="0"/>
            <a:t> e dell’</a:t>
          </a:r>
          <a:r>
            <a:rPr lang="it-IT" sz="1400" b="1" kern="1200" dirty="0" smtClean="0"/>
            <a:t>istruzione </a:t>
          </a:r>
          <a:r>
            <a:rPr lang="it-IT" sz="1400" kern="1200" dirty="0" smtClean="0"/>
            <a:t>a discapito di quello dei trasporti. </a:t>
          </a:r>
          <a:endParaRPr lang="it-IT" sz="1400" kern="1200" dirty="0"/>
        </a:p>
      </dsp:txBody>
      <dsp:txXfrm>
        <a:off x="0" y="642207"/>
        <a:ext cx="8183880" cy="513360"/>
      </dsp:txXfrm>
    </dsp:sp>
    <dsp:sp modelId="{2D5266C0-91A4-4ABD-8504-5E052FD31987}">
      <dsp:nvSpPr>
        <dsp:cNvPr id="0" name=""/>
        <dsp:cNvSpPr/>
      </dsp:nvSpPr>
      <dsp:spPr>
        <a:xfrm>
          <a:off x="0" y="1074425"/>
          <a:ext cx="8183880" cy="439017"/>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smtClean="0"/>
            <a:t>Una spiegazione: </a:t>
          </a:r>
          <a:endParaRPr lang="it-IT" sz="1400" kern="1200"/>
        </a:p>
      </dsp:txBody>
      <dsp:txXfrm>
        <a:off x="21431" y="1095856"/>
        <a:ext cx="8141018" cy="396155"/>
      </dsp:txXfrm>
    </dsp:sp>
    <dsp:sp modelId="{A9CF10B5-1E0D-4592-9B22-9B45831F51B4}">
      <dsp:nvSpPr>
        <dsp:cNvPr id="0" name=""/>
        <dsp:cNvSpPr/>
      </dsp:nvSpPr>
      <dsp:spPr>
        <a:xfrm>
          <a:off x="0" y="1594585"/>
          <a:ext cx="8183880" cy="625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it-IT" sz="1400" kern="1200" dirty="0" smtClean="0"/>
            <a:t>gli </a:t>
          </a:r>
          <a:r>
            <a:rPr lang="it-IT" sz="1400" b="1" kern="1200" dirty="0" smtClean="0"/>
            <a:t>interventi finanziabili </a:t>
          </a:r>
          <a:r>
            <a:rPr lang="it-IT" sz="1400" kern="1200" dirty="0" smtClean="0"/>
            <a:t>nell’ambito della SNAI </a:t>
          </a:r>
          <a:r>
            <a:rPr lang="it-IT" sz="1400" b="1" kern="1200" dirty="0" smtClean="0"/>
            <a:t>non sono di tipo strutturale </a:t>
          </a:r>
          <a:r>
            <a:rPr lang="it-IT" sz="1400" kern="1200" dirty="0" smtClean="0"/>
            <a:t>e quindi non si è percepita forse la necessità di uno sforzo cognitivo in più sulla mobilità. </a:t>
          </a:r>
          <a:endParaRPr lang="it-IT" sz="1400" kern="1200" dirty="0"/>
        </a:p>
      </dsp:txBody>
      <dsp:txXfrm>
        <a:off x="0" y="1594585"/>
        <a:ext cx="8183880" cy="625657"/>
      </dsp:txXfrm>
    </dsp:sp>
    <dsp:sp modelId="{A167DB62-10DB-409D-950A-1D9F967E7833}">
      <dsp:nvSpPr>
        <dsp:cNvPr id="0" name=""/>
        <dsp:cNvSpPr/>
      </dsp:nvSpPr>
      <dsp:spPr>
        <a:xfrm>
          <a:off x="0" y="2192665"/>
          <a:ext cx="8183880" cy="58032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dirty="0" smtClean="0"/>
            <a:t>Maggiore </a:t>
          </a:r>
          <a:r>
            <a:rPr lang="it-IT" sz="1400" b="1" kern="1200" dirty="0" smtClean="0"/>
            <a:t>indistinguibilità</a:t>
          </a:r>
          <a:r>
            <a:rPr lang="it-IT" sz="1400" kern="1200" dirty="0" smtClean="0"/>
            <a:t> dei preliminari per </a:t>
          </a:r>
          <a:r>
            <a:rPr lang="it-IT" sz="1400" b="1" kern="1200" dirty="0" smtClean="0"/>
            <a:t>sanità e istruzione</a:t>
          </a:r>
          <a:r>
            <a:rPr lang="it-IT" sz="1400" kern="1200" dirty="0" smtClean="0"/>
            <a:t>, mostrando ampie sovrapposizioni sia tra i testi sia tra i significati emergenti dai testi e le strategie:</a:t>
          </a:r>
          <a:endParaRPr lang="it-IT" sz="1400" kern="1200" dirty="0"/>
        </a:p>
      </dsp:txBody>
      <dsp:txXfrm>
        <a:off x="28329" y="2220994"/>
        <a:ext cx="8127222" cy="523662"/>
      </dsp:txXfrm>
    </dsp:sp>
    <dsp:sp modelId="{63C8BCAD-25E0-427C-AFB2-D7ACAC6A856E}">
      <dsp:nvSpPr>
        <dsp:cNvPr id="0" name=""/>
        <dsp:cNvSpPr/>
      </dsp:nvSpPr>
      <dsp:spPr>
        <a:xfrm>
          <a:off x="0" y="2800562"/>
          <a:ext cx="8183880" cy="8181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it-IT" sz="1400" kern="1200" dirty="0" smtClean="0"/>
            <a:t>ingabbiamento della </a:t>
          </a:r>
          <a:r>
            <a:rPr lang="it-IT" sz="1400" b="1" kern="1200" dirty="0" smtClean="0"/>
            <a:t>struttura preimpostata </a:t>
          </a:r>
          <a:r>
            <a:rPr lang="it-IT" sz="1400" kern="1200" dirty="0" smtClean="0"/>
            <a:t>o un vero e proprio </a:t>
          </a:r>
          <a:r>
            <a:rPr lang="it-IT" sz="1400" b="1" kern="1200" dirty="0" smtClean="0"/>
            <a:t>processo di </a:t>
          </a:r>
          <a:r>
            <a:rPr lang="it-IT" sz="1400" b="1" i="1" kern="1200" dirty="0" smtClean="0"/>
            <a:t>policy </a:t>
          </a:r>
          <a:r>
            <a:rPr lang="it-IT" sz="1400" b="1" i="1" kern="1200" dirty="0" err="1" smtClean="0"/>
            <a:t>learning</a:t>
          </a:r>
          <a:r>
            <a:rPr lang="it-IT" sz="1400" kern="1200" dirty="0" smtClean="0"/>
            <a:t> per cui i diversi territori ad apprendono da quei contesti che per primi hanno sviluppato il preliminare di strategia? (i preliminari sono pubblici e liberamente fruibili on line).</a:t>
          </a:r>
          <a:endParaRPr lang="it-IT" sz="1400" kern="1200" dirty="0"/>
        </a:p>
      </dsp:txBody>
      <dsp:txXfrm>
        <a:off x="0" y="2800562"/>
        <a:ext cx="8183880" cy="818167"/>
      </dsp:txXfrm>
    </dsp:sp>
    <dsp:sp modelId="{5938D8F1-0B26-4742-8CED-20EE88A19A74}">
      <dsp:nvSpPr>
        <dsp:cNvPr id="0" name=""/>
        <dsp:cNvSpPr/>
      </dsp:nvSpPr>
      <dsp:spPr>
        <a:xfrm>
          <a:off x="0" y="3601993"/>
          <a:ext cx="8183880" cy="480545"/>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it-IT" sz="1400" kern="1200" smtClean="0"/>
            <a:t>Ma questo non trova riscontro nell’analisi proposta: </a:t>
          </a:r>
          <a:endParaRPr lang="it-IT" sz="1400" kern="1200"/>
        </a:p>
      </dsp:txBody>
      <dsp:txXfrm>
        <a:off x="23458" y="3625451"/>
        <a:ext cx="8136964" cy="433629"/>
      </dsp:txXfrm>
    </dsp:sp>
    <dsp:sp modelId="{A54A99C1-E494-409C-BC36-D93FDFDE41CD}">
      <dsp:nvSpPr>
        <dsp:cNvPr id="0" name=""/>
        <dsp:cNvSpPr/>
      </dsp:nvSpPr>
      <dsp:spPr>
        <a:xfrm>
          <a:off x="0" y="4082539"/>
          <a:ext cx="8183880" cy="1219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it-IT" sz="1400" kern="1200" smtClean="0"/>
            <a:t>si distaccano dal gruppo di sei preliminari la Valtellina e la Valchiavenna, che sono le due aree partite per prime insieme all’Antola-Tigullio, la quale mostra ampi spazi di sovrapposizione, in termini di proposte di </a:t>
          </a:r>
          <a:r>
            <a:rPr lang="it-IT" sz="1400" i="1" kern="1200" smtClean="0"/>
            <a:t>policy</a:t>
          </a:r>
          <a:r>
            <a:rPr lang="it-IT" sz="1400" kern="1200" smtClean="0"/>
            <a:t>, con i testi prodotti nella seconda fase dal Casentino-Valtiberina e Basso Pesarese e Anconetano; fa eccezione l’Alta Irpina che, a parte per il settore sanità, mostra un carattere differente rispetto agli altri preliminari indagati.</a:t>
          </a:r>
          <a:endParaRPr lang="it-IT" sz="1400" kern="1200"/>
        </a:p>
      </dsp:txBody>
      <dsp:txXfrm>
        <a:off x="0" y="4082539"/>
        <a:ext cx="8183880" cy="121923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82C59-D203-45F6-8444-EE473DFAEB8F}">
      <dsp:nvSpPr>
        <dsp:cNvPr id="0" name=""/>
        <dsp:cNvSpPr/>
      </dsp:nvSpPr>
      <dsp:spPr>
        <a:xfrm>
          <a:off x="1297" y="0"/>
          <a:ext cx="2663317" cy="2764800"/>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rtl="0">
            <a:lnSpc>
              <a:spcPct val="90000"/>
            </a:lnSpc>
            <a:spcBef>
              <a:spcPct val="0"/>
            </a:spcBef>
            <a:spcAft>
              <a:spcPct val="35000"/>
            </a:spcAft>
          </a:pPr>
          <a:r>
            <a:rPr lang="it-IT" sz="1500" kern="1200" dirty="0" smtClean="0"/>
            <a:t>L’analisi del contenuto si mostra come potente </a:t>
          </a:r>
          <a:r>
            <a:rPr lang="it-IT" sz="1500" b="1" kern="1200" dirty="0" smtClean="0"/>
            <a:t>strumento per valutazione ex-ante, in itinere ed ex-post </a:t>
          </a:r>
          <a:r>
            <a:rPr lang="it-IT" sz="1500" kern="1200" dirty="0" smtClean="0"/>
            <a:t>nell’ambito analizzato.</a:t>
          </a:r>
          <a:endParaRPr lang="it-IT" sz="1500" kern="1200" dirty="0"/>
        </a:p>
      </dsp:txBody>
      <dsp:txXfrm>
        <a:off x="1297" y="0"/>
        <a:ext cx="2663317" cy="1065326"/>
      </dsp:txXfrm>
    </dsp:sp>
    <dsp:sp modelId="{CF13B6AA-E32F-43B9-B80B-003036446664}">
      <dsp:nvSpPr>
        <dsp:cNvPr id="0" name=""/>
        <dsp:cNvSpPr/>
      </dsp:nvSpPr>
      <dsp:spPr>
        <a:xfrm>
          <a:off x="334303" y="2182906"/>
          <a:ext cx="3088303" cy="271355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rtl="0">
            <a:lnSpc>
              <a:spcPct val="90000"/>
            </a:lnSpc>
            <a:spcBef>
              <a:spcPct val="0"/>
            </a:spcBef>
            <a:spcAft>
              <a:spcPct val="15000"/>
            </a:spcAft>
            <a:buChar char="••"/>
          </a:pPr>
          <a:r>
            <a:rPr lang="it-IT" sz="1500" kern="1200" dirty="0" smtClean="0"/>
            <a:t>Questa consente di osservare gli </a:t>
          </a:r>
          <a:r>
            <a:rPr lang="it-IT" sz="1500" b="1" kern="1200" dirty="0" smtClean="0"/>
            <a:t>effetti di determinate concettualizzazioni </a:t>
          </a:r>
          <a:r>
            <a:rPr lang="it-IT" sz="1500" kern="1200" dirty="0" smtClean="0"/>
            <a:t>e </a:t>
          </a:r>
          <a:r>
            <a:rPr lang="it-IT" sz="1500" b="1" kern="1200" dirty="0" smtClean="0"/>
            <a:t>indirizzi</a:t>
          </a:r>
          <a:r>
            <a:rPr lang="it-IT" sz="1500" kern="1200" dirty="0" smtClean="0"/>
            <a:t> e la loro </a:t>
          </a:r>
          <a:r>
            <a:rPr lang="it-IT" sz="1500" b="1" kern="1200" dirty="0" smtClean="0"/>
            <a:t>capacità di produrre cambiamenti </a:t>
          </a:r>
          <a:r>
            <a:rPr lang="it-IT" sz="1500" kern="1200" dirty="0" smtClean="0"/>
            <a:t>sugli interventi generati e sui risultai raggiunti o raggiungibili nel lungo periodo.</a:t>
          </a:r>
          <a:endParaRPr lang="it-IT" sz="1500" kern="1200" dirty="0"/>
        </a:p>
      </dsp:txBody>
      <dsp:txXfrm>
        <a:off x="413780" y="2262383"/>
        <a:ext cx="2929349" cy="2554605"/>
      </dsp:txXfrm>
    </dsp:sp>
    <dsp:sp modelId="{9C4CEB6D-7A21-4139-97F7-ADD6E29D85FA}">
      <dsp:nvSpPr>
        <dsp:cNvPr id="0" name=""/>
        <dsp:cNvSpPr/>
      </dsp:nvSpPr>
      <dsp:spPr>
        <a:xfrm>
          <a:off x="3121487" y="201118"/>
          <a:ext cx="968569" cy="663089"/>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it-IT" sz="2800" kern="1200"/>
        </a:p>
      </dsp:txBody>
      <dsp:txXfrm>
        <a:off x="3121487" y="333736"/>
        <a:ext cx="769642" cy="397853"/>
      </dsp:txXfrm>
    </dsp:sp>
    <dsp:sp modelId="{7CB2D419-57FE-46E6-AAAA-618ABA86023F}">
      <dsp:nvSpPr>
        <dsp:cNvPr id="0" name=""/>
        <dsp:cNvSpPr/>
      </dsp:nvSpPr>
      <dsp:spPr>
        <a:xfrm>
          <a:off x="4492105" y="0"/>
          <a:ext cx="3201653" cy="2764800"/>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rtl="0">
            <a:lnSpc>
              <a:spcPct val="90000"/>
            </a:lnSpc>
            <a:spcBef>
              <a:spcPct val="0"/>
            </a:spcBef>
            <a:spcAft>
              <a:spcPct val="35000"/>
            </a:spcAft>
          </a:pPr>
          <a:r>
            <a:rPr lang="it-IT" sz="1500" kern="1200" dirty="0" smtClean="0"/>
            <a:t>L’analisi del contenuto contribuisce utilmente a individuare i </a:t>
          </a:r>
          <a:r>
            <a:rPr lang="it-IT" sz="1500" b="1" kern="1200" dirty="0" smtClean="0"/>
            <a:t>processi di apprendimento e di </a:t>
          </a:r>
          <a:r>
            <a:rPr lang="it-IT" sz="1500" b="1" i="1" kern="1200" dirty="0" err="1" smtClean="0"/>
            <a:t>capacity</a:t>
          </a:r>
          <a:r>
            <a:rPr lang="it-IT" sz="1500" b="1" i="1" kern="1200" dirty="0" smtClean="0"/>
            <a:t> building</a:t>
          </a:r>
          <a:r>
            <a:rPr lang="it-IT" sz="1500" b="1" kern="1200" dirty="0" smtClean="0"/>
            <a:t> </a:t>
          </a:r>
          <a:r>
            <a:rPr lang="it-IT" sz="1500" kern="1200" dirty="0" smtClean="0"/>
            <a:t>che consistono nella costruzione, rafforzamento e miglioramento delle capacità di gestione e pianificazione di strategie di </a:t>
          </a:r>
          <a:r>
            <a:rPr lang="it-IT" sz="1500" i="1" kern="1200" dirty="0" smtClean="0"/>
            <a:t>policy </a:t>
          </a:r>
          <a:r>
            <a:rPr lang="it-IT" sz="1500" i="1" kern="1200" dirty="0" err="1" smtClean="0"/>
            <a:t>making</a:t>
          </a:r>
          <a:r>
            <a:rPr lang="it-IT" sz="1500" kern="1200" dirty="0" smtClean="0"/>
            <a:t> locale. </a:t>
          </a:r>
          <a:endParaRPr lang="it-IT" sz="1500" kern="1200" dirty="0"/>
        </a:p>
      </dsp:txBody>
      <dsp:txXfrm>
        <a:off x="4492105" y="0"/>
        <a:ext cx="3201653" cy="1065326"/>
      </dsp:txXfrm>
    </dsp:sp>
    <dsp:sp modelId="{80FA9E40-81EC-4B6C-BAFB-587DBF657659}">
      <dsp:nvSpPr>
        <dsp:cNvPr id="0" name=""/>
        <dsp:cNvSpPr/>
      </dsp:nvSpPr>
      <dsp:spPr>
        <a:xfrm>
          <a:off x="5094279" y="2182906"/>
          <a:ext cx="3088303" cy="271355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rtl="0">
            <a:lnSpc>
              <a:spcPct val="90000"/>
            </a:lnSpc>
            <a:spcBef>
              <a:spcPct val="0"/>
            </a:spcBef>
            <a:spcAft>
              <a:spcPct val="15000"/>
            </a:spcAft>
            <a:buChar char="••"/>
          </a:pPr>
          <a:r>
            <a:rPr lang="it-IT" sz="1500" kern="1200" dirty="0" smtClean="0"/>
            <a:t>L’analisi proposta </a:t>
          </a:r>
          <a:r>
            <a:rPr lang="it-IT" sz="1500" b="1" kern="1200" dirty="0" smtClean="0"/>
            <a:t>non punta a un risultato definitivo</a:t>
          </a:r>
          <a:r>
            <a:rPr lang="it-IT" sz="1500" kern="1200" dirty="0" smtClean="0"/>
            <a:t>, ma lavora in un quadro molto più ampio in cui diventa funzionale a creare quel legame tra linguaggio, pensiero e pratiche nei processi di gestione e valutazione della formazione e dell’indirizzo del </a:t>
          </a:r>
          <a:r>
            <a:rPr lang="it-IT" sz="1500" b="1" i="1" kern="1200" dirty="0" smtClean="0"/>
            <a:t>policy </a:t>
          </a:r>
          <a:r>
            <a:rPr lang="it-IT" sz="1500" b="1" i="1" kern="1200" dirty="0" err="1" smtClean="0"/>
            <a:t>making</a:t>
          </a:r>
          <a:r>
            <a:rPr lang="it-IT" sz="1500" b="1" i="1" kern="1200" dirty="0" smtClean="0"/>
            <a:t> </a:t>
          </a:r>
          <a:r>
            <a:rPr lang="it-IT" sz="1500" b="1" kern="1200" dirty="0" smtClean="0"/>
            <a:t>locale</a:t>
          </a:r>
          <a:r>
            <a:rPr lang="it-IT" sz="1500" kern="1200" dirty="0" smtClean="0"/>
            <a:t>.</a:t>
          </a:r>
          <a:endParaRPr lang="it-IT" sz="1500" kern="1200" dirty="0"/>
        </a:p>
      </dsp:txBody>
      <dsp:txXfrm>
        <a:off x="5173756" y="2262383"/>
        <a:ext cx="2929349" cy="2554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EA852-6837-40C8-A250-555CFA97B431}">
      <dsp:nvSpPr>
        <dsp:cNvPr id="0" name=""/>
        <dsp:cNvSpPr/>
      </dsp:nvSpPr>
      <dsp:spPr>
        <a:xfrm>
          <a:off x="442385" y="306364"/>
          <a:ext cx="7299109" cy="4302142"/>
        </a:xfrm>
        <a:prstGeom prst="round2DiagRect">
          <a:avLst>
            <a:gd name="adj1" fmla="val 0"/>
            <a:gd name="adj2" fmla="val 1667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56F5039-E767-4347-A3F2-AFB80BF72533}">
      <dsp:nvSpPr>
        <dsp:cNvPr id="0" name=""/>
        <dsp:cNvSpPr/>
      </dsp:nvSpPr>
      <dsp:spPr>
        <a:xfrm>
          <a:off x="4091940" y="1179569"/>
          <a:ext cx="804" cy="2555733"/>
        </a:xfrm>
        <a:prstGeom prst="line">
          <a:avLst/>
        </a:prstGeom>
        <a:solidFill>
          <a:schemeClr val="accent1">
            <a:hueOff val="0"/>
            <a:satOff val="0"/>
            <a:lumOff val="0"/>
            <a:alphaOff val="0"/>
          </a:schemeClr>
        </a:solidFill>
        <a:ln w="42500"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 modelId="{788B7740-EA66-49B1-B42F-30E160023518}">
      <dsp:nvSpPr>
        <dsp:cNvPr id="0" name=""/>
        <dsp:cNvSpPr/>
      </dsp:nvSpPr>
      <dsp:spPr>
        <a:xfrm>
          <a:off x="828729" y="594398"/>
          <a:ext cx="3114303" cy="372607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it-IT" sz="1400" b="1" kern="1200" dirty="0" smtClean="0"/>
            <a:t>Creare strumenti di sviluppo atti a favorire una serie di miglioramenti nel benessere delle popolazioni </a:t>
          </a:r>
          <a:r>
            <a:rPr lang="it-IT" sz="1400" kern="1200" dirty="0" smtClean="0"/>
            <a:t>che vivono nelle aree interne, e più in generale nel quadro complessivo dello sviluppo locale di queste zone. I miglioramenti perseguiti toccano diversi aspetti tra i quali decisa risonanza hanno, per l’appunto, quelli che riguardano l’</a:t>
          </a:r>
          <a:r>
            <a:rPr lang="it-IT" sz="1400" b="1" kern="1200" dirty="0" smtClean="0"/>
            <a:t>accesso ai servizi di base</a:t>
          </a:r>
          <a:r>
            <a:rPr lang="it-IT" sz="1400" kern="1200" dirty="0" smtClean="0"/>
            <a:t> e </a:t>
          </a:r>
          <a:r>
            <a:rPr lang="it-IT" sz="1400" b="1" kern="1200" dirty="0" smtClean="0"/>
            <a:t>l’utilizzo del capitale sociale e territoriale locale</a:t>
          </a:r>
          <a:r>
            <a:rPr lang="it-IT" sz="1400" kern="1200" dirty="0" smtClean="0"/>
            <a:t>, i quali, congiuntamente, dovrebbero portare ad una </a:t>
          </a:r>
          <a:r>
            <a:rPr lang="it-IT" sz="1400" b="1" kern="1200" dirty="0" smtClean="0"/>
            <a:t>inversione del trend demografico negativo </a:t>
          </a:r>
          <a:r>
            <a:rPr lang="it-IT" sz="1400" kern="1200" dirty="0" smtClean="0"/>
            <a:t>superando la fase di spopolamento che affligge queste aree. </a:t>
          </a:r>
          <a:endParaRPr lang="it-IT" sz="1400" kern="1200" dirty="0"/>
        </a:p>
      </dsp:txBody>
      <dsp:txXfrm>
        <a:off x="828729" y="594398"/>
        <a:ext cx="3114303" cy="3726074"/>
      </dsp:txXfrm>
    </dsp:sp>
    <dsp:sp modelId="{F0E64A1D-F58B-408A-97DB-D3E93544B291}">
      <dsp:nvSpPr>
        <dsp:cNvPr id="0" name=""/>
        <dsp:cNvSpPr/>
      </dsp:nvSpPr>
      <dsp:spPr>
        <a:xfrm>
          <a:off x="4175709" y="594398"/>
          <a:ext cx="3349760" cy="372607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it-IT" sz="1400" kern="1200" dirty="0" smtClean="0"/>
            <a:t>Per mezzo di un </a:t>
          </a:r>
          <a:r>
            <a:rPr lang="it-IT" sz="1400" b="1" kern="1200" dirty="0" smtClean="0"/>
            <a:t>primo screening </a:t>
          </a:r>
          <a:r>
            <a:rPr lang="it-IT" sz="1400" kern="1200" dirty="0" smtClean="0"/>
            <a:t>del territorio nazionale, 20 aree sono state selezionate per entrare nella fase pilota della strategia. A queste aree è stato chiesto di </a:t>
          </a:r>
          <a:r>
            <a:rPr lang="it-IT" sz="1400" b="1" kern="1200" dirty="0" smtClean="0"/>
            <a:t>produrre alcuni documenti strategici </a:t>
          </a:r>
          <a:r>
            <a:rPr lang="it-IT" sz="1400" kern="1200" dirty="0" smtClean="0"/>
            <a:t>nel rispetto di una visione di </a:t>
          </a:r>
          <a:r>
            <a:rPr lang="it-IT" sz="1400" b="1" kern="1200" dirty="0" smtClean="0"/>
            <a:t>programmazione locale </a:t>
          </a:r>
          <a:r>
            <a:rPr lang="it-IT" sz="1400" b="1" i="1" kern="1200" dirty="0" err="1" smtClean="0"/>
            <a:t>place-based</a:t>
          </a:r>
          <a:r>
            <a:rPr lang="it-IT" sz="1400" kern="1200" dirty="0" smtClean="0"/>
            <a:t>, </a:t>
          </a:r>
          <a:r>
            <a:rPr lang="it-IT" sz="1400" b="1" kern="1200" dirty="0" smtClean="0"/>
            <a:t>integrata</a:t>
          </a:r>
          <a:r>
            <a:rPr lang="it-IT" sz="1400" kern="1200" dirty="0" smtClean="0"/>
            <a:t> e </a:t>
          </a:r>
          <a:r>
            <a:rPr lang="it-IT" sz="1400" b="1" kern="1200" dirty="0" smtClean="0"/>
            <a:t>partecipata </a:t>
          </a:r>
          <a:r>
            <a:rPr lang="it-IT" sz="1400" kern="1200" dirty="0" smtClean="0"/>
            <a:t>(Barca, 2009; Dente, 2010; Stame, 2001). Alcune di queste hanno già predisposto i </a:t>
          </a:r>
          <a:r>
            <a:rPr lang="it-IT" sz="1400" b="1" kern="1200" dirty="0" smtClean="0"/>
            <a:t>preliminari di strategia </a:t>
          </a:r>
          <a:r>
            <a:rPr lang="it-IT" sz="1400" kern="1200" dirty="0" smtClean="0"/>
            <a:t>che includono una prima </a:t>
          </a:r>
          <a:r>
            <a:rPr lang="it-IT" sz="1400" b="1" kern="1200" dirty="0" smtClean="0"/>
            <a:t>analisi delle risorse già disponibili </a:t>
          </a:r>
          <a:r>
            <a:rPr lang="it-IT" sz="1400" kern="1200" dirty="0" smtClean="0"/>
            <a:t>in ogni area e la </a:t>
          </a:r>
          <a:r>
            <a:rPr lang="it-IT" sz="1400" b="1" kern="1200" dirty="0" smtClean="0"/>
            <a:t>definizione delle possibili azioni </a:t>
          </a:r>
          <a:r>
            <a:rPr lang="it-IT" sz="1400" kern="1200" dirty="0" smtClean="0"/>
            <a:t>che potrebbero essere applicate con successo per favorire lo </a:t>
          </a:r>
          <a:r>
            <a:rPr lang="it-IT" sz="1400" b="1" kern="1200" dirty="0" smtClean="0"/>
            <a:t>sviluppo di lungo periodo</a:t>
          </a:r>
          <a:r>
            <a:rPr lang="it-IT" sz="1400" kern="1200" dirty="0" smtClean="0"/>
            <a:t>.</a:t>
          </a:r>
          <a:endParaRPr lang="it-IT" sz="1400" kern="1200" dirty="0"/>
        </a:p>
      </dsp:txBody>
      <dsp:txXfrm>
        <a:off x="4175709" y="594398"/>
        <a:ext cx="3349760" cy="3726074"/>
      </dsp:txXfrm>
    </dsp:sp>
    <dsp:sp modelId="{7C3688D1-BDF7-4D70-BE7C-A8C7664B9439}">
      <dsp:nvSpPr>
        <dsp:cNvPr id="0" name=""/>
        <dsp:cNvSpPr/>
      </dsp:nvSpPr>
      <dsp:spPr>
        <a:xfrm rot="16200000">
          <a:off x="-1196093" y="1266685"/>
          <a:ext cx="3538707" cy="1005337"/>
        </a:xfrm>
        <a:prstGeom prst="rightArrow">
          <a:avLst>
            <a:gd name="adj1" fmla="val 49830"/>
            <a:gd name="adj2" fmla="val 60660"/>
          </a:avLst>
        </a:prstGeom>
        <a:solidFill>
          <a:schemeClr val="accent1">
            <a:tint val="40000"/>
            <a:hueOff val="0"/>
            <a:satOff val="0"/>
            <a:lumOff val="0"/>
            <a:alphaOff val="0"/>
          </a:schemeClr>
        </a:solidFill>
        <a:ln>
          <a:noFill/>
        </a:ln>
        <a:effectLst/>
        <a:scene3d>
          <a:camera prst="orthographicFront"/>
          <a:lightRig rig="threePt" dir="t">
            <a:rot lat="0" lon="0" rev="7500000"/>
          </a:lightRig>
        </a:scene3d>
        <a:sp3d z="254000" extrusionH="63500" contourW="127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it-IT" sz="1500" kern="1200" smtClean="0"/>
            <a:t>L’obiettivo generale della SNAI: </a:t>
          </a:r>
          <a:endParaRPr lang="it-IT" sz="1500" kern="1200"/>
        </a:p>
      </dsp:txBody>
      <dsp:txXfrm>
        <a:off x="-1044152" y="1670815"/>
        <a:ext cx="3234825" cy="500959"/>
      </dsp:txXfrm>
    </dsp:sp>
    <dsp:sp modelId="{2D695E31-55BD-4D4B-B232-1DB690C8BC99}">
      <dsp:nvSpPr>
        <dsp:cNvPr id="0" name=""/>
        <dsp:cNvSpPr/>
      </dsp:nvSpPr>
      <dsp:spPr>
        <a:xfrm rot="5400000">
          <a:off x="5841265" y="2642849"/>
          <a:ext cx="3538707" cy="1005337"/>
        </a:xfrm>
        <a:prstGeom prst="rightArrow">
          <a:avLst>
            <a:gd name="adj1" fmla="val 49830"/>
            <a:gd name="adj2" fmla="val 60660"/>
          </a:avLst>
        </a:prstGeom>
        <a:solidFill>
          <a:schemeClr val="accent1">
            <a:tint val="40000"/>
            <a:hueOff val="0"/>
            <a:satOff val="0"/>
            <a:lumOff val="0"/>
            <a:alphaOff val="0"/>
          </a:schemeClr>
        </a:solidFill>
        <a:ln>
          <a:noFill/>
        </a:ln>
        <a:effectLst/>
        <a:scene3d>
          <a:camera prst="orthographicFront"/>
          <a:lightRig rig="threePt" dir="t">
            <a:rot lat="0" lon="0" rev="7500000"/>
          </a:lightRig>
        </a:scene3d>
        <a:sp3d z="254000" extrusionH="63500" contourW="127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it-IT" sz="1500" kern="1200" smtClean="0"/>
            <a:t>Come procede la Strategia:</a:t>
          </a:r>
          <a:endParaRPr lang="it-IT" sz="1500" kern="1200"/>
        </a:p>
      </dsp:txBody>
      <dsp:txXfrm>
        <a:off x="5993206" y="2743097"/>
        <a:ext cx="3234825" cy="5009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BB2C3-B637-4EF6-91D8-3C3D65909E19}">
      <dsp:nvSpPr>
        <dsp:cNvPr id="0" name=""/>
        <dsp:cNvSpPr/>
      </dsp:nvSpPr>
      <dsp:spPr>
        <a:xfrm>
          <a:off x="0" y="10516"/>
          <a:ext cx="8183880" cy="383760"/>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w="38100">
          <a:solidFill>
            <a:schemeClr val="accent1"/>
          </a:solid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it-IT" sz="1600" kern="1200" smtClean="0"/>
            <a:t>Da quale prospettiva si è partiti?</a:t>
          </a:r>
          <a:endParaRPr lang="it-IT" sz="1600" kern="1200"/>
        </a:p>
      </dsp:txBody>
      <dsp:txXfrm>
        <a:off x="18734" y="29250"/>
        <a:ext cx="8146412" cy="346292"/>
      </dsp:txXfrm>
    </dsp:sp>
    <dsp:sp modelId="{2F1A9FA0-07B0-4DEF-A61B-60141D081282}">
      <dsp:nvSpPr>
        <dsp:cNvPr id="0" name=""/>
        <dsp:cNvSpPr/>
      </dsp:nvSpPr>
      <dsp:spPr>
        <a:xfrm>
          <a:off x="0" y="394276"/>
          <a:ext cx="818388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20320" rIns="113792" bIns="20320" numCol="1" spcCol="1270" anchor="t" anchorCtr="0">
          <a:noAutofit/>
        </a:bodyPr>
        <a:lstStyle/>
        <a:p>
          <a:pPr marL="114300" lvl="1" indent="-114300" algn="l" defTabSz="533400" rtl="0">
            <a:lnSpc>
              <a:spcPct val="90000"/>
            </a:lnSpc>
            <a:spcBef>
              <a:spcPct val="0"/>
            </a:spcBef>
            <a:spcAft>
              <a:spcPct val="20000"/>
            </a:spcAft>
            <a:buChar char="••"/>
          </a:pPr>
          <a:r>
            <a:rPr lang="it-IT" sz="1200" kern="1200" smtClean="0"/>
            <a:t>Dall’</a:t>
          </a:r>
          <a:r>
            <a:rPr lang="it-IT" sz="1200" b="1" kern="1200" smtClean="0"/>
            <a:t>analisi delle politiche pubbliche </a:t>
          </a:r>
          <a:r>
            <a:rPr lang="it-IT" sz="1200" kern="1200" smtClean="0"/>
            <a:t>intesa quale procedura analitica che ruota attorno ai processi decisionali, strategici e di pianificazione, volta a produrre conoscenza funzionale al supporto o alla valutazione di questi stessi processi (cfr. tra i tanti: Martini, Sisti, 2009; Bezzi, 2007; Lippi, 2007). </a:t>
          </a:r>
          <a:endParaRPr lang="it-IT" sz="1200" kern="1200"/>
        </a:p>
      </dsp:txBody>
      <dsp:txXfrm>
        <a:off x="0" y="394276"/>
        <a:ext cx="8183880" cy="712080"/>
      </dsp:txXfrm>
    </dsp:sp>
    <dsp:sp modelId="{AC07997E-7632-4FD7-9060-D28EE516A55A}">
      <dsp:nvSpPr>
        <dsp:cNvPr id="0" name=""/>
        <dsp:cNvSpPr/>
      </dsp:nvSpPr>
      <dsp:spPr>
        <a:xfrm>
          <a:off x="0" y="1106356"/>
          <a:ext cx="8183880" cy="383760"/>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w="38100">
          <a:solidFill>
            <a:schemeClr val="accent1"/>
          </a:solid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it-IT" sz="1600" kern="1200" smtClean="0"/>
            <a:t>Come condurla?</a:t>
          </a:r>
          <a:endParaRPr lang="it-IT" sz="1600" kern="1200"/>
        </a:p>
      </dsp:txBody>
      <dsp:txXfrm>
        <a:off x="18734" y="1125090"/>
        <a:ext cx="8146412" cy="346292"/>
      </dsp:txXfrm>
    </dsp:sp>
    <dsp:sp modelId="{3F955D42-95A6-410A-8880-24C1076B8BC4}">
      <dsp:nvSpPr>
        <dsp:cNvPr id="0" name=""/>
        <dsp:cNvSpPr/>
      </dsp:nvSpPr>
      <dsp:spPr>
        <a:xfrm>
          <a:off x="0" y="1490116"/>
          <a:ext cx="818388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20320" rIns="113792" bIns="20320" numCol="1" spcCol="1270" anchor="t" anchorCtr="0">
          <a:noAutofit/>
        </a:bodyPr>
        <a:lstStyle/>
        <a:p>
          <a:pPr marL="114300" lvl="1" indent="-114300" algn="l" defTabSz="533400" rtl="0">
            <a:lnSpc>
              <a:spcPct val="90000"/>
            </a:lnSpc>
            <a:spcBef>
              <a:spcPct val="0"/>
            </a:spcBef>
            <a:spcAft>
              <a:spcPct val="20000"/>
            </a:spcAft>
            <a:buChar char="••"/>
          </a:pPr>
          <a:r>
            <a:rPr lang="it-IT" sz="1200" kern="1200" smtClean="0"/>
            <a:t>Tali processi sono stati approcciati dal punto di vista dell’</a:t>
          </a:r>
          <a:r>
            <a:rPr lang="it-IT" sz="1200" b="1" kern="1200" smtClean="0"/>
            <a:t>analisi del contenuto </a:t>
          </a:r>
          <a:r>
            <a:rPr lang="it-IT" sz="1200" kern="1200" smtClean="0"/>
            <a:t>(Amaturo, 1989-1993; Rositi, 1988; Losito, 2003; Amaturo, Punziano, 2013; Tipaldo, 2014): un’</a:t>
          </a:r>
          <a:r>
            <a:rPr lang="it-IT" sz="1200" b="1" kern="1200" smtClean="0"/>
            <a:t>esplorazione diretta </a:t>
          </a:r>
          <a:r>
            <a:rPr lang="it-IT" sz="1200" kern="1200" smtClean="0"/>
            <a:t>dei documenti strategici per la pianificazione locale a partire dai </a:t>
          </a:r>
          <a:r>
            <a:rPr lang="it-IT" sz="1200" b="1" kern="1200" smtClean="0"/>
            <a:t>contenuti elaborati dagli attori locali</a:t>
          </a:r>
          <a:r>
            <a:rPr lang="it-IT" sz="1200" kern="1200" smtClean="0"/>
            <a:t>. </a:t>
          </a:r>
          <a:endParaRPr lang="it-IT" sz="1200" kern="1200"/>
        </a:p>
      </dsp:txBody>
      <dsp:txXfrm>
        <a:off x="0" y="1490116"/>
        <a:ext cx="8183880" cy="712080"/>
      </dsp:txXfrm>
    </dsp:sp>
    <dsp:sp modelId="{DB0EFA20-6D09-4507-B367-6FBE61ABFC31}">
      <dsp:nvSpPr>
        <dsp:cNvPr id="0" name=""/>
        <dsp:cNvSpPr/>
      </dsp:nvSpPr>
      <dsp:spPr>
        <a:xfrm>
          <a:off x="0" y="2202196"/>
          <a:ext cx="8183880" cy="383760"/>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w="38100">
          <a:solidFill>
            <a:schemeClr val="accent1"/>
          </a:solid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it-IT" sz="1600" kern="1200" smtClean="0"/>
            <a:t>Finalità:</a:t>
          </a:r>
          <a:endParaRPr lang="it-IT" sz="1600" kern="1200"/>
        </a:p>
      </dsp:txBody>
      <dsp:txXfrm>
        <a:off x="18734" y="2220930"/>
        <a:ext cx="8146412" cy="346292"/>
      </dsp:txXfrm>
    </dsp:sp>
    <dsp:sp modelId="{4CFAF037-DA47-4D32-835A-4D1B9B557A43}">
      <dsp:nvSpPr>
        <dsp:cNvPr id="0" name=""/>
        <dsp:cNvSpPr/>
      </dsp:nvSpPr>
      <dsp:spPr>
        <a:xfrm>
          <a:off x="0" y="2585956"/>
          <a:ext cx="8183880" cy="2318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38" tIns="20320" rIns="113792" bIns="20320" numCol="1" spcCol="1270" anchor="t" anchorCtr="0">
          <a:noAutofit/>
        </a:bodyPr>
        <a:lstStyle/>
        <a:p>
          <a:pPr marL="114300" lvl="1" indent="-114300" algn="l" defTabSz="533400" rtl="0">
            <a:lnSpc>
              <a:spcPct val="90000"/>
            </a:lnSpc>
            <a:spcBef>
              <a:spcPct val="0"/>
            </a:spcBef>
            <a:spcAft>
              <a:spcPct val="20000"/>
            </a:spcAft>
            <a:buChar char="••"/>
          </a:pPr>
          <a:r>
            <a:rPr lang="it-IT" sz="1200" kern="1200" dirty="0" smtClean="0"/>
            <a:t>Analisi delle </a:t>
          </a:r>
          <a:r>
            <a:rPr lang="it-IT" sz="1200" b="1" kern="1200" dirty="0" smtClean="0"/>
            <a:t>conoscenze</a:t>
          </a:r>
          <a:r>
            <a:rPr lang="it-IT" sz="1200" kern="1200" dirty="0" smtClean="0"/>
            <a:t>, delle </a:t>
          </a:r>
          <a:r>
            <a:rPr lang="it-IT" sz="1200" b="1" kern="1200" dirty="0" smtClean="0"/>
            <a:t>competenze</a:t>
          </a:r>
          <a:r>
            <a:rPr lang="it-IT" sz="1200" kern="1200" dirty="0" smtClean="0"/>
            <a:t> e dell’</a:t>
          </a:r>
          <a:r>
            <a:rPr lang="it-IT" sz="1200" b="1" kern="1200" dirty="0" smtClean="0"/>
            <a:t>esperienza </a:t>
          </a:r>
          <a:r>
            <a:rPr lang="it-IT" sz="1200" kern="1200" dirty="0" smtClean="0"/>
            <a:t>che passa attraverso i documenti prodotti nel quadro della SNAI e capacità di progettazione locale. </a:t>
          </a:r>
          <a:endParaRPr lang="it-IT" sz="1200" kern="1200" dirty="0"/>
        </a:p>
        <a:p>
          <a:pPr marL="114300" lvl="1" indent="-114300" algn="l" defTabSz="533400" rtl="0">
            <a:lnSpc>
              <a:spcPct val="90000"/>
            </a:lnSpc>
            <a:spcBef>
              <a:spcPct val="0"/>
            </a:spcBef>
            <a:spcAft>
              <a:spcPct val="20000"/>
            </a:spcAft>
            <a:buChar char="••"/>
          </a:pPr>
          <a:r>
            <a:rPr lang="it-IT" sz="1200" kern="1200" dirty="0" smtClean="0"/>
            <a:t>Da questi documenti è possibile evincere qualità e portata degli interventi da implementare sul territorio e dunque le </a:t>
          </a:r>
          <a:r>
            <a:rPr lang="it-IT" sz="1200" b="1" kern="1200" dirty="0" smtClean="0"/>
            <a:t>opzioni di </a:t>
          </a:r>
          <a:r>
            <a:rPr lang="it-IT" sz="1200" b="1" i="1" kern="1200" dirty="0" smtClean="0"/>
            <a:t>policy</a:t>
          </a:r>
          <a:r>
            <a:rPr lang="it-IT" sz="1200" b="1" kern="1200" dirty="0" smtClean="0"/>
            <a:t> tracciate</a:t>
          </a:r>
          <a:r>
            <a:rPr lang="it-IT" sz="1200" kern="1200" dirty="0" smtClean="0"/>
            <a:t>. Discorso e argomentazione, idee e delineazione di scenari possibili, conoscenza del tessuto locale e competenza nel lavoro che questo richiede prefigurando una strategia di sviluppo, sono tutti elementi non trascurabili in questo tipo di approccio. </a:t>
          </a:r>
          <a:endParaRPr lang="it-IT" sz="1200" kern="1200" dirty="0"/>
        </a:p>
        <a:p>
          <a:pPr marL="114300" lvl="1" indent="-114300" algn="l" defTabSz="533400" rtl="0">
            <a:lnSpc>
              <a:spcPct val="90000"/>
            </a:lnSpc>
            <a:spcBef>
              <a:spcPct val="0"/>
            </a:spcBef>
            <a:spcAft>
              <a:spcPct val="20000"/>
            </a:spcAft>
            <a:buChar char="••"/>
          </a:pPr>
          <a:r>
            <a:rPr lang="it-IT" sz="1200" kern="1200" smtClean="0"/>
            <a:t>Come sostenuto da De Vita: «Il linguaggio, è fra i mezzi di comunicazione, quello che più di ogni altro, può manifestare l’atteggiamento profondo di colui che parla o scrive nei confronti di un’idea o di una realtà» (2012, 1), per cui, </a:t>
          </a:r>
          <a:r>
            <a:rPr lang="it-IT" sz="1200" b="1" kern="1200" smtClean="0"/>
            <a:t>ricercare nei testi prodotti le dimensioni fondamentali di senso permette di individuare il significato attribuito ai singoli interventi delineati e la teoria di sviluppo sottostante</a:t>
          </a:r>
          <a:r>
            <a:rPr lang="it-IT" sz="1200" kern="1200" smtClean="0"/>
            <a:t>, nonché di indagare «le evoluzioni diacroniche e le interpretazioni dei diversi attori coinvolti nella definizione delle </a:t>
          </a:r>
          <a:r>
            <a:rPr lang="it-IT" sz="1200" i="1" kern="1200" smtClean="0"/>
            <a:t>policy</a:t>
          </a:r>
          <a:r>
            <a:rPr lang="it-IT" sz="1200" kern="1200" smtClean="0"/>
            <a:t>» (</a:t>
          </a:r>
          <a:r>
            <a:rPr lang="it-IT" sz="1200" i="1" kern="1200" smtClean="0"/>
            <a:t>ivi</a:t>
          </a:r>
          <a:r>
            <a:rPr lang="it-IT" sz="1200" kern="1200" smtClean="0"/>
            <a:t>, 2). </a:t>
          </a:r>
          <a:endParaRPr lang="it-IT" sz="1200" kern="1200"/>
        </a:p>
      </dsp:txBody>
      <dsp:txXfrm>
        <a:off x="0" y="2585956"/>
        <a:ext cx="8183880" cy="2318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6B05A5-67D9-4EDD-AF4B-518E0925E7CB}">
      <dsp:nvSpPr>
        <dsp:cNvPr id="0" name=""/>
        <dsp:cNvSpPr/>
      </dsp:nvSpPr>
      <dsp:spPr>
        <a:xfrm>
          <a:off x="7827" y="153476"/>
          <a:ext cx="3008498" cy="439189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smtClean="0"/>
            <a:t>L’analisi del contenuto applicata ai documenti strategici e di pianificazione delle politiche locali, rappresenta un indubbio vantaggio in termini di </a:t>
          </a:r>
          <a:r>
            <a:rPr lang="it-IT" sz="1200" b="1" kern="1200" smtClean="0"/>
            <a:t>valutazione del processo </a:t>
          </a:r>
          <a:r>
            <a:rPr lang="it-IT" sz="1200" kern="1200" smtClean="0"/>
            <a:t>dalla fase di costruzione e progettazione a quella di realizzazione e implementazione. A maggior ragione quando questi processi si inseriscono in un </a:t>
          </a:r>
          <a:r>
            <a:rPr lang="it-IT" sz="1200" b="1" kern="1200" smtClean="0"/>
            <a:t>quadro più generale fatto di linee guida, indirizzi e orientamenti</a:t>
          </a:r>
          <a:r>
            <a:rPr lang="it-IT" sz="1200" kern="1200" smtClean="0"/>
            <a:t>, quale quello della SNAI, che definisce la </a:t>
          </a:r>
          <a:r>
            <a:rPr lang="it-IT" sz="1200" b="1" kern="1200" smtClean="0"/>
            <a:t>cornice di senso e indirizza la progettazione </a:t>
          </a:r>
          <a:r>
            <a:rPr lang="it-IT" sz="1200" kern="1200" smtClean="0"/>
            <a:t>verso un insieme ben definito di </a:t>
          </a:r>
          <a:r>
            <a:rPr lang="it-IT" sz="1200" b="1" kern="1200" smtClean="0"/>
            <a:t>opzioni di </a:t>
          </a:r>
          <a:r>
            <a:rPr lang="it-IT" sz="1200" b="1" i="1" kern="1200" smtClean="0"/>
            <a:t>policy</a:t>
          </a:r>
          <a:r>
            <a:rPr lang="it-IT" sz="1200" kern="1200" smtClean="0"/>
            <a:t>, aumentando in questo modo la </a:t>
          </a:r>
          <a:r>
            <a:rPr lang="it-IT" sz="1200" b="1" kern="1200" smtClean="0"/>
            <a:t>responsabilità degli attori locali </a:t>
          </a:r>
          <a:r>
            <a:rPr lang="it-IT" sz="1200" kern="1200" smtClean="0"/>
            <a:t>chiamati a </a:t>
          </a:r>
          <a:r>
            <a:rPr lang="it-IT" sz="1200" b="1" kern="1200" smtClean="0"/>
            <a:t>decidere tra queste opzioni quali calare sui loro territori </a:t>
          </a:r>
          <a:r>
            <a:rPr lang="it-IT" sz="1200" kern="1200" smtClean="0"/>
            <a:t>per massimizzare i benefici acquisibili dalla strategia nazionale. </a:t>
          </a:r>
          <a:endParaRPr lang="it-IT" sz="1200" kern="1200" dirty="0"/>
        </a:p>
      </dsp:txBody>
      <dsp:txXfrm>
        <a:off x="95943" y="241592"/>
        <a:ext cx="2832266" cy="4215662"/>
      </dsp:txXfrm>
    </dsp:sp>
    <dsp:sp modelId="{504FE6BB-0962-4118-A9DB-FA3CE59F62CB}">
      <dsp:nvSpPr>
        <dsp:cNvPr id="0" name=""/>
        <dsp:cNvSpPr/>
      </dsp:nvSpPr>
      <dsp:spPr>
        <a:xfrm>
          <a:off x="3140082" y="2195966"/>
          <a:ext cx="262362" cy="306915"/>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it-IT" sz="1200" kern="1200">
            <a:solidFill>
              <a:schemeClr val="tx1"/>
            </a:solidFill>
          </a:endParaRPr>
        </a:p>
      </dsp:txBody>
      <dsp:txXfrm>
        <a:off x="3140082" y="2257349"/>
        <a:ext cx="183653" cy="184149"/>
      </dsp:txXfrm>
    </dsp:sp>
    <dsp:sp modelId="{234907FA-0F90-4230-A405-45558F90F4D3}">
      <dsp:nvSpPr>
        <dsp:cNvPr id="0" name=""/>
        <dsp:cNvSpPr/>
      </dsp:nvSpPr>
      <dsp:spPr>
        <a:xfrm>
          <a:off x="3511350" y="153476"/>
          <a:ext cx="2091998" cy="439189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smtClean="0"/>
            <a:t>Sono, di fatto, le amministrazioni locali, che nel quadro della strategia vengono ad assumere completamente le responsabilità di progettazione e gestione degli interventi possibili muovendo la </a:t>
          </a:r>
          <a:r>
            <a:rPr lang="it-IT" sz="1200" b="1" i="1" kern="1200" smtClean="0"/>
            <a:t>governance </a:t>
          </a:r>
          <a:r>
            <a:rPr lang="it-IT" sz="1200" b="1" kern="1200" smtClean="0"/>
            <a:t>del processo da dal livello centrale a quello periferico </a:t>
          </a:r>
          <a:r>
            <a:rPr lang="it-IT" sz="1200" kern="1200" smtClean="0"/>
            <a:t>(riprendendo lo stesso meccanismo delle politiche comunitarie e della responsabilizzazione del livello regionale descritto, per citarne alcuni, in Graziano 2004; Messina, 2005; Donolo, 2006; Profeti, 2006). </a:t>
          </a:r>
          <a:endParaRPr lang="it-IT" sz="1200" kern="1200"/>
        </a:p>
      </dsp:txBody>
      <dsp:txXfrm>
        <a:off x="3572623" y="214749"/>
        <a:ext cx="1969452" cy="4269348"/>
      </dsp:txXfrm>
    </dsp:sp>
    <dsp:sp modelId="{DB13994C-F7E6-4922-8305-EB551EC5678A}">
      <dsp:nvSpPr>
        <dsp:cNvPr id="0" name=""/>
        <dsp:cNvSpPr/>
      </dsp:nvSpPr>
      <dsp:spPr>
        <a:xfrm>
          <a:off x="5727104" y="2195966"/>
          <a:ext cx="262362" cy="306915"/>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it-IT" sz="1200" kern="1200">
            <a:solidFill>
              <a:schemeClr val="tx1"/>
            </a:solidFill>
          </a:endParaRPr>
        </a:p>
      </dsp:txBody>
      <dsp:txXfrm>
        <a:off x="5727104" y="2257349"/>
        <a:ext cx="183653" cy="184149"/>
      </dsp:txXfrm>
    </dsp:sp>
    <dsp:sp modelId="{2B7C44D8-B1E5-41D3-B765-7D8127891328}">
      <dsp:nvSpPr>
        <dsp:cNvPr id="0" name=""/>
        <dsp:cNvSpPr/>
      </dsp:nvSpPr>
      <dsp:spPr>
        <a:xfrm>
          <a:off x="6098373" y="153476"/>
          <a:ext cx="2077679" cy="4391894"/>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smtClean="0"/>
            <a:t>Questo per </a:t>
          </a:r>
          <a:r>
            <a:rPr lang="it-IT" sz="1200" b="1" kern="1200" smtClean="0"/>
            <a:t>rispondere alla sfida cui sono soggette le politiche pubbliche locali alla luce dell’introduzione del metodo aperto di coordinamento</a:t>
          </a:r>
          <a:r>
            <a:rPr lang="it-IT" sz="1200" kern="1200" smtClean="0"/>
            <a:t>, ovvero di rispondere ai bisogni del territorio, portando alla diffusione di un nuovo modo di concettualizzare, pensare, interpretare e decidere, </a:t>
          </a:r>
          <a:r>
            <a:rPr lang="it-IT" sz="1200" b="1" kern="1200" smtClean="0"/>
            <a:t>collegando l’uso del linguaggio alla produzione di conoscenza e alla costruzione di significato anche nelle strategie di sviluppo locale</a:t>
          </a:r>
          <a:r>
            <a:rPr lang="it-IT" sz="1200" kern="1200" smtClean="0"/>
            <a:t> (Radaelli, 2003; Jacobs, 2006).</a:t>
          </a:r>
          <a:endParaRPr lang="it-IT" sz="1200" kern="1200" dirty="0"/>
        </a:p>
      </dsp:txBody>
      <dsp:txXfrm>
        <a:off x="6159226" y="214329"/>
        <a:ext cx="1955973" cy="42701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35096-D866-4CEF-8B7C-4E69A35F473A}">
      <dsp:nvSpPr>
        <dsp:cNvPr id="0" name=""/>
        <dsp:cNvSpPr/>
      </dsp:nvSpPr>
      <dsp:spPr>
        <a:xfrm>
          <a:off x="0" y="0"/>
          <a:ext cx="6328827" cy="884676"/>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kern="1200" dirty="0" smtClean="0"/>
            <a:t>Individuare le </a:t>
          </a:r>
          <a:r>
            <a:rPr lang="it-IT" sz="1300" b="1" kern="1200" dirty="0" smtClean="0"/>
            <a:t>diverse concettualizzazioni </a:t>
          </a:r>
          <a:r>
            <a:rPr lang="it-IT" sz="1300" kern="1200" dirty="0" smtClean="0"/>
            <a:t>e </a:t>
          </a:r>
          <a:r>
            <a:rPr lang="it-IT" sz="1300" b="1" kern="1200" dirty="0" smtClean="0"/>
            <a:t>strategie</a:t>
          </a:r>
          <a:r>
            <a:rPr lang="it-IT" sz="1300" kern="1200" dirty="0" smtClean="0"/>
            <a:t> legate al </a:t>
          </a:r>
          <a:r>
            <a:rPr lang="it-IT" sz="1300" b="1" kern="1200" dirty="0" smtClean="0"/>
            <a:t>miglioramento nell’accesso ai servizi di base</a:t>
          </a:r>
          <a:r>
            <a:rPr lang="it-IT" sz="1300" kern="1200" dirty="0" smtClean="0"/>
            <a:t> che emergono dalla pianificazione di alcune delle aree interne aderenti alla SNAI.</a:t>
          </a:r>
          <a:endParaRPr lang="it-IT" sz="1300" kern="1200" dirty="0"/>
        </a:p>
      </dsp:txBody>
      <dsp:txXfrm>
        <a:off x="25911" y="25911"/>
        <a:ext cx="5270685" cy="832854"/>
      </dsp:txXfrm>
    </dsp:sp>
    <dsp:sp modelId="{C9BF5E9B-A981-4462-9A2E-976741083CDA}">
      <dsp:nvSpPr>
        <dsp:cNvPr id="0" name=""/>
        <dsp:cNvSpPr/>
      </dsp:nvSpPr>
      <dsp:spPr>
        <a:xfrm>
          <a:off x="472607" y="882424"/>
          <a:ext cx="6328827" cy="1134925"/>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kern="1200" dirty="0" smtClean="0"/>
            <a:t>Esplorare i modi in cui queste strategie vengono interpretate e programmate a livello locale portando in evidenza gli </a:t>
          </a:r>
          <a:r>
            <a:rPr lang="it-IT" sz="1300" b="1" kern="1200" dirty="0" smtClean="0"/>
            <a:t>approcci più comuni di </a:t>
          </a:r>
          <a:r>
            <a:rPr lang="it-IT" sz="1300" b="1" i="1" kern="1200" dirty="0" smtClean="0"/>
            <a:t>policy-</a:t>
          </a:r>
          <a:r>
            <a:rPr lang="it-IT" sz="1300" b="1" i="1" kern="1200" dirty="0" err="1" smtClean="0"/>
            <a:t>making</a:t>
          </a:r>
          <a:r>
            <a:rPr lang="it-IT" sz="1300" b="1" kern="1200" dirty="0" smtClean="0"/>
            <a:t> </a:t>
          </a:r>
          <a:r>
            <a:rPr lang="it-IT" sz="1300" kern="1200" dirty="0" smtClean="0"/>
            <a:t>che ne derivano, e partendo dai </a:t>
          </a:r>
          <a:r>
            <a:rPr lang="it-IT" sz="1300" b="1" kern="1200" dirty="0" smtClean="0"/>
            <a:t>concetti chiave </a:t>
          </a:r>
          <a:r>
            <a:rPr lang="it-IT" sz="1300" kern="1200" dirty="0" smtClean="0"/>
            <a:t>e dalle </a:t>
          </a:r>
          <a:r>
            <a:rPr lang="it-IT" sz="1300" b="1" kern="1200" dirty="0" smtClean="0"/>
            <a:t>principali categorie teoriche </a:t>
          </a:r>
          <a:r>
            <a:rPr lang="it-IT" sz="1300" b="0" kern="1200" dirty="0" smtClean="0"/>
            <a:t>e</a:t>
          </a:r>
          <a:r>
            <a:rPr lang="it-IT" sz="1300" b="1" kern="1200" dirty="0" smtClean="0"/>
            <a:t> pratiche </a:t>
          </a:r>
          <a:r>
            <a:rPr lang="it-IT" sz="1300" kern="1200" dirty="0" smtClean="0"/>
            <a:t>che emergono nell’analisi.</a:t>
          </a:r>
          <a:endParaRPr lang="it-IT" sz="1300" kern="1200" dirty="0"/>
        </a:p>
      </dsp:txBody>
      <dsp:txXfrm>
        <a:off x="505848" y="915665"/>
        <a:ext cx="5214697" cy="1068443"/>
      </dsp:txXfrm>
    </dsp:sp>
    <dsp:sp modelId="{C10F7A16-34C1-4934-AAA9-258579F27398}">
      <dsp:nvSpPr>
        <dsp:cNvPr id="0" name=""/>
        <dsp:cNvSpPr/>
      </dsp:nvSpPr>
      <dsp:spPr>
        <a:xfrm>
          <a:off x="945214" y="2085977"/>
          <a:ext cx="6328827" cy="884676"/>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kern="1200" dirty="0" smtClean="0"/>
            <a:t>Capire come una </a:t>
          </a:r>
          <a:r>
            <a:rPr lang="it-IT" sz="1300" b="1" kern="1200" dirty="0" smtClean="0"/>
            <a:t>diversa costellazione di attori</a:t>
          </a:r>
          <a:r>
            <a:rPr lang="it-IT" sz="1300" kern="1200" dirty="0" smtClean="0"/>
            <a:t> possa </a:t>
          </a:r>
          <a:r>
            <a:rPr lang="it-IT" sz="1300" b="1" kern="1200" dirty="0" smtClean="0"/>
            <a:t>influenzare attivamente la definizione</a:t>
          </a:r>
          <a:r>
            <a:rPr lang="it-IT" sz="1300" kern="1200" dirty="0" smtClean="0"/>
            <a:t> stessa del problema (confronto tra le strategie).</a:t>
          </a:r>
          <a:endParaRPr lang="it-IT" sz="1300" kern="1200" dirty="0"/>
        </a:p>
      </dsp:txBody>
      <dsp:txXfrm>
        <a:off x="971125" y="2111888"/>
        <a:ext cx="5229357" cy="832854"/>
      </dsp:txXfrm>
    </dsp:sp>
    <dsp:sp modelId="{5372A3CE-2ED6-40A6-9552-4E317984B827}">
      <dsp:nvSpPr>
        <dsp:cNvPr id="0" name=""/>
        <dsp:cNvSpPr/>
      </dsp:nvSpPr>
      <dsp:spPr>
        <a:xfrm>
          <a:off x="1417821" y="3022646"/>
          <a:ext cx="6328827" cy="884676"/>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kern="1200" dirty="0" smtClean="0"/>
            <a:t>Chiarire fino a che punto certe </a:t>
          </a:r>
          <a:r>
            <a:rPr lang="it-IT" sz="1300" b="1" kern="1200" dirty="0" smtClean="0"/>
            <a:t>definizioni possano adattarsi a determinati contesti </a:t>
          </a:r>
          <a:r>
            <a:rPr lang="it-IT" sz="1300" kern="1200" dirty="0" smtClean="0"/>
            <a:t>e condurre plausibilmente ai risultati auspicati.</a:t>
          </a:r>
          <a:endParaRPr lang="it-IT" sz="1300" kern="1200" dirty="0"/>
        </a:p>
      </dsp:txBody>
      <dsp:txXfrm>
        <a:off x="1443732" y="3048557"/>
        <a:ext cx="5229357" cy="832854"/>
      </dsp:txXfrm>
    </dsp:sp>
    <dsp:sp modelId="{4ED692B2-25DB-477A-804F-582572130CDC}">
      <dsp:nvSpPr>
        <dsp:cNvPr id="0" name=""/>
        <dsp:cNvSpPr/>
      </dsp:nvSpPr>
      <dsp:spPr>
        <a:xfrm>
          <a:off x="1890428" y="4030195"/>
          <a:ext cx="6328827" cy="884676"/>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kern="1200" dirty="0" smtClean="0"/>
            <a:t>Focalizzazione sulla logica del discorso, sui metodi di ragionamento e sulle categorie utilizzate più di frequente, intendendo i preliminari di strategia come testi che hanno la loro propria </a:t>
          </a:r>
          <a:r>
            <a:rPr lang="it-IT" sz="1300" b="1" kern="1200" dirty="0" smtClean="0"/>
            <a:t>razionalità argomentativa</a:t>
          </a:r>
          <a:r>
            <a:rPr lang="it-IT" sz="1300" kern="1200" dirty="0" smtClean="0"/>
            <a:t>. </a:t>
          </a:r>
          <a:endParaRPr lang="it-IT" sz="1300" kern="1200" dirty="0"/>
        </a:p>
      </dsp:txBody>
      <dsp:txXfrm>
        <a:off x="1916339" y="4056106"/>
        <a:ext cx="5229357" cy="832854"/>
      </dsp:txXfrm>
    </dsp:sp>
    <dsp:sp modelId="{B40AE320-F8D0-4D1C-862F-FAECAE82D29C}">
      <dsp:nvSpPr>
        <dsp:cNvPr id="0" name=""/>
        <dsp:cNvSpPr/>
      </dsp:nvSpPr>
      <dsp:spPr>
        <a:xfrm>
          <a:off x="5753787" y="646305"/>
          <a:ext cx="575040" cy="57504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it-IT" sz="1300" kern="1200"/>
        </a:p>
      </dsp:txBody>
      <dsp:txXfrm>
        <a:off x="5883171" y="646305"/>
        <a:ext cx="316272" cy="432718"/>
      </dsp:txXfrm>
    </dsp:sp>
    <dsp:sp modelId="{E7383AA0-63CC-4421-9421-5D7332B9CF5E}">
      <dsp:nvSpPr>
        <dsp:cNvPr id="0" name=""/>
        <dsp:cNvSpPr/>
      </dsp:nvSpPr>
      <dsp:spPr>
        <a:xfrm>
          <a:off x="6226394" y="1653854"/>
          <a:ext cx="575040" cy="57504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it-IT" sz="1300" kern="1200"/>
        </a:p>
      </dsp:txBody>
      <dsp:txXfrm>
        <a:off x="6355778" y="1653854"/>
        <a:ext cx="316272" cy="432718"/>
      </dsp:txXfrm>
    </dsp:sp>
    <dsp:sp modelId="{75B3DC38-F7D7-487E-AEB8-29DE67CA93C4}">
      <dsp:nvSpPr>
        <dsp:cNvPr id="0" name=""/>
        <dsp:cNvSpPr/>
      </dsp:nvSpPr>
      <dsp:spPr>
        <a:xfrm>
          <a:off x="6699001" y="2646658"/>
          <a:ext cx="575040" cy="57504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it-IT" sz="1300" kern="1200"/>
        </a:p>
      </dsp:txBody>
      <dsp:txXfrm>
        <a:off x="6828385" y="2646658"/>
        <a:ext cx="316272" cy="432718"/>
      </dsp:txXfrm>
    </dsp:sp>
    <dsp:sp modelId="{20E8B3EE-4D4F-4372-99B4-A489C048AE4C}">
      <dsp:nvSpPr>
        <dsp:cNvPr id="0" name=""/>
        <dsp:cNvSpPr/>
      </dsp:nvSpPr>
      <dsp:spPr>
        <a:xfrm>
          <a:off x="7171608" y="3664037"/>
          <a:ext cx="575040" cy="575040"/>
        </a:xfrm>
        <a:prstGeom prst="downArrow">
          <a:avLst>
            <a:gd name="adj1" fmla="val 55000"/>
            <a:gd name="adj2" fmla="val 45000"/>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it-IT" sz="1300" kern="1200"/>
        </a:p>
      </dsp:txBody>
      <dsp:txXfrm>
        <a:off x="7300992" y="3664037"/>
        <a:ext cx="316272" cy="4327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CF65A-3D63-4B70-A8DF-3F6948FDF99A}">
      <dsp:nvSpPr>
        <dsp:cNvPr id="0" name=""/>
        <dsp:cNvSpPr/>
      </dsp:nvSpPr>
      <dsp:spPr>
        <a:xfrm>
          <a:off x="184137" y="150405"/>
          <a:ext cx="4542053" cy="4542053"/>
        </a:xfrm>
        <a:prstGeom prst="ellipse">
          <a:avLst/>
        </a:prstGeom>
        <a:gradFill rotWithShape="0">
          <a:gsLst>
            <a:gs pos="0">
              <a:schemeClr val="lt1">
                <a:alpha val="50000"/>
                <a:hueOff val="0"/>
                <a:satOff val="0"/>
                <a:lumOff val="0"/>
                <a:alphaOff val="0"/>
                <a:shade val="45000"/>
                <a:satMod val="155000"/>
              </a:schemeClr>
            </a:gs>
            <a:gs pos="60000">
              <a:schemeClr val="lt1">
                <a:alpha val="50000"/>
                <a:hueOff val="0"/>
                <a:satOff val="0"/>
                <a:lumOff val="0"/>
                <a:alphaOff val="0"/>
                <a:shade val="95000"/>
                <a:satMod val="150000"/>
              </a:schemeClr>
            </a:gs>
            <a:gs pos="100000">
              <a:schemeClr val="lt1">
                <a:alpha val="50000"/>
                <a:hueOff val="0"/>
                <a:satOff val="0"/>
                <a:lumOff val="0"/>
                <a:alphaOff val="0"/>
                <a:tint val="87000"/>
                <a:satMod val="250000"/>
              </a:schemeClr>
            </a:gs>
          </a:gsLst>
          <a:lin ang="16200000" scaled="0"/>
        </a:gradFill>
        <a:ln w="38100">
          <a:solidFill>
            <a:schemeClr val="accent1"/>
          </a:solid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533400" rtl="0">
            <a:lnSpc>
              <a:spcPct val="90000"/>
            </a:lnSpc>
            <a:spcBef>
              <a:spcPct val="0"/>
            </a:spcBef>
            <a:spcAft>
              <a:spcPct val="35000"/>
            </a:spcAft>
          </a:pPr>
          <a:r>
            <a:rPr lang="it-IT" sz="1200" kern="1200" smtClean="0"/>
            <a:t>Tenuti in considerazione gli </a:t>
          </a:r>
          <a:r>
            <a:rPr lang="it-IT" sz="1200" b="1" kern="1200" smtClean="0"/>
            <a:t>obiettivi generali della SNAI </a:t>
          </a:r>
          <a:r>
            <a:rPr lang="it-IT" sz="1200" kern="1200" smtClean="0"/>
            <a:t>e definite le </a:t>
          </a:r>
          <a:r>
            <a:rPr lang="it-IT" sz="1200" b="1" kern="1200" smtClean="0"/>
            <a:t>aree interne </a:t>
          </a:r>
          <a:r>
            <a:rPr lang="it-IT" sz="1200" kern="1200" smtClean="0"/>
            <a:t>come «quelle aree significativamente distanti dai centri di offerta di servizi essenziali (di istruzione, salute e mobilità), ricche di importanti risorse ambientali e culturali e fortemente diversificate per natura e a seguito di secolari processi di antropizzazione», la natura di area interna viene a configurarsi nella lontananza dai servizi essenziali, finendo per rappresentare circa il 53% dei comuni italiani (4.261) in cui risiede il 23% della popolazione italiana.</a:t>
          </a:r>
          <a:endParaRPr lang="it-IT" sz="1200" kern="1200"/>
        </a:p>
      </dsp:txBody>
      <dsp:txXfrm>
        <a:off x="818387" y="686011"/>
        <a:ext cx="2618841" cy="3470841"/>
      </dsp:txXfrm>
    </dsp:sp>
    <dsp:sp modelId="{BEADECC5-1227-4FFF-9B37-FAF510623F43}">
      <dsp:nvSpPr>
        <dsp:cNvPr id="0" name=""/>
        <dsp:cNvSpPr/>
      </dsp:nvSpPr>
      <dsp:spPr>
        <a:xfrm>
          <a:off x="3457689" y="150405"/>
          <a:ext cx="4542053" cy="4542053"/>
        </a:xfrm>
        <a:prstGeom prst="ellipse">
          <a:avLst/>
        </a:prstGeom>
        <a:gradFill rotWithShape="0">
          <a:gsLst>
            <a:gs pos="0">
              <a:schemeClr val="lt1">
                <a:alpha val="50000"/>
                <a:hueOff val="0"/>
                <a:satOff val="0"/>
                <a:lumOff val="0"/>
                <a:alphaOff val="0"/>
                <a:shade val="45000"/>
                <a:satMod val="155000"/>
              </a:schemeClr>
            </a:gs>
            <a:gs pos="60000">
              <a:schemeClr val="lt1">
                <a:alpha val="50000"/>
                <a:hueOff val="0"/>
                <a:satOff val="0"/>
                <a:lumOff val="0"/>
                <a:alphaOff val="0"/>
                <a:shade val="95000"/>
                <a:satMod val="150000"/>
              </a:schemeClr>
            </a:gs>
            <a:gs pos="100000">
              <a:schemeClr val="lt1">
                <a:alpha val="50000"/>
                <a:hueOff val="0"/>
                <a:satOff val="0"/>
                <a:lumOff val="0"/>
                <a:alphaOff val="0"/>
                <a:tint val="87000"/>
                <a:satMod val="250000"/>
              </a:schemeClr>
            </a:gs>
          </a:gsLst>
          <a:lin ang="16200000" scaled="0"/>
        </a:gradFill>
        <a:ln w="38100">
          <a:solidFill>
            <a:schemeClr val="accent1"/>
          </a:solid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533400" rtl="0">
            <a:lnSpc>
              <a:spcPct val="90000"/>
            </a:lnSpc>
            <a:spcBef>
              <a:spcPct val="0"/>
            </a:spcBef>
            <a:spcAft>
              <a:spcPct val="35000"/>
            </a:spcAft>
          </a:pPr>
          <a:r>
            <a:rPr lang="it-IT" sz="1200" kern="1200" smtClean="0"/>
            <a:t>Ai fini dell’analisi che si propone sono stati usati in qualità di </a:t>
          </a:r>
          <a:r>
            <a:rPr lang="it-IT" sz="1200" b="1" kern="1200" smtClean="0"/>
            <a:t>documenti di progettazione delle </a:t>
          </a:r>
          <a:r>
            <a:rPr lang="it-IT" sz="1200" b="1" i="1" kern="1200" smtClean="0"/>
            <a:t>policy </a:t>
          </a:r>
          <a:r>
            <a:rPr lang="it-IT" sz="1200" b="1" kern="1200" smtClean="0"/>
            <a:t>per lo sviluppo locale </a:t>
          </a:r>
          <a:r>
            <a:rPr lang="it-IT" sz="1200" kern="1200" smtClean="0"/>
            <a:t>– realizzati direttamente dai sistemi locali – i </a:t>
          </a:r>
          <a:r>
            <a:rPr lang="it-IT" sz="1200" b="1" kern="1200" smtClean="0"/>
            <a:t>preliminari di strategia</a:t>
          </a:r>
          <a:r>
            <a:rPr lang="it-IT" sz="1200" kern="1200" smtClean="0"/>
            <a:t> prodotti nell’ambito della </a:t>
          </a:r>
          <a:r>
            <a:rPr lang="it-IT" sz="1200" b="1" kern="1200" smtClean="0"/>
            <a:t>SNAI</a:t>
          </a:r>
          <a:r>
            <a:rPr lang="it-IT" sz="1200" kern="1200" smtClean="0"/>
            <a:t>. Tali documenti sono pubblicati on line e liberamente fruibili, pertanto divengono materiale fondamentale nell’analisi dei processi di costruzione delle </a:t>
          </a:r>
          <a:r>
            <a:rPr lang="it-IT" sz="1200" i="1" kern="1200" smtClean="0"/>
            <a:t>policy</a:t>
          </a:r>
          <a:r>
            <a:rPr lang="it-IT" sz="1200" kern="1200" smtClean="0"/>
            <a:t> attraverso lo studio di quel legame tra contenuti, idee e strategie per il futuro, che passa nella progettazione delle politiche pubbliche. </a:t>
          </a:r>
          <a:endParaRPr lang="it-IT" sz="1200" kern="1200"/>
        </a:p>
      </dsp:txBody>
      <dsp:txXfrm>
        <a:off x="4746650" y="686011"/>
        <a:ext cx="2618841" cy="34708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4499B-AB1B-4422-9F02-4113E81A8E40}">
      <dsp:nvSpPr>
        <dsp:cNvPr id="0" name=""/>
        <dsp:cNvSpPr/>
      </dsp:nvSpPr>
      <dsp:spPr>
        <a:xfrm>
          <a:off x="613790" y="0"/>
          <a:ext cx="6956298" cy="5058888"/>
        </a:xfrm>
        <a:prstGeom prst="rightArrow">
          <a:avLst/>
        </a:prstGeom>
        <a:gradFill rotWithShape="0">
          <a:gsLst>
            <a:gs pos="0">
              <a:schemeClr val="accent1">
                <a:tint val="40000"/>
                <a:hueOff val="0"/>
                <a:satOff val="0"/>
                <a:lumOff val="0"/>
                <a:alphaOff val="0"/>
                <a:shade val="45000"/>
                <a:satMod val="155000"/>
              </a:schemeClr>
            </a:gs>
            <a:gs pos="60000">
              <a:schemeClr val="accent1">
                <a:tint val="40000"/>
                <a:hueOff val="0"/>
                <a:satOff val="0"/>
                <a:lumOff val="0"/>
                <a:alphaOff val="0"/>
                <a:shade val="95000"/>
                <a:satMod val="150000"/>
              </a:schemeClr>
            </a:gs>
            <a:gs pos="100000">
              <a:schemeClr val="accent1">
                <a:tint val="40000"/>
                <a:hueOff val="0"/>
                <a:satOff val="0"/>
                <a:lumOff val="0"/>
                <a:alphaOff val="0"/>
                <a:tint val="87000"/>
                <a:satMod val="250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28347FF-0886-4434-9350-E363CA23309F}">
      <dsp:nvSpPr>
        <dsp:cNvPr id="0" name=""/>
        <dsp:cNvSpPr/>
      </dsp:nvSpPr>
      <dsp:spPr>
        <a:xfrm>
          <a:off x="1740" y="1517666"/>
          <a:ext cx="1401672" cy="2023555"/>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Individuazione 20 </a:t>
          </a:r>
          <a:r>
            <a:rPr lang="it-IT" sz="1200" b="1" kern="1200" dirty="0" smtClean="0"/>
            <a:t>aree pilota</a:t>
          </a:r>
          <a:endParaRPr lang="it-IT" sz="1200" b="1" kern="1200" dirty="0"/>
        </a:p>
      </dsp:txBody>
      <dsp:txXfrm>
        <a:off x="70164" y="1586090"/>
        <a:ext cx="1264824" cy="1886707"/>
      </dsp:txXfrm>
    </dsp:sp>
    <dsp:sp modelId="{5401EC44-9551-4EF3-9630-BD646816190A}">
      <dsp:nvSpPr>
        <dsp:cNvPr id="0" name=""/>
        <dsp:cNvSpPr/>
      </dsp:nvSpPr>
      <dsp:spPr>
        <a:xfrm>
          <a:off x="1669549" y="1383464"/>
          <a:ext cx="1741901" cy="2291959"/>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I </a:t>
          </a:r>
          <a:r>
            <a:rPr lang="it-IT" sz="1200" b="1" kern="1200" dirty="0" smtClean="0"/>
            <a:t>territori</a:t>
          </a:r>
          <a:r>
            <a:rPr lang="it-IT" sz="1200" kern="1200" dirty="0" smtClean="0"/>
            <a:t>, con le loro aggregazioni locali di comuni, </a:t>
          </a:r>
          <a:r>
            <a:rPr lang="it-IT" sz="1200" b="1" kern="1200" dirty="0" smtClean="0"/>
            <a:t>predispongono i documenti programmatici </a:t>
          </a:r>
          <a:r>
            <a:rPr lang="it-IT" sz="1200" kern="1200" dirty="0" smtClean="0"/>
            <a:t>di sviluppo locale (</a:t>
          </a:r>
          <a:r>
            <a:rPr lang="it-IT" sz="1200" b="0" i="1" kern="1200" dirty="0" err="1" smtClean="0"/>
            <a:t>coopianificazione</a:t>
          </a:r>
          <a:r>
            <a:rPr lang="it-IT" sz="1200" b="0" i="1" kern="1200" dirty="0" smtClean="0"/>
            <a:t> locale</a:t>
          </a:r>
          <a:r>
            <a:rPr lang="it-IT" sz="1200" kern="1200" dirty="0" smtClean="0"/>
            <a:t>)</a:t>
          </a:r>
          <a:endParaRPr lang="it-IT" sz="1200" kern="1200" dirty="0"/>
        </a:p>
      </dsp:txBody>
      <dsp:txXfrm>
        <a:off x="1754582" y="1468497"/>
        <a:ext cx="1571835" cy="2121893"/>
      </dsp:txXfrm>
    </dsp:sp>
    <dsp:sp modelId="{F0857E90-2F5A-4BB5-B962-65A96E4CB382}">
      <dsp:nvSpPr>
        <dsp:cNvPr id="0" name=""/>
        <dsp:cNvSpPr/>
      </dsp:nvSpPr>
      <dsp:spPr>
        <a:xfrm>
          <a:off x="3677586" y="861569"/>
          <a:ext cx="1995101" cy="3335749"/>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b="1" kern="1200" dirty="0" smtClean="0"/>
            <a:t>SNAI </a:t>
          </a:r>
          <a:r>
            <a:rPr lang="it-IT" sz="1200" kern="1200" dirty="0" smtClean="0"/>
            <a:t>e </a:t>
          </a:r>
          <a:r>
            <a:rPr lang="it-IT" sz="1200" b="1" kern="1200" dirty="0" smtClean="0"/>
            <a:t>Dipartimento per lo Sviluppo e la Coesione </a:t>
          </a:r>
          <a:r>
            <a:rPr lang="it-IT" sz="1200" kern="1200" dirty="0" smtClean="0"/>
            <a:t>hanno il compito di </a:t>
          </a:r>
          <a:r>
            <a:rPr lang="it-IT" sz="1200" b="1" kern="1200" dirty="0" smtClean="0"/>
            <a:t>fornire un feedback </a:t>
          </a:r>
          <a:r>
            <a:rPr lang="it-IT" sz="1200" kern="1200" dirty="0" smtClean="0"/>
            <a:t>e </a:t>
          </a:r>
          <a:r>
            <a:rPr lang="it-IT" sz="1200" b="1" kern="1200" dirty="0" smtClean="0"/>
            <a:t>assicurare il sostegno </a:t>
          </a:r>
          <a:r>
            <a:rPr lang="it-IT" sz="1200" kern="1200" dirty="0" smtClean="0"/>
            <a:t>ai territori in tutte le diverse fasi del processo, fino al completamento delle azioni inserite nel programma di sviluppo locale (</a:t>
          </a:r>
          <a:r>
            <a:rPr lang="it-IT" sz="1200" i="1" kern="1200" dirty="0" smtClean="0"/>
            <a:t>processo di accompagnamento</a:t>
          </a:r>
          <a:r>
            <a:rPr lang="it-IT" sz="1200" kern="1200" dirty="0" smtClean="0"/>
            <a:t>)</a:t>
          </a:r>
          <a:endParaRPr lang="it-IT" sz="1200" kern="1200" dirty="0"/>
        </a:p>
      </dsp:txBody>
      <dsp:txXfrm>
        <a:off x="3774979" y="958962"/>
        <a:ext cx="1800315" cy="3140963"/>
      </dsp:txXfrm>
    </dsp:sp>
    <dsp:sp modelId="{C3912B24-F392-4768-9D08-24D431F97652}">
      <dsp:nvSpPr>
        <dsp:cNvPr id="0" name=""/>
        <dsp:cNvSpPr/>
      </dsp:nvSpPr>
      <dsp:spPr>
        <a:xfrm>
          <a:off x="5938824" y="0"/>
          <a:ext cx="2243315" cy="5058888"/>
        </a:xfrm>
        <a:prstGeom prst="round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it-IT" sz="1200" kern="1200" dirty="0" smtClean="0"/>
            <a:t>Tre documenti vengono richiesti:</a:t>
          </a:r>
          <a:endParaRPr lang="it-IT" sz="1200" kern="1200" dirty="0"/>
        </a:p>
        <a:p>
          <a:pPr marL="114300" lvl="1" indent="-114300" algn="l" defTabSz="533400" rtl="0">
            <a:lnSpc>
              <a:spcPct val="90000"/>
            </a:lnSpc>
            <a:spcBef>
              <a:spcPct val="0"/>
            </a:spcBef>
            <a:spcAft>
              <a:spcPct val="15000"/>
            </a:spcAft>
            <a:buChar char="••"/>
          </a:pPr>
          <a:r>
            <a:rPr lang="it-IT" sz="1200" b="1" i="1" kern="1200" dirty="0" smtClean="0"/>
            <a:t>Bozza della strategia</a:t>
          </a:r>
          <a:r>
            <a:rPr lang="it-IT" sz="1200" kern="1200" dirty="0" smtClean="0"/>
            <a:t>, riassume la proposta del territorio e le idee guida; </a:t>
          </a:r>
          <a:endParaRPr lang="it-IT" sz="1200" kern="1200" dirty="0"/>
        </a:p>
        <a:p>
          <a:pPr marL="114300" lvl="1" indent="-114300" algn="l" defTabSz="533400" rtl="0">
            <a:lnSpc>
              <a:spcPct val="90000"/>
            </a:lnSpc>
            <a:spcBef>
              <a:spcPct val="0"/>
            </a:spcBef>
            <a:spcAft>
              <a:spcPct val="15000"/>
            </a:spcAft>
            <a:buChar char="••"/>
          </a:pPr>
          <a:r>
            <a:rPr lang="it-IT" sz="1200" b="1" i="1" kern="1200" dirty="0" smtClean="0"/>
            <a:t>Preliminare di strategia</a:t>
          </a:r>
          <a:r>
            <a:rPr lang="it-IT" sz="1200" i="1" kern="1200" dirty="0" smtClean="0"/>
            <a:t>,</a:t>
          </a:r>
          <a:r>
            <a:rPr lang="it-IT" sz="1200" kern="1200" dirty="0" smtClean="0"/>
            <a:t> include un’analisi delle risorse già disponibili in ogni area e le possibili azioni che potrebbero essere applicate con successo per favorire lo sviluppo di lungo periodo; </a:t>
          </a:r>
          <a:endParaRPr lang="it-IT" sz="1200" kern="1200" dirty="0"/>
        </a:p>
        <a:p>
          <a:pPr marL="114300" lvl="1" indent="-114300" algn="l" defTabSz="533400" rtl="0">
            <a:lnSpc>
              <a:spcPct val="90000"/>
            </a:lnSpc>
            <a:spcBef>
              <a:spcPct val="0"/>
            </a:spcBef>
            <a:spcAft>
              <a:spcPct val="15000"/>
            </a:spcAft>
            <a:buChar char="••"/>
          </a:pPr>
          <a:r>
            <a:rPr lang="it-IT" sz="1200" b="1" i="1" kern="1200" dirty="0" smtClean="0"/>
            <a:t>Strategie d’area</a:t>
          </a:r>
          <a:r>
            <a:rPr lang="it-IT" sz="1200" kern="1200" dirty="0" smtClean="0"/>
            <a:t>, individua interventi e azioni specifiche, risultati attesi e indicatori di risultato, costituendo la base di riferimento per l’accordo di programma quadro funzionale all’implementazione locale della strategia.</a:t>
          </a:r>
          <a:endParaRPr lang="it-IT" sz="1200" kern="1200" dirty="0"/>
        </a:p>
      </dsp:txBody>
      <dsp:txXfrm>
        <a:off x="6048334" y="109510"/>
        <a:ext cx="2024295" cy="48398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0AE803-8194-40ED-8EA7-50CA11DE129F}">
      <dsp:nvSpPr>
        <dsp:cNvPr id="0" name=""/>
        <dsp:cNvSpPr/>
      </dsp:nvSpPr>
      <dsp:spPr>
        <a:xfrm>
          <a:off x="0" y="2880"/>
          <a:ext cx="4429120" cy="1609288"/>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b="1" i="0" kern="1200" dirty="0" smtClean="0"/>
            <a:t>Preliminari di strategia</a:t>
          </a:r>
          <a:r>
            <a:rPr lang="it-IT" sz="1200" b="0" i="0" kern="1200" dirty="0" smtClean="0"/>
            <a:t>: </a:t>
          </a:r>
          <a:r>
            <a:rPr lang="it-IT" sz="1200" kern="1200" dirty="0" smtClean="0"/>
            <a:t>seguono uno </a:t>
          </a:r>
          <a:r>
            <a:rPr lang="it-IT" sz="1200" b="1" kern="1200" dirty="0" smtClean="0"/>
            <a:t>schema prestabilito </a:t>
          </a:r>
          <a:r>
            <a:rPr lang="it-IT" sz="1200" kern="1200" dirty="0" smtClean="0"/>
            <a:t>che comprende – oltre alla definizione dell’idea guida, delle strategie di sviluppo locale sulle quali puntare, degli attori e dei Comuni coinvolti, dei risultati attesi, delle azioni previste e dei principali indicatori di risultato utilizzabili – tre paragrafi fondamentali per condurre un’analisi specifica relativa alle strategie delineate per l’accesso ai servizi, ovvero i paragrafi su istruzione, salute e mobilità. </a:t>
          </a:r>
          <a:endParaRPr lang="it-IT" sz="1200" kern="1200" dirty="0"/>
        </a:p>
      </dsp:txBody>
      <dsp:txXfrm>
        <a:off x="47134" y="50014"/>
        <a:ext cx="4334852" cy="1515020"/>
      </dsp:txXfrm>
    </dsp:sp>
    <dsp:sp modelId="{D1CB2C10-A002-4F63-841E-C32AAF1FD759}">
      <dsp:nvSpPr>
        <dsp:cNvPr id="0" name=""/>
        <dsp:cNvSpPr/>
      </dsp:nvSpPr>
      <dsp:spPr>
        <a:xfrm rot="5400000">
          <a:off x="1984221" y="1642881"/>
          <a:ext cx="460677" cy="552813"/>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it-IT" sz="1200" kern="1200"/>
        </a:p>
      </dsp:txBody>
      <dsp:txXfrm rot="-5400000">
        <a:off x="2048717" y="1688949"/>
        <a:ext cx="331687" cy="322474"/>
      </dsp:txXfrm>
    </dsp:sp>
    <dsp:sp modelId="{A57749CF-D263-48C0-A7E4-3A7E1B807E03}">
      <dsp:nvSpPr>
        <dsp:cNvPr id="0" name=""/>
        <dsp:cNvSpPr/>
      </dsp:nvSpPr>
      <dsp:spPr>
        <a:xfrm>
          <a:off x="0" y="2226406"/>
          <a:ext cx="4429120" cy="1473075"/>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Prima riflessione </a:t>
          </a:r>
          <a:r>
            <a:rPr lang="it-IT" sz="1200" kern="1200" dirty="0" smtClean="0">
              <a:sym typeface="Wingdings" panose="05000000000000000000" pitchFamily="2" charset="2"/>
            </a:rPr>
            <a:t> </a:t>
          </a:r>
          <a:r>
            <a:rPr lang="it-IT" sz="1200" kern="1200" dirty="0" smtClean="0"/>
            <a:t>pregiudizio condizionante l’analisi: ai territori sono state fornite </a:t>
          </a:r>
          <a:r>
            <a:rPr lang="it-IT" sz="1200" b="1" kern="1200" dirty="0" smtClean="0"/>
            <a:t>linee guida </a:t>
          </a:r>
          <a:r>
            <a:rPr lang="it-IT" sz="1200" kern="1200" dirty="0" smtClean="0"/>
            <a:t>per gli interventi previsti in ciascuna delle tre aree tematiche indagate in base alle quali costruire ed elaborare una strategia possibile, ciò rende difficile per i contesti locali svincolarsi da questa struttura e se questo, sotto certi aspetti facilita l’indirizzo dei territori, per altri versi ne limita il potenziale creativo e la capacità di liberarsi da queste maglie. </a:t>
          </a:r>
          <a:endParaRPr lang="it-IT" sz="1200" kern="1200" dirty="0"/>
        </a:p>
      </dsp:txBody>
      <dsp:txXfrm>
        <a:off x="43145" y="2269551"/>
        <a:ext cx="4342830" cy="1386785"/>
      </dsp:txXfrm>
    </dsp:sp>
    <dsp:sp modelId="{4EF60B54-009D-4764-AB72-B3E7CFAB5BC8}">
      <dsp:nvSpPr>
        <dsp:cNvPr id="0" name=""/>
        <dsp:cNvSpPr/>
      </dsp:nvSpPr>
      <dsp:spPr>
        <a:xfrm rot="5400000">
          <a:off x="1984221" y="3730194"/>
          <a:ext cx="460677" cy="552813"/>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it-IT" sz="1200" kern="1200"/>
        </a:p>
      </dsp:txBody>
      <dsp:txXfrm rot="-5400000">
        <a:off x="2048717" y="3776262"/>
        <a:ext cx="331687" cy="322474"/>
      </dsp:txXfrm>
    </dsp:sp>
    <dsp:sp modelId="{A11653FB-B7D9-43BC-979B-37B57C77F09E}">
      <dsp:nvSpPr>
        <dsp:cNvPr id="0" name=""/>
        <dsp:cNvSpPr/>
      </dsp:nvSpPr>
      <dsp:spPr>
        <a:xfrm>
          <a:off x="0" y="4313719"/>
          <a:ext cx="4429120" cy="670280"/>
        </a:xfrm>
        <a:prstGeom prst="roundRect">
          <a:avLst>
            <a:gd name="adj" fmla="val 10000"/>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it-IT" sz="1200" kern="1200" dirty="0" smtClean="0"/>
            <a:t>Criterio di </a:t>
          </a:r>
          <a:r>
            <a:rPr lang="it-IT" sz="1200" b="1" kern="1200" dirty="0" smtClean="0"/>
            <a:t>selezione delle aree</a:t>
          </a:r>
          <a:r>
            <a:rPr lang="it-IT" sz="1200" kern="1200" dirty="0" smtClean="0"/>
            <a:t>: bilanciamento della rappresentatività delle tre macro aree geografiche italiane per cui si è selezionato a Nord Lombardia e Liguria, al Centro Marche e Toscana, al Sud Campania.</a:t>
          </a:r>
          <a:endParaRPr lang="it-IT" sz="1200" kern="1200" dirty="0"/>
        </a:p>
      </dsp:txBody>
      <dsp:txXfrm>
        <a:off x="19632" y="4333351"/>
        <a:ext cx="4389856" cy="6310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1F6B43-4B6B-4E06-8D56-9F7C9027F27C}">
      <dsp:nvSpPr>
        <dsp:cNvPr id="0" name=""/>
        <dsp:cNvSpPr/>
      </dsp:nvSpPr>
      <dsp:spPr>
        <a:xfrm>
          <a:off x="9820" y="0"/>
          <a:ext cx="3497681" cy="340532"/>
        </a:xfrm>
        <a:prstGeom prst="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rtl="0">
            <a:lnSpc>
              <a:spcPct val="90000"/>
            </a:lnSpc>
            <a:spcBef>
              <a:spcPct val="0"/>
            </a:spcBef>
            <a:spcAft>
              <a:spcPct val="35000"/>
            </a:spcAft>
          </a:pPr>
          <a:r>
            <a:rPr lang="it-IT" sz="1400" b="1" kern="1200" smtClean="0"/>
            <a:t>L’analisi del contenuto:</a:t>
          </a:r>
          <a:endParaRPr lang="it-IT" sz="1400" b="1" kern="1200"/>
        </a:p>
      </dsp:txBody>
      <dsp:txXfrm>
        <a:off x="9820" y="0"/>
        <a:ext cx="3497681" cy="340532"/>
      </dsp:txXfrm>
    </dsp:sp>
    <dsp:sp modelId="{187E0C73-51F5-449C-83A2-DA59CEC5EF82}">
      <dsp:nvSpPr>
        <dsp:cNvPr id="0" name=""/>
        <dsp:cNvSpPr/>
      </dsp:nvSpPr>
      <dsp:spPr>
        <a:xfrm>
          <a:off x="9820" y="340532"/>
          <a:ext cx="3497681" cy="4502331"/>
        </a:xfrm>
        <a:prstGeom prst="rect">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it-IT" sz="1200" kern="1200" dirty="0" smtClean="0"/>
            <a:t>Da possibilità di comprendere il significato e il senso degli interventi delineati dai territori riallacciandosi alle logiche e alle teorie di sviluppo che li hanno ispirati, ma anche della possibilità di analizzare quegli </a:t>
          </a:r>
          <a:r>
            <a:rPr lang="it-IT" sz="1200" b="1" kern="1200" dirty="0" smtClean="0"/>
            <a:t>aspetti latenti </a:t>
          </a:r>
          <a:r>
            <a:rPr lang="it-IT" sz="1200" kern="1200" dirty="0" smtClean="0"/>
            <a:t>generalmente presenti in un testo e non immediatamente distinguibili attraverso la sola lettura al fine di ricostruire le </a:t>
          </a:r>
          <a:r>
            <a:rPr lang="it-IT" sz="1200" b="1" kern="1200" dirty="0" smtClean="0"/>
            <a:t>reti di significati</a:t>
          </a:r>
          <a:r>
            <a:rPr lang="it-IT" sz="1200" kern="1200" dirty="0" smtClean="0"/>
            <a:t> che sfuggono a quest’ultima e finiscono per costruire una </a:t>
          </a:r>
          <a:r>
            <a:rPr lang="it-IT" sz="1200" b="1" kern="1200" dirty="0" smtClean="0"/>
            <a:t>struttura di significati importante tanto quella manifesta </a:t>
          </a:r>
          <a:r>
            <a:rPr lang="it-IT" sz="1200" kern="1200" dirty="0" smtClean="0"/>
            <a:t>che diviene di indubbio aiuto nel confronto dei contenuti dei diversi preliminari.</a:t>
          </a:r>
          <a:endParaRPr lang="it-IT" sz="1200" kern="1200" dirty="0"/>
        </a:p>
        <a:p>
          <a:pPr marL="114300" lvl="1" indent="-114300" algn="l" defTabSz="533400" rtl="0">
            <a:lnSpc>
              <a:spcPct val="90000"/>
            </a:lnSpc>
            <a:spcBef>
              <a:spcPct val="0"/>
            </a:spcBef>
            <a:spcAft>
              <a:spcPct val="15000"/>
            </a:spcAft>
            <a:buChar char="••"/>
          </a:pPr>
          <a:r>
            <a:rPr lang="it-IT" sz="1200" kern="1200" dirty="0" smtClean="0"/>
            <a:t>Può essere considerato come una vasta ed eterogenea gamma di </a:t>
          </a:r>
          <a:r>
            <a:rPr lang="it-IT" sz="1200" b="1" kern="1200" dirty="0" smtClean="0"/>
            <a:t>tecniche per le interpretazioni dei documenti </a:t>
          </a:r>
          <a:r>
            <a:rPr lang="it-IT" sz="1200" kern="1200" dirty="0" smtClean="0"/>
            <a:t>prodotti da processi di comunicazione o di significazione, essendo essi scritti, orali, iconico, audio-video, ipertestuali o multimediali (</a:t>
          </a:r>
          <a:r>
            <a:rPr lang="it-IT" sz="1200" kern="1200" dirty="0" err="1" smtClean="0"/>
            <a:t>Tipaldo</a:t>
          </a:r>
          <a:r>
            <a:rPr lang="it-IT" sz="1200" kern="1200" dirty="0" smtClean="0"/>
            <a:t>, 2014; </a:t>
          </a:r>
          <a:r>
            <a:rPr lang="it-IT" sz="1200" kern="1200" dirty="0" err="1" smtClean="0"/>
            <a:t>Amaturo</a:t>
          </a:r>
          <a:r>
            <a:rPr lang="it-IT" sz="1200" kern="1200" dirty="0" smtClean="0"/>
            <a:t>, </a:t>
          </a:r>
          <a:r>
            <a:rPr lang="it-IT" sz="1200" kern="1200" dirty="0" err="1" smtClean="0"/>
            <a:t>Punziano</a:t>
          </a:r>
          <a:r>
            <a:rPr lang="it-IT" sz="1200" kern="1200" dirty="0" smtClean="0"/>
            <a:t>, 2013). </a:t>
          </a:r>
          <a:endParaRPr lang="it-IT" sz="1200" kern="1200" dirty="0"/>
        </a:p>
      </dsp:txBody>
      <dsp:txXfrm>
        <a:off x="9820" y="340532"/>
        <a:ext cx="3497681" cy="4502331"/>
      </dsp:txXfrm>
    </dsp:sp>
    <dsp:sp modelId="{CB647867-9AD9-4F70-A85F-60493C17F8AF}">
      <dsp:nvSpPr>
        <dsp:cNvPr id="0" name=""/>
        <dsp:cNvSpPr/>
      </dsp:nvSpPr>
      <dsp:spPr>
        <a:xfrm>
          <a:off x="3997176" y="-16868"/>
          <a:ext cx="4176882" cy="340532"/>
        </a:xfrm>
        <a:prstGeom prst="rect">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rtl="0">
            <a:lnSpc>
              <a:spcPct val="90000"/>
            </a:lnSpc>
            <a:spcBef>
              <a:spcPct val="0"/>
            </a:spcBef>
            <a:spcAft>
              <a:spcPct val="35000"/>
            </a:spcAft>
          </a:pPr>
          <a:r>
            <a:rPr lang="it-IT" sz="1400" b="1" kern="1200" dirty="0" smtClean="0"/>
            <a:t>Due approcci:</a:t>
          </a:r>
          <a:endParaRPr lang="it-IT" sz="1400" b="1" kern="1200" dirty="0"/>
        </a:p>
      </dsp:txBody>
      <dsp:txXfrm>
        <a:off x="3997176" y="-16868"/>
        <a:ext cx="4176882" cy="340532"/>
      </dsp:txXfrm>
    </dsp:sp>
    <dsp:sp modelId="{25F070EB-9397-418F-BEA7-8C448E65AF16}">
      <dsp:nvSpPr>
        <dsp:cNvPr id="0" name=""/>
        <dsp:cNvSpPr/>
      </dsp:nvSpPr>
      <dsp:spPr>
        <a:xfrm>
          <a:off x="4000415" y="323664"/>
          <a:ext cx="4170405" cy="4536067"/>
        </a:xfrm>
        <a:prstGeom prst="rect">
          <a:avLst/>
        </a:prstGeom>
        <a:solidFill>
          <a:schemeClr val="lt1">
            <a:alpha val="90000"/>
            <a:tint val="40000"/>
            <a:hueOff val="0"/>
            <a:satOff val="0"/>
            <a:lumOff val="0"/>
            <a:alphaOff val="0"/>
          </a:schemeClr>
        </a:solidFill>
        <a:ln w="9525" cap="flat" cmpd="sng" algn="ctr">
          <a:solidFill>
            <a:schemeClr val="accent1">
              <a:alpha val="90000"/>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it-IT" sz="1200" b="1" kern="1200" dirty="0" smtClean="0"/>
            <a:t>Qualitativo</a:t>
          </a:r>
          <a:r>
            <a:rPr lang="it-IT" sz="1200" kern="1200" dirty="0" smtClean="0"/>
            <a:t>: studio di “</a:t>
          </a:r>
          <a:r>
            <a:rPr lang="it-IT" sz="1200" b="1" kern="1200" dirty="0" smtClean="0"/>
            <a:t>unità estese di contenuto</a:t>
          </a:r>
          <a:r>
            <a:rPr lang="it-IT" sz="1200" kern="1200" dirty="0" smtClean="0"/>
            <a:t>”, con un significato proprio e indipendente; scopo - interpretare il contenuto più che spiegare le associazioni tra le diverse partizioni di testo; considera il testo come un insieme di dati non strutturati indagabili attraverso </a:t>
          </a:r>
          <a:r>
            <a:rPr lang="it-IT" sz="1200" b="1" kern="1200" dirty="0" smtClean="0"/>
            <a:t>metodi ermeneutici volti all’interpretazione</a:t>
          </a:r>
          <a:r>
            <a:rPr lang="it-IT" sz="1200" kern="1200" dirty="0" smtClean="0"/>
            <a:t>. </a:t>
          </a:r>
          <a:endParaRPr lang="it-IT" sz="1200" kern="1200" dirty="0"/>
        </a:p>
        <a:p>
          <a:pPr marL="114300" lvl="1" indent="-114300" algn="l" defTabSz="533400" rtl="0">
            <a:lnSpc>
              <a:spcPct val="90000"/>
            </a:lnSpc>
            <a:spcBef>
              <a:spcPct val="0"/>
            </a:spcBef>
            <a:spcAft>
              <a:spcPct val="15000"/>
            </a:spcAft>
            <a:buChar char="••"/>
          </a:pPr>
          <a:r>
            <a:rPr lang="it-IT" sz="1200" b="1" kern="1200" dirty="0" smtClean="0"/>
            <a:t>Quantitativo</a:t>
          </a:r>
          <a:r>
            <a:rPr lang="it-IT" sz="1200" kern="1200" dirty="0" smtClean="0"/>
            <a:t>: analizza il contenuto come un insieme di “</a:t>
          </a:r>
          <a:r>
            <a:rPr lang="it-IT" sz="1200" b="1" kern="1200" dirty="0" smtClean="0"/>
            <a:t>unità minime di senso</a:t>
          </a:r>
          <a:r>
            <a:rPr lang="it-IT" sz="1200" kern="1200" dirty="0" smtClean="0"/>
            <a:t>”, ciò consente l’applicazione dell’analisi statistica del testo con lo scopo di studiare la relazione tra queste unità, sia rispetto ad altre unità presenti nel testo sia rispetto ad ogni singolo testo incluso nell’analisi; obiettivo - ricostruire l’intera struttura del testo a partire dall’analisi sistematica e statistica delle singole parti che lo compongono; - mettere in evidenza le dimensioni latenti concentrandosi sui meccanismi di associazione relazionali tra “unità minime di significato” e “unità di contesto” alle quali queste si riferiscono; il testo è un insieme di dati comparabili ai dati numerici, su cui può essere applicata </a:t>
          </a:r>
          <a:r>
            <a:rPr lang="it-IT" sz="1200" b="1" kern="1200" dirty="0" smtClean="0"/>
            <a:t>l’analisi statistica </a:t>
          </a:r>
          <a:r>
            <a:rPr lang="it-IT" sz="1200" kern="1200" dirty="0" smtClean="0"/>
            <a:t>applicabili a qualunque tipo di documento senza necessariamente avere alcuna conoscenza pregressa rispetto ai contenuti stessi. </a:t>
          </a:r>
          <a:endParaRPr lang="it-IT" sz="1200" kern="1200" dirty="0"/>
        </a:p>
      </dsp:txBody>
      <dsp:txXfrm>
        <a:off x="4000415" y="323664"/>
        <a:ext cx="4170405" cy="4536067"/>
      </dsp:txXfrm>
    </dsp:sp>
  </dsp:spTree>
</dsp:drawing>
</file>

<file path=ppt/diagrams/layout1.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ttangolo arrotondato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olo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it-IT" smtClean="0"/>
              <a:t>Fare clic per modificare lo stile del titolo</a:t>
            </a:r>
            <a:endParaRPr kumimoji="0" lang="en-US"/>
          </a:p>
        </p:txBody>
      </p:sp>
      <p:sp>
        <p:nvSpPr>
          <p:cNvPr id="20" name="Sottotitolo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19" name="Segnaposto data 18"/>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11" name="Segnaposto numero diapositiva 10"/>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02920" y="530352"/>
            <a:ext cx="8183880" cy="4187952"/>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533404"/>
            <a:ext cx="1981200" cy="5257799"/>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33400" y="533402"/>
            <a:ext cx="5943600" cy="525780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502920" y="530352"/>
            <a:ext cx="8183880" cy="4187952"/>
          </a:xfrm>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14" name="Rettangolo arrotondato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ttangolo arrotondato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nchor="b"/>
          <a:lstStyle>
            <a:lvl1pPr>
              <a:defRPr b="1"/>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egnaposto data 1"/>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3" name="Segnaposto piè di pagina 2"/>
          <p:cNvSpPr>
            <a:spLocks noGrp="1"/>
          </p:cNvSpPr>
          <p:nvPr>
            <p:ph type="ftr" sz="quarter" idx="11"/>
          </p:nvPr>
        </p:nvSpPr>
        <p:spPr/>
        <p:txBody>
          <a:bodyPr/>
          <a:lstStyle>
            <a:extLst/>
          </a:lstStyle>
          <a:p>
            <a:endParaRPr lang="it-IT"/>
          </a:p>
        </p:txBody>
      </p:sp>
      <p:sp>
        <p:nvSpPr>
          <p:cNvPr id="4" name="Segnaposto numero diapositiva 3"/>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AB07DF19-0B8F-421A-89CA-2A23F11D6317}"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ttangolo con singolo angolo arrotondato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F1161656-6F2D-4B94-AA19-B03B9F357E18}" type="datetimeFigureOut">
              <a:rPr lang="it-IT" smtClean="0"/>
              <a:t>12/09/2016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AB07DF19-0B8F-421A-89CA-2A23F11D6317}" type="slidenum">
              <a:rPr lang="it-IT" smtClean="0"/>
              <a:t>‹N›</a:t>
            </a:fld>
            <a:endParaRPr lang="it-IT"/>
          </a:p>
        </p:txBody>
      </p:sp>
      <p:sp>
        <p:nvSpPr>
          <p:cNvPr id="3" name="Segnaposto im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it-IT" smtClean="0"/>
              <a:t>Fare clic sull'icona per inserire un'immagine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ttangolo arrotondato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Segnaposto titolo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it-IT" smtClean="0"/>
              <a:t>Fare clic per modificare lo stile del titolo</a:t>
            </a:r>
            <a:endParaRPr kumimoji="0" lang="en-US"/>
          </a:p>
        </p:txBody>
      </p:sp>
      <p:sp>
        <p:nvSpPr>
          <p:cNvPr id="4" name="Segnaposto testo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5" name="Segnaposto data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1161656-6F2D-4B94-AA19-B03B9F357E18}" type="datetimeFigureOut">
              <a:rPr lang="it-IT" smtClean="0"/>
              <a:t>12/09/2016</a:t>
            </a:fld>
            <a:endParaRPr lang="it-IT"/>
          </a:p>
        </p:txBody>
      </p:sp>
      <p:sp>
        <p:nvSpPr>
          <p:cNvPr id="18" name="Segnaposto piè di pagina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it-IT"/>
          </a:p>
        </p:txBody>
      </p:sp>
      <p:sp>
        <p:nvSpPr>
          <p:cNvPr id="5" name="Segnaposto numero diapositiva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B07DF19-0B8F-421A-89CA-2A23F11D6317}"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gabriella.punziano@gssi.infn.i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0040" y="1124744"/>
            <a:ext cx="7772400" cy="1828800"/>
          </a:xfrm>
        </p:spPr>
        <p:txBody>
          <a:bodyPr>
            <a:noAutofit/>
          </a:bodyPr>
          <a:lstStyle/>
          <a:p>
            <a:pPr algn="ctr"/>
            <a:r>
              <a:rPr lang="it-IT" sz="3000" cap="all" dirty="0">
                <a:effectLst/>
              </a:rPr>
              <a:t>Salute, mobilità e </a:t>
            </a:r>
            <a:r>
              <a:rPr lang="it-IT" sz="3000" cap="all" dirty="0" smtClean="0">
                <a:effectLst/>
              </a:rPr>
              <a:t>Istruzione: </a:t>
            </a:r>
            <a:r>
              <a:rPr lang="it-IT" sz="3200" cap="all" dirty="0" smtClean="0">
                <a:effectLst/>
              </a:rPr>
              <a:t/>
            </a:r>
            <a:br>
              <a:rPr lang="it-IT" sz="3200" cap="all" dirty="0" smtClean="0">
                <a:effectLst/>
              </a:rPr>
            </a:br>
            <a:r>
              <a:rPr lang="it-IT" sz="2200" cap="all" dirty="0" smtClean="0">
                <a:effectLst/>
              </a:rPr>
              <a:t>una </a:t>
            </a:r>
            <a:r>
              <a:rPr lang="it-IT" sz="2200" cap="all" dirty="0">
                <a:effectLst/>
              </a:rPr>
              <a:t>analisi del contenuto delle strategie di accesso ai servizi essenziali pensati per le aree interne </a:t>
            </a:r>
            <a:r>
              <a:rPr lang="it-IT" sz="2200" cap="all" dirty="0" smtClean="0">
                <a:effectLst/>
              </a:rPr>
              <a:t>italiane</a:t>
            </a:r>
            <a:endParaRPr lang="it-IT" sz="2200" dirty="0"/>
          </a:p>
        </p:txBody>
      </p:sp>
      <p:sp>
        <p:nvSpPr>
          <p:cNvPr id="3" name="Sottotitolo 2"/>
          <p:cNvSpPr>
            <a:spLocks noGrp="1"/>
          </p:cNvSpPr>
          <p:nvPr>
            <p:ph type="subTitle" idx="1"/>
          </p:nvPr>
        </p:nvSpPr>
        <p:spPr>
          <a:xfrm>
            <a:off x="395536" y="5301208"/>
            <a:ext cx="8352928" cy="1224136"/>
          </a:xfrm>
        </p:spPr>
        <p:txBody>
          <a:bodyPr>
            <a:normAutofit fontScale="70000" lnSpcReduction="20000"/>
          </a:bodyPr>
          <a:lstStyle/>
          <a:p>
            <a:r>
              <a:rPr lang="it-IT" b="1" cap="all" dirty="0" smtClean="0"/>
              <a:t>Gabriella </a:t>
            </a:r>
            <a:r>
              <a:rPr lang="it-IT" b="1" cap="all" dirty="0" err="1" smtClean="0"/>
              <a:t>Punziano</a:t>
            </a:r>
            <a:endParaRPr lang="it-IT" b="1" cap="all" dirty="0" smtClean="0"/>
          </a:p>
          <a:p>
            <a:r>
              <a:rPr lang="it-IT" i="1" dirty="0" err="1" smtClean="0"/>
              <a:t>Postdoctoral</a:t>
            </a:r>
            <a:r>
              <a:rPr lang="it-IT" i="1" dirty="0" smtClean="0"/>
              <a:t> </a:t>
            </a:r>
            <a:r>
              <a:rPr lang="it-IT" i="1" dirty="0" err="1" smtClean="0"/>
              <a:t>Research</a:t>
            </a:r>
            <a:r>
              <a:rPr lang="it-IT" i="1" dirty="0" smtClean="0"/>
              <a:t> </a:t>
            </a:r>
            <a:r>
              <a:rPr lang="it-IT" i="1" dirty="0" err="1" smtClean="0"/>
              <a:t>Fellow</a:t>
            </a:r>
            <a:r>
              <a:rPr lang="it-IT" i="1" dirty="0" smtClean="0"/>
              <a:t> in Urban and Social </a:t>
            </a:r>
            <a:r>
              <a:rPr lang="it-IT" i="1" dirty="0" err="1" smtClean="0"/>
              <a:t>Sciences</a:t>
            </a:r>
            <a:endParaRPr lang="it-IT" i="1" dirty="0" smtClean="0"/>
          </a:p>
          <a:p>
            <a:r>
              <a:rPr lang="it-IT" dirty="0" smtClean="0"/>
              <a:t>GSSI </a:t>
            </a:r>
            <a:r>
              <a:rPr lang="it-IT" dirty="0"/>
              <a:t>– Gran Sasso Science </a:t>
            </a:r>
            <a:r>
              <a:rPr lang="it-IT" dirty="0" err="1" smtClean="0"/>
              <a:t>Institute</a:t>
            </a:r>
            <a:endParaRPr lang="it-IT" dirty="0" smtClean="0"/>
          </a:p>
          <a:p>
            <a:r>
              <a:rPr lang="it-IT" dirty="0" smtClean="0">
                <a:hlinkClick r:id="rId2"/>
              </a:rPr>
              <a:t>gabriella.punziano@gssi.infn.it</a:t>
            </a:r>
            <a:r>
              <a:rPr lang="it-IT" dirty="0" smtClean="0"/>
              <a:t> </a:t>
            </a:r>
            <a:endParaRPr lang="it-IT" cap="all" dirty="0" smtClean="0"/>
          </a:p>
          <a:p>
            <a:endParaRPr lang="it-IT" cap="all" dirty="0"/>
          </a:p>
          <a:p>
            <a:r>
              <a:rPr lang="it-IT" cap="all" dirty="0" smtClean="0"/>
              <a:t>XXXVII </a:t>
            </a:r>
            <a:r>
              <a:rPr lang="it-IT" cap="all" dirty="0"/>
              <a:t>CONFERENZA </a:t>
            </a:r>
            <a:r>
              <a:rPr lang="it-IT" cap="all" dirty="0" smtClean="0"/>
              <a:t>Italiana </a:t>
            </a:r>
            <a:r>
              <a:rPr lang="it-IT" cap="all" dirty="0"/>
              <a:t>DI SCIENZE </a:t>
            </a:r>
            <a:r>
              <a:rPr lang="it-IT" cap="all" dirty="0" smtClean="0"/>
              <a:t>REGIONALI – 20-22 Settembre 2016</a:t>
            </a:r>
            <a:endParaRPr lang="it-IT" cap="all" dirty="0"/>
          </a:p>
        </p:txBody>
      </p:sp>
      <p:pic>
        <p:nvPicPr>
          <p:cNvPr id="4" name="Picture 4" descr="Risultati immagini per logo gss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573016"/>
            <a:ext cx="4763536"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840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L’analisi del contenuto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689471982"/>
              </p:ext>
            </p:extLst>
          </p:nvPr>
        </p:nvGraphicFramePr>
        <p:xfrm>
          <a:off x="502920" y="530352"/>
          <a:ext cx="8183880" cy="4842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7776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percorso e gli obiettivi</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157283865"/>
              </p:ext>
            </p:extLst>
          </p:nvPr>
        </p:nvGraphicFramePr>
        <p:xfrm>
          <a:off x="502920" y="530352"/>
          <a:ext cx="8183880" cy="491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1771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Sanità</a:t>
            </a:r>
            <a:endParaRPr lang="it-IT"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6577" y="852514"/>
            <a:ext cx="8271887" cy="3872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4312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Mobilità</a:t>
            </a:r>
            <a:endParaRPr lang="it-IT"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800590"/>
            <a:ext cx="8311323" cy="3996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1820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Istruzione</a:t>
            </a:r>
            <a:endParaRPr lang="it-IT"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918453"/>
            <a:ext cx="8258686" cy="3878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2372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Qualche riflessione conclusiva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717602268"/>
              </p:ext>
            </p:extLst>
          </p:nvPr>
        </p:nvGraphicFramePr>
        <p:xfrm>
          <a:off x="467544" y="530352"/>
          <a:ext cx="8219256" cy="4842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5394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Punti critici</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84228871"/>
              </p:ext>
            </p:extLst>
          </p:nvPr>
        </p:nvGraphicFramePr>
        <p:xfrm>
          <a:off x="502920" y="530352"/>
          <a:ext cx="8183880" cy="4842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6176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2920" y="5473784"/>
            <a:ext cx="8183880" cy="1051560"/>
          </a:xfrm>
        </p:spPr>
        <p:txBody>
          <a:bodyPr/>
          <a:lstStyle/>
          <a:p>
            <a:r>
              <a:rPr lang="it-IT" dirty="0" smtClean="0"/>
              <a:t>E ancora…</a:t>
            </a:r>
            <a:endParaRPr lang="it-IT" dirty="0"/>
          </a:p>
        </p:txBody>
      </p:sp>
      <p:graphicFrame>
        <p:nvGraphicFramePr>
          <p:cNvPr id="10" name="Segnaposto contenuto 9"/>
          <p:cNvGraphicFramePr>
            <a:graphicFrameLocks noGrp="1"/>
          </p:cNvGraphicFramePr>
          <p:nvPr>
            <p:ph idx="1"/>
            <p:extLst>
              <p:ext uri="{D42A27DB-BD31-4B8C-83A1-F6EECF244321}">
                <p14:modId xmlns:p14="http://schemas.microsoft.com/office/powerpoint/2010/main" val="2498528697"/>
              </p:ext>
            </p:extLst>
          </p:nvPr>
        </p:nvGraphicFramePr>
        <p:xfrm>
          <a:off x="502920" y="530352"/>
          <a:ext cx="8183880" cy="5346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068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 conclusione…</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825769644"/>
              </p:ext>
            </p:extLst>
          </p:nvPr>
        </p:nvGraphicFramePr>
        <p:xfrm>
          <a:off x="502920" y="530352"/>
          <a:ext cx="8183880" cy="491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423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Struttura e obiettivi del lavoro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757170580"/>
              </p:ext>
            </p:extLst>
          </p:nvPr>
        </p:nvGraphicFramePr>
        <p:xfrm>
          <a:off x="502920" y="53035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340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punto di partenza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344381947"/>
              </p:ext>
            </p:extLst>
          </p:nvPr>
        </p:nvGraphicFramePr>
        <p:xfrm>
          <a:off x="502920" y="530352"/>
          <a:ext cx="8183880" cy="491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7110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a:t>
            </a:r>
            <a:r>
              <a:rPr lang="it-IT" dirty="0" err="1" smtClean="0"/>
              <a:t>framework</a:t>
            </a:r>
            <a:r>
              <a:rPr lang="it-IT" dirty="0" smtClean="0"/>
              <a:t> analitico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489575024"/>
              </p:ext>
            </p:extLst>
          </p:nvPr>
        </p:nvGraphicFramePr>
        <p:xfrm>
          <a:off x="502920" y="530352"/>
          <a:ext cx="8183880" cy="491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4784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Perché l’analisi del contenuto?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945356228"/>
              </p:ext>
            </p:extLst>
          </p:nvPr>
        </p:nvGraphicFramePr>
        <p:xfrm>
          <a:off x="502920" y="530352"/>
          <a:ext cx="8183880" cy="4698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247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 quali finalità si punta?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412381071"/>
              </p:ext>
            </p:extLst>
          </p:nvPr>
        </p:nvGraphicFramePr>
        <p:xfrm>
          <a:off x="467544" y="530352"/>
          <a:ext cx="8219256" cy="491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4311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preliminari di strategia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78533919"/>
              </p:ext>
            </p:extLst>
          </p:nvPr>
        </p:nvGraphicFramePr>
        <p:xfrm>
          <a:off x="502920" y="530352"/>
          <a:ext cx="8183880" cy="4842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9599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fasi della strategia</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201574752"/>
              </p:ext>
            </p:extLst>
          </p:nvPr>
        </p:nvGraphicFramePr>
        <p:xfrm>
          <a:off x="502920" y="530352"/>
          <a:ext cx="8183880" cy="5058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7498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Selezione materiali e aree</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941681666"/>
              </p:ext>
            </p:extLst>
          </p:nvPr>
        </p:nvGraphicFramePr>
        <p:xfrm>
          <a:off x="502920" y="530352"/>
          <a:ext cx="4429120" cy="4986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Immagine 1" descr="C:\Users\Gabriella Punziano\Downloads\G and G_Color_july2016.jpg"/>
          <p:cNvPicPr>
            <a:picLocks noChangeAspect="1" noChangeArrowheads="1"/>
          </p:cNvPicPr>
          <p:nvPr/>
        </p:nvPicPr>
        <p:blipFill>
          <a:blip r:embed="rId7" cstate="print">
            <a:extLst>
              <a:ext uri="{28A0092B-C50C-407E-A947-70E740481C1C}">
                <a14:useLocalDpi xmlns:a14="http://schemas.microsoft.com/office/drawing/2010/main" val="0"/>
              </a:ext>
            </a:extLst>
          </a:blip>
          <a:srcRect t="7043" b="3647"/>
          <a:stretch>
            <a:fillRect/>
          </a:stretch>
        </p:blipFill>
        <p:spPr bwMode="auto">
          <a:xfrm>
            <a:off x="5076056" y="764704"/>
            <a:ext cx="3600400" cy="45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07535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tro">
  <a:themeElements>
    <a:clrScheme name="Astr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tr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3040</TotalTime>
  <Words>2957</Words>
  <Application>Microsoft Office PowerPoint</Application>
  <PresentationFormat>Presentazione su schermo (4:3)</PresentationFormat>
  <Paragraphs>94</Paragraphs>
  <Slides>18</Slides>
  <Notes>0</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Astro</vt:lpstr>
      <vt:lpstr>Salute, mobilità e Istruzione:  una analisi del contenuto delle strategie di accesso ai servizi essenziali pensati per le aree interne italiane</vt:lpstr>
      <vt:lpstr>Struttura e obiettivi del lavoro</vt:lpstr>
      <vt:lpstr>Il punto di partenza</vt:lpstr>
      <vt:lpstr>Il framework analitico</vt:lpstr>
      <vt:lpstr>Perché l’analisi del contenuto?</vt:lpstr>
      <vt:lpstr>A quali finalità si punta?</vt:lpstr>
      <vt:lpstr>I preliminari di strategia</vt:lpstr>
      <vt:lpstr>Le fasi della strategia</vt:lpstr>
      <vt:lpstr>Selezione materiali e aree</vt:lpstr>
      <vt:lpstr>L’analisi del contenuto</vt:lpstr>
      <vt:lpstr>Il percorso e gli obiettivi</vt:lpstr>
      <vt:lpstr>Sanità</vt:lpstr>
      <vt:lpstr>Mobilità</vt:lpstr>
      <vt:lpstr>Istruzione</vt:lpstr>
      <vt:lpstr>Qualche riflessione conclusiva</vt:lpstr>
      <vt:lpstr>Punti critici</vt:lpstr>
      <vt:lpstr>E ancora…</vt:lpstr>
      <vt:lpstr>In conclusione…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Salute, mobilità e Istruzione:  una analisi del contenuto delle strategie di accesso ai servizi essenziali pensati per le aree interne italiane</dc:title>
  <dc:creator>Gabriella Punziano</dc:creator>
  <cp:lastModifiedBy>Gabriella Punziano</cp:lastModifiedBy>
  <cp:revision>40</cp:revision>
  <dcterms:created xsi:type="dcterms:W3CDTF">2016-09-10T14:39:43Z</dcterms:created>
  <dcterms:modified xsi:type="dcterms:W3CDTF">2016-09-12T17:21:44Z</dcterms:modified>
</cp:coreProperties>
</file>